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507" r:id="rId2"/>
    <p:sldId id="653" r:id="rId3"/>
    <p:sldId id="261" r:id="rId4"/>
    <p:sldId id="258" r:id="rId5"/>
    <p:sldId id="763" r:id="rId6"/>
    <p:sldId id="754" r:id="rId7"/>
    <p:sldId id="263" r:id="rId8"/>
    <p:sldId id="649" r:id="rId9"/>
    <p:sldId id="278" r:id="rId10"/>
    <p:sldId id="284" r:id="rId11"/>
    <p:sldId id="279" r:id="rId12"/>
    <p:sldId id="280" r:id="rId13"/>
    <p:sldId id="281" r:id="rId14"/>
    <p:sldId id="282" r:id="rId15"/>
    <p:sldId id="648" r:id="rId16"/>
    <p:sldId id="486" r:id="rId17"/>
    <p:sldId id="658" r:id="rId18"/>
    <p:sldId id="283" r:id="rId19"/>
    <p:sldId id="761" r:id="rId20"/>
    <p:sldId id="659" r:id="rId21"/>
    <p:sldId id="617" r:id="rId22"/>
    <p:sldId id="756" r:id="rId23"/>
    <p:sldId id="762" r:id="rId24"/>
    <p:sldId id="764" r:id="rId25"/>
    <p:sldId id="262" r:id="rId26"/>
    <p:sldId id="765" r:id="rId27"/>
    <p:sldId id="766" r:id="rId28"/>
    <p:sldId id="285" r:id="rId29"/>
    <p:sldId id="286" r:id="rId30"/>
    <p:sldId id="287" r:id="rId31"/>
    <p:sldId id="288" r:id="rId32"/>
    <p:sldId id="289" r:id="rId33"/>
    <p:sldId id="291" r:id="rId34"/>
    <p:sldId id="757" r:id="rId35"/>
    <p:sldId id="758" r:id="rId36"/>
    <p:sldId id="759" r:id="rId37"/>
    <p:sldId id="760" r:id="rId38"/>
    <p:sldId id="650" r:id="rId39"/>
    <p:sldId id="655" r:id="rId40"/>
    <p:sldId id="656" r:id="rId41"/>
    <p:sldId id="657" r:id="rId42"/>
    <p:sldId id="651" r:id="rId43"/>
    <p:sldId id="652" r:id="rId44"/>
    <p:sldId id="256" r:id="rId45"/>
    <p:sldId id="712" r:id="rId46"/>
    <p:sldId id="612" r:id="rId47"/>
    <p:sldId id="360" r:id="rId48"/>
    <p:sldId id="673" r:id="rId49"/>
    <p:sldId id="669" r:id="rId50"/>
    <p:sldId id="696" r:id="rId51"/>
    <p:sldId id="698" r:id="rId52"/>
    <p:sldId id="702" r:id="rId53"/>
    <p:sldId id="703" r:id="rId54"/>
    <p:sldId id="699" r:id="rId55"/>
    <p:sldId id="700" r:id="rId56"/>
    <p:sldId id="701" r:id="rId57"/>
    <p:sldId id="704" r:id="rId58"/>
    <p:sldId id="707" r:id="rId59"/>
    <p:sldId id="705" r:id="rId60"/>
    <p:sldId id="706" r:id="rId61"/>
    <p:sldId id="708" r:id="rId62"/>
    <p:sldId id="709" r:id="rId63"/>
    <p:sldId id="711" r:id="rId64"/>
    <p:sldId id="710" r:id="rId65"/>
    <p:sldId id="662" r:id="rId66"/>
    <p:sldId id="670" r:id="rId67"/>
    <p:sldId id="674" r:id="rId68"/>
    <p:sldId id="675" r:id="rId69"/>
    <p:sldId id="676" r:id="rId70"/>
    <p:sldId id="678" r:id="rId71"/>
    <p:sldId id="677" r:id="rId72"/>
    <p:sldId id="679" r:id="rId73"/>
    <p:sldId id="680" r:id="rId74"/>
    <p:sldId id="681" r:id="rId75"/>
    <p:sldId id="682" r:id="rId76"/>
    <p:sldId id="664" r:id="rId77"/>
    <p:sldId id="683" r:id="rId78"/>
    <p:sldId id="684" r:id="rId79"/>
    <p:sldId id="685" r:id="rId80"/>
    <p:sldId id="689" r:id="rId81"/>
    <p:sldId id="686" r:id="rId82"/>
    <p:sldId id="687" r:id="rId83"/>
    <p:sldId id="688" r:id="rId84"/>
    <p:sldId id="690" r:id="rId85"/>
    <p:sldId id="691" r:id="rId86"/>
    <p:sldId id="695" r:id="rId87"/>
    <p:sldId id="668" r:id="rId88"/>
    <p:sldId id="661" r:id="rId89"/>
    <p:sldId id="665" r:id="rId90"/>
    <p:sldId id="666" r:id="rId91"/>
    <p:sldId id="667" r:id="rId92"/>
    <p:sldId id="635" r:id="rId93"/>
    <p:sldId id="692" r:id="rId94"/>
    <p:sldId id="660" r:id="rId95"/>
    <p:sldId id="605" r:id="rId96"/>
    <p:sldId id="663" r:id="rId97"/>
    <p:sldId id="671" r:id="rId98"/>
    <p:sldId id="672" r:id="rId99"/>
    <p:sldId id="654" r:id="rId100"/>
    <p:sldId id="714" r:id="rId101"/>
    <p:sldId id="715" r:id="rId102"/>
    <p:sldId id="717" r:id="rId103"/>
    <p:sldId id="718" r:id="rId104"/>
    <p:sldId id="719" r:id="rId105"/>
    <p:sldId id="720" r:id="rId106"/>
    <p:sldId id="767" r:id="rId107"/>
    <p:sldId id="716" r:id="rId108"/>
    <p:sldId id="723" r:id="rId109"/>
    <p:sldId id="724" r:id="rId110"/>
    <p:sldId id="725" r:id="rId111"/>
    <p:sldId id="721" r:id="rId112"/>
    <p:sldId id="727" r:id="rId113"/>
    <p:sldId id="728" r:id="rId114"/>
    <p:sldId id="729" r:id="rId115"/>
    <p:sldId id="722" r:id="rId116"/>
    <p:sldId id="730" r:id="rId117"/>
    <p:sldId id="731" r:id="rId118"/>
    <p:sldId id="732" r:id="rId119"/>
    <p:sldId id="726" r:id="rId120"/>
    <p:sldId id="713" r:id="rId121"/>
    <p:sldId id="733" r:id="rId122"/>
    <p:sldId id="734" r:id="rId123"/>
    <p:sldId id="735" r:id="rId124"/>
    <p:sldId id="736" r:id="rId125"/>
    <p:sldId id="740" r:id="rId126"/>
    <p:sldId id="737" r:id="rId127"/>
    <p:sldId id="739" r:id="rId128"/>
    <p:sldId id="743" r:id="rId129"/>
    <p:sldId id="744" r:id="rId130"/>
    <p:sldId id="738" r:id="rId131"/>
    <p:sldId id="741" r:id="rId132"/>
    <p:sldId id="745" r:id="rId133"/>
    <p:sldId id="742" r:id="rId134"/>
    <p:sldId id="746" r:id="rId135"/>
    <p:sldId id="747" r:id="rId136"/>
    <p:sldId id="748" r:id="rId137"/>
    <p:sldId id="752" r:id="rId138"/>
    <p:sldId id="749" r:id="rId139"/>
    <p:sldId id="750" r:id="rId140"/>
    <p:sldId id="751" r:id="rId141"/>
    <p:sldId id="753" r:id="rId142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 autoAdjust="0"/>
    <p:restoredTop sz="94613" autoAdjust="0"/>
  </p:normalViewPr>
  <p:slideViewPr>
    <p:cSldViewPr>
      <p:cViewPr varScale="1">
        <p:scale>
          <a:sx n="62" d="100"/>
          <a:sy n="62" d="100"/>
        </p:scale>
        <p:origin x="224" y="9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bg>
      <p:bgPr>
        <a:solidFill>
          <a:schemeClr val="dk1"/>
        </a:solidFill>
        <a:effectLst/>
      </p:bgPr>
    </p:bg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2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48956" y="-51177"/>
            <a:ext cx="16353911" cy="9246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65065" y="-64977"/>
            <a:ext cx="16386129" cy="9273953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7"/>
          <p:cNvSpPr txBox="1">
            <a:spLocks noGrp="1"/>
          </p:cNvSpPr>
          <p:nvPr>
            <p:ph type="title"/>
          </p:nvPr>
        </p:nvSpPr>
        <p:spPr>
          <a:xfrm>
            <a:off x="1267956" y="959156"/>
            <a:ext cx="13720000" cy="85013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27"/>
          <p:cNvSpPr txBox="1">
            <a:spLocks noGrp="1"/>
          </p:cNvSpPr>
          <p:nvPr>
            <p:ph type="subTitle" idx="1"/>
          </p:nvPr>
        </p:nvSpPr>
        <p:spPr>
          <a:xfrm>
            <a:off x="1767200" y="4647911"/>
            <a:ext cx="3802133" cy="5946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9pPr>
          </a:lstStyle>
          <a:p>
            <a:endParaRPr/>
          </a:p>
        </p:txBody>
      </p:sp>
      <p:sp>
        <p:nvSpPr>
          <p:cNvPr id="161" name="Google Shape;161;p27"/>
          <p:cNvSpPr txBox="1">
            <a:spLocks noGrp="1"/>
          </p:cNvSpPr>
          <p:nvPr>
            <p:ph type="subTitle" idx="2"/>
          </p:nvPr>
        </p:nvSpPr>
        <p:spPr>
          <a:xfrm>
            <a:off x="1767200" y="5374089"/>
            <a:ext cx="3802133" cy="12634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27"/>
          <p:cNvSpPr txBox="1">
            <a:spLocks noGrp="1"/>
          </p:cNvSpPr>
          <p:nvPr>
            <p:ph type="subTitle" idx="3"/>
          </p:nvPr>
        </p:nvSpPr>
        <p:spPr>
          <a:xfrm>
            <a:off x="10686711" y="4647911"/>
            <a:ext cx="3802133" cy="5946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9pPr>
          </a:lstStyle>
          <a:p>
            <a:endParaRPr/>
          </a:p>
        </p:txBody>
      </p:sp>
      <p:sp>
        <p:nvSpPr>
          <p:cNvPr id="163" name="Google Shape;163;p27"/>
          <p:cNvSpPr txBox="1">
            <a:spLocks noGrp="1"/>
          </p:cNvSpPr>
          <p:nvPr>
            <p:ph type="subTitle" idx="4"/>
          </p:nvPr>
        </p:nvSpPr>
        <p:spPr>
          <a:xfrm>
            <a:off x="10686711" y="5374089"/>
            <a:ext cx="3802133" cy="12634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27"/>
          <p:cNvSpPr txBox="1">
            <a:spLocks noGrp="1"/>
          </p:cNvSpPr>
          <p:nvPr>
            <p:ph type="subTitle" idx="5"/>
          </p:nvPr>
        </p:nvSpPr>
        <p:spPr>
          <a:xfrm>
            <a:off x="6226955" y="4647911"/>
            <a:ext cx="3802133" cy="5946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Unna"/>
              <a:buNone/>
              <a:defRPr sz="4267">
                <a:latin typeface="Unna"/>
                <a:ea typeface="Unna"/>
                <a:cs typeface="Unna"/>
                <a:sym typeface="Unna"/>
              </a:defRPr>
            </a:lvl9pPr>
          </a:lstStyle>
          <a:p>
            <a:endParaRPr/>
          </a:p>
        </p:txBody>
      </p:sp>
      <p:sp>
        <p:nvSpPr>
          <p:cNvPr id="165" name="Google Shape;165;p27"/>
          <p:cNvSpPr txBox="1">
            <a:spLocks noGrp="1"/>
          </p:cNvSpPr>
          <p:nvPr>
            <p:ph type="subTitle" idx="6"/>
          </p:nvPr>
        </p:nvSpPr>
        <p:spPr>
          <a:xfrm>
            <a:off x="6226956" y="5374089"/>
            <a:ext cx="3802133" cy="12634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24523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g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g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g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g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g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g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7" Type="http://schemas.openxmlformats.org/officeDocument/2006/relationships/image" Target="../media/image30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7" Type="http://schemas.openxmlformats.org/officeDocument/2006/relationships/image" Target="../media/image77.jpg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jpg"/><Relationship Id="rId5" Type="http://schemas.openxmlformats.org/officeDocument/2006/relationships/image" Target="../media/image75.jpg"/><Relationship Id="rId4" Type="http://schemas.openxmlformats.org/officeDocument/2006/relationships/image" Target="../media/image74.jpg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mf.org/ru/Publications/fandd/issues/2023/09/PT-african-century" TargetMode="External"/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BE74E-BD5C-5A4F-8462-42CA73D64F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/>
              <a:t>ввв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6C650C-1120-2B4E-B85B-473470BCF81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99770C-4EEF-A84D-B63C-922271885C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442"/>
            <a:ext cx="16256000" cy="907311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5451395-29F0-8A49-8123-5BB6BE865FC9}"/>
              </a:ext>
            </a:extLst>
          </p:cNvPr>
          <p:cNvSpPr/>
          <p:nvPr/>
        </p:nvSpPr>
        <p:spPr>
          <a:xfrm>
            <a:off x="804154" y="7647517"/>
            <a:ext cx="3035028" cy="95173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4CD7BB0-951F-EC44-8B6A-187BD271834B}"/>
              </a:ext>
            </a:extLst>
          </p:cNvPr>
          <p:cNvSpPr/>
          <p:nvPr/>
        </p:nvSpPr>
        <p:spPr>
          <a:xfrm>
            <a:off x="7635132" y="7626487"/>
            <a:ext cx="7816715" cy="77821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80ADC1C-75D2-5F41-98F2-98E9B6A4B7C2}"/>
              </a:ext>
            </a:extLst>
          </p:cNvPr>
          <p:cNvSpPr/>
          <p:nvPr/>
        </p:nvSpPr>
        <p:spPr>
          <a:xfrm>
            <a:off x="13575490" y="8668427"/>
            <a:ext cx="2680511" cy="475573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338E8BC-95BD-6F43-9F10-570CE9051804}"/>
              </a:ext>
            </a:extLst>
          </p:cNvPr>
          <p:cNvSpPr/>
          <p:nvPr/>
        </p:nvSpPr>
        <p:spPr>
          <a:xfrm>
            <a:off x="2321667" y="6792926"/>
            <a:ext cx="11997448" cy="64850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1A45EE-9EB0-1448-973A-D9DDBD03C7FB}"/>
              </a:ext>
            </a:extLst>
          </p:cNvPr>
          <p:cNvSpPr txBox="1"/>
          <p:nvPr/>
        </p:nvSpPr>
        <p:spPr>
          <a:xfrm>
            <a:off x="6666690" y="6867221"/>
            <a:ext cx="22663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Курс А.Г.Дугина</a:t>
            </a:r>
          </a:p>
        </p:txBody>
      </p:sp>
    </p:spTree>
    <p:extLst>
      <p:ext uri="{BB962C8B-B14F-4D97-AF65-F5344CB8AC3E}">
        <p14:creationId xmlns:p14="http://schemas.microsoft.com/office/powerpoint/2010/main" val="10532371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10</a:t>
            </a:fld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359304" y="864553"/>
            <a:ext cx="7238017" cy="928915"/>
          </a:xfrm>
        </p:spPr>
        <p:txBody>
          <a:bodyPr>
            <a:normAutofit/>
          </a:bodyPr>
          <a:lstStyle/>
          <a:p>
            <a:r>
              <a:rPr lang="ru-RU"/>
              <a:t>Исламское мировоззрение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133369" y="2199803"/>
            <a:ext cx="4449103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/>
              <a:t>Бог (Аллах) создал мир и человека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02791" y="8044211"/>
            <a:ext cx="4131324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/>
              <a:t>Мир кончится Страшным Судом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3368" y="2922387"/>
            <a:ext cx="7203254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/>
              <a:t>Цель человека быть покорным Богу (</a:t>
            </a:r>
            <a:r>
              <a:rPr lang="ru-RU" sz="2257"/>
              <a:t>смысл слова ислам)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88742" y="3560346"/>
            <a:ext cx="6339171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/>
              <a:t>Все необходимые данные о бытии даны </a:t>
            </a:r>
            <a:r>
              <a:rPr lang="ru-RU" sz="2257"/>
              <a:t>в Коране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54375" y="4164919"/>
            <a:ext cx="5853910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/>
              <a:t>Знание  </a:t>
            </a:r>
            <a:r>
              <a:rPr lang="ru-RU" sz="2257"/>
              <a:t>достигается размышлением о Коране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70230" y="4802878"/>
            <a:ext cx="8299451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/>
              <a:t>Соблюдение правил Корана </a:t>
            </a:r>
            <a:r>
              <a:rPr lang="ru-RU" sz="2257"/>
              <a:t>(шариат) делает человека человеком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70230" y="5582160"/>
            <a:ext cx="7523470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/>
              <a:t>Другие </a:t>
            </a:r>
            <a:r>
              <a:rPr lang="ru-RU" sz="2257" dirty="0" err="1"/>
              <a:t>авраамические</a:t>
            </a:r>
            <a:r>
              <a:rPr lang="ru-RU" sz="2257" dirty="0"/>
              <a:t> религии поклоняются единому Богу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22367" y="6279395"/>
            <a:ext cx="4032964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 err="1"/>
              <a:t>Исус</a:t>
            </a:r>
            <a:r>
              <a:rPr lang="ru-RU" sz="2257" dirty="0"/>
              <a:t> есть Спаситель (но не Бог)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700168" y="3328720"/>
            <a:ext cx="2263568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/>
              <a:t>Править должны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633437" y="4158303"/>
            <a:ext cx="2085764" cy="7870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/>
              <a:t>Благочестивые </a:t>
            </a:r>
          </a:p>
          <a:p>
            <a:r>
              <a:rPr lang="ru-RU" sz="2257" dirty="0"/>
              <a:t>люди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918875" y="4124805"/>
            <a:ext cx="1574470" cy="7870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/>
              <a:t>Потомки </a:t>
            </a:r>
          </a:p>
          <a:p>
            <a:r>
              <a:rPr lang="ru-RU" sz="2257" dirty="0"/>
              <a:t>Имама Али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485360" y="5384028"/>
            <a:ext cx="3587392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/>
              <a:t>ссудный процент </a:t>
            </a:r>
            <a:r>
              <a:rPr lang="ru-RU" sz="2257" dirty="0"/>
              <a:t>запрещен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2379867" y="6131404"/>
            <a:ext cx="1151277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/>
              <a:t>Джихад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800318" y="6759171"/>
            <a:ext cx="1981633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/>
              <a:t>война с собой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3086237" y="6740972"/>
            <a:ext cx="2613216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/>
              <a:t>война с неверными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8156" y="2072624"/>
            <a:ext cx="5822812" cy="7870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/>
              <a:t>Политика должна основываться на шариате и</a:t>
            </a:r>
          </a:p>
          <a:p>
            <a:r>
              <a:rPr lang="ru-RU" sz="2257" dirty="0"/>
              <a:t> </a:t>
            </a:r>
            <a:r>
              <a:rPr lang="ru-RU" sz="2257" dirty="0" err="1"/>
              <a:t>фикхе</a:t>
            </a:r>
            <a:endParaRPr lang="ru-RU" sz="2257" dirty="0"/>
          </a:p>
        </p:txBody>
      </p:sp>
      <p:sp>
        <p:nvSpPr>
          <p:cNvPr id="24" name="TextBox 23"/>
          <p:cNvSpPr txBox="1"/>
          <p:nvPr/>
        </p:nvSpPr>
        <p:spPr>
          <a:xfrm>
            <a:off x="6688463" y="7243168"/>
            <a:ext cx="3411447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/>
              <a:t>Придет </a:t>
            </a:r>
            <a:r>
              <a:rPr lang="ru-RU" sz="2257" dirty="0" err="1"/>
              <a:t>Махди</a:t>
            </a:r>
            <a:r>
              <a:rPr lang="ru-RU" sz="2257" dirty="0"/>
              <a:t> ( у шиитов)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3D570D0-B244-7947-8102-2058FD929DB0}"/>
              </a:ext>
            </a:extLst>
          </p:cNvPr>
          <p:cNvSpPr txBox="1"/>
          <p:nvPr/>
        </p:nvSpPr>
        <p:spPr>
          <a:xfrm>
            <a:off x="1254375" y="7184524"/>
            <a:ext cx="4105035" cy="11343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/>
              <a:t>Нет жречества</a:t>
            </a:r>
          </a:p>
          <a:p>
            <a:r>
              <a:rPr lang="ru-RU" sz="2257" dirty="0"/>
              <a:t>Прямое отношение верующего </a:t>
            </a:r>
          </a:p>
          <a:p>
            <a:r>
              <a:rPr lang="ru-RU" sz="2257" dirty="0"/>
              <a:t>с Аллахом</a:t>
            </a:r>
          </a:p>
        </p:txBody>
      </p:sp>
    </p:spTree>
    <p:extLst>
      <p:ext uri="{BB962C8B-B14F-4D97-AF65-F5344CB8AC3E}">
        <p14:creationId xmlns:p14="http://schemas.microsoft.com/office/powerpoint/2010/main" val="4060347725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B9B68FB6-C347-1A40-9DFE-BA5F1670A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100</a:t>
            </a:fld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F75DC32-DEEF-3741-AAF5-AB7543715B72}"/>
              </a:ext>
            </a:extLst>
          </p:cNvPr>
          <p:cNvSpPr txBox="1">
            <a:spLocks/>
          </p:cNvSpPr>
          <p:nvPr/>
        </p:nvSpPr>
        <p:spPr>
          <a:xfrm>
            <a:off x="2655541" y="906096"/>
            <a:ext cx="10409671" cy="1801949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5867" dirty="0"/>
              <a:t>Доколумбова Америка</a:t>
            </a:r>
            <a:br>
              <a:rPr lang="ru-RU" sz="5867" dirty="0"/>
            </a:br>
            <a:endParaRPr lang="ru-RU" sz="5867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5413C4C-852E-A845-9DB8-F76947F7494B}"/>
              </a:ext>
            </a:extLst>
          </p:cNvPr>
          <p:cNvSpPr txBox="1"/>
          <p:nvPr/>
        </p:nvSpPr>
        <p:spPr>
          <a:xfrm>
            <a:off x="658117" y="2235105"/>
            <a:ext cx="1493976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Центральную Америку (п-ов Юкатан) населяли племена </a:t>
            </a:r>
            <a:r>
              <a:rPr lang="ru-RU" sz="2400" b="1" dirty="0"/>
              <a:t>майя</a:t>
            </a:r>
            <a:r>
              <a:rPr lang="ru-RU" sz="2400" dirty="0"/>
              <a:t>. В </a:t>
            </a:r>
            <a:r>
              <a:rPr lang="en-GB" sz="2400" dirty="0"/>
              <a:t>VII–XI </a:t>
            </a:r>
            <a:r>
              <a:rPr lang="ru-RU" sz="2400" dirty="0"/>
              <a:t>вв. их цивилизация из самостоятельных городов (Чичен-Ица, </a:t>
            </a:r>
            <a:r>
              <a:rPr lang="ru-RU" sz="2400" dirty="0" err="1"/>
              <a:t>Паленке</a:t>
            </a:r>
            <a:r>
              <a:rPr lang="ru-RU" sz="2400" dirty="0"/>
              <a:t>, Копан и др.) достигла расцвета. Майя имели письменность, календарь, науку. Они строили ступенчатые храмы, совершали человеческие жертвоприношения. </a:t>
            </a:r>
            <a:r>
              <a:rPr lang="ru-RU" sz="2400" b="1" dirty="0"/>
              <a:t>Империя майя.</a:t>
            </a:r>
          </a:p>
          <a:p>
            <a:endParaRPr lang="ru-RU" sz="2400" dirty="0"/>
          </a:p>
          <a:p>
            <a:r>
              <a:rPr lang="ru-RU" sz="2400" dirty="0"/>
              <a:t>В </a:t>
            </a:r>
            <a:r>
              <a:rPr lang="en-GB" sz="2400" dirty="0"/>
              <a:t>VIII </a:t>
            </a:r>
            <a:r>
              <a:rPr lang="ru-RU" sz="2400" dirty="0"/>
              <a:t>в. племена </a:t>
            </a:r>
            <a:r>
              <a:rPr lang="ru-RU" sz="2400" b="1" dirty="0" err="1"/>
              <a:t>тольтеков</a:t>
            </a:r>
            <a:r>
              <a:rPr lang="ru-RU" sz="2400" dirty="0"/>
              <a:t> вторглись в Мексику и создали своё государство. В </a:t>
            </a:r>
            <a:r>
              <a:rPr lang="en-GB" sz="2400" dirty="0"/>
              <a:t>XIII </a:t>
            </a:r>
            <a:r>
              <a:rPr lang="ru-RU" sz="2400" dirty="0"/>
              <a:t>в. сюда пришли племена </a:t>
            </a:r>
            <a:r>
              <a:rPr lang="ru-RU" sz="2400" b="1" dirty="0"/>
              <a:t>ацтеков</a:t>
            </a:r>
            <a:r>
              <a:rPr lang="ru-RU" sz="2400" dirty="0"/>
              <a:t>, они покорили местное население и создали </a:t>
            </a:r>
            <a:r>
              <a:rPr lang="ru-RU" sz="2400" b="1" dirty="0"/>
              <a:t>Империю ацтеков  </a:t>
            </a:r>
            <a:r>
              <a:rPr lang="ru-RU" sz="2400" dirty="0"/>
              <a:t>со столицей в </a:t>
            </a:r>
            <a:r>
              <a:rPr lang="ru-RU" sz="2400" dirty="0" err="1"/>
              <a:t>Теночтитлане</a:t>
            </a:r>
            <a:r>
              <a:rPr lang="ru-RU" sz="2400" dirty="0"/>
              <a:t>. Ацтеки также были язычниками. У них была своя письменность, развивались наука и искусство.</a:t>
            </a:r>
          </a:p>
          <a:p>
            <a:endParaRPr lang="ru-RU" sz="2400" dirty="0"/>
          </a:p>
          <a:p>
            <a:r>
              <a:rPr lang="ru-RU" sz="2400" dirty="0"/>
              <a:t>В </a:t>
            </a:r>
            <a:r>
              <a:rPr lang="en-GB" sz="2400" dirty="0"/>
              <a:t>XII </a:t>
            </a:r>
            <a:r>
              <a:rPr lang="ru-RU" sz="2400" dirty="0"/>
              <a:t>в. на западе Южной Америки (Анды) возникла </a:t>
            </a:r>
            <a:r>
              <a:rPr lang="ru-RU" sz="2400" b="1" dirty="0"/>
              <a:t>Империя инков </a:t>
            </a:r>
            <a:r>
              <a:rPr lang="ru-RU" sz="2400" dirty="0"/>
              <a:t>со столицей в Куско. Верховный Инка обладал неограниченной властью. Инки строили города, развивали торговлю, проложили дороги. Кипу – узелковое письмо инков.</a:t>
            </a:r>
          </a:p>
          <a:p>
            <a:r>
              <a:rPr lang="ru-RU" sz="2400" dirty="0"/>
              <a:t>Естественное развитие самобытных цивилизаций Америки было прервано вторжением европейцев в кон. </a:t>
            </a:r>
            <a:r>
              <a:rPr lang="en-GB" sz="2400" dirty="0"/>
              <a:t>XV </a:t>
            </a:r>
            <a:r>
              <a:rPr lang="ru-RU" sz="2400" dirty="0"/>
              <a:t>в.</a:t>
            </a:r>
          </a:p>
        </p:txBody>
      </p:sp>
    </p:spTree>
    <p:extLst>
      <p:ext uri="{BB962C8B-B14F-4D97-AF65-F5344CB8AC3E}">
        <p14:creationId xmlns:p14="http://schemas.microsoft.com/office/powerpoint/2010/main" val="2675086420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B9B68FB6-C347-1A40-9DFE-BA5F1670A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101</a:t>
            </a:fld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F75DC32-DEEF-3741-AAF5-AB7543715B72}"/>
              </a:ext>
            </a:extLst>
          </p:cNvPr>
          <p:cNvSpPr txBox="1">
            <a:spLocks/>
          </p:cNvSpPr>
          <p:nvPr/>
        </p:nvSpPr>
        <p:spPr>
          <a:xfrm>
            <a:off x="2655541" y="516914"/>
            <a:ext cx="10409671" cy="1801949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5867" dirty="0"/>
              <a:t>Доколумбова Америка</a:t>
            </a:r>
            <a:br>
              <a:rPr lang="ru-RU" sz="5867" dirty="0"/>
            </a:br>
            <a:endParaRPr lang="ru-RU" sz="5867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6F516E-16CC-D446-9197-761477FFBB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2237" y="2318863"/>
            <a:ext cx="5915455" cy="393362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223390B-615C-6E44-B3A6-623BF53F90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1053" y="1624795"/>
            <a:ext cx="3504199" cy="647911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5176246-F2C6-6F47-9853-505413674095}"/>
              </a:ext>
            </a:extLst>
          </p:cNvPr>
          <p:cNvSpPr txBox="1"/>
          <p:nvPr/>
        </p:nvSpPr>
        <p:spPr>
          <a:xfrm>
            <a:off x="2809443" y="7199870"/>
            <a:ext cx="24760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Империя ацтеков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E0BAE5F-E69F-A149-93E3-B4E7D08E743B}"/>
              </a:ext>
            </a:extLst>
          </p:cNvPr>
          <p:cNvSpPr txBox="1"/>
          <p:nvPr/>
        </p:nvSpPr>
        <p:spPr>
          <a:xfrm>
            <a:off x="9620611" y="8380866"/>
            <a:ext cx="22273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Империя инков</a:t>
            </a:r>
          </a:p>
        </p:txBody>
      </p:sp>
    </p:spTree>
    <p:extLst>
      <p:ext uri="{BB962C8B-B14F-4D97-AF65-F5344CB8AC3E}">
        <p14:creationId xmlns:p14="http://schemas.microsoft.com/office/powerpoint/2010/main" val="332848791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B9B68FB6-C347-1A40-9DFE-BA5F1670A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102</a:t>
            </a:fld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F75DC32-DEEF-3741-AAF5-AB7543715B72}"/>
              </a:ext>
            </a:extLst>
          </p:cNvPr>
          <p:cNvSpPr txBox="1">
            <a:spLocks/>
          </p:cNvSpPr>
          <p:nvPr/>
        </p:nvSpPr>
        <p:spPr>
          <a:xfrm>
            <a:off x="2655541" y="516914"/>
            <a:ext cx="10409671" cy="1801949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5867" dirty="0"/>
              <a:t>Доколумбова Америка</a:t>
            </a:r>
            <a:br>
              <a:rPr lang="ru-RU" sz="5867" dirty="0"/>
            </a:br>
            <a:endParaRPr lang="ru-RU" sz="5867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F89318C-E2C8-BE46-A69C-D7B201CA27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1221" y="2141837"/>
            <a:ext cx="4018308" cy="6357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843258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oughnut 5">
            <a:extLst>
              <a:ext uri="{FF2B5EF4-FFF2-40B4-BE49-F238E27FC236}">
                <a16:creationId xmlns:a16="http://schemas.microsoft.com/office/drawing/2014/main" id="{27AE9875-9861-2A4B-A854-DAACA4A5940E}"/>
              </a:ext>
            </a:extLst>
          </p:cNvPr>
          <p:cNvSpPr/>
          <p:nvPr/>
        </p:nvSpPr>
        <p:spPr>
          <a:xfrm>
            <a:off x="3482360" y="751269"/>
            <a:ext cx="9398689" cy="8318048"/>
          </a:xfrm>
          <a:prstGeom prst="donut">
            <a:avLst>
              <a:gd name="adj" fmla="val 2112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>
              <a:solidFill>
                <a:srgbClr val="FFC000"/>
              </a:solidFill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398D5FD9-5C66-D346-B8CD-B805E78E9CC8}"/>
              </a:ext>
            </a:extLst>
          </p:cNvPr>
          <p:cNvSpPr/>
          <p:nvPr/>
        </p:nvSpPr>
        <p:spPr>
          <a:xfrm>
            <a:off x="9464725" y="2830077"/>
            <a:ext cx="1620092" cy="160140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67" b="1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7994BF1-475A-7142-A053-15D904856E1A}"/>
              </a:ext>
            </a:extLst>
          </p:cNvPr>
          <p:cNvSpPr/>
          <p:nvPr/>
        </p:nvSpPr>
        <p:spPr>
          <a:xfrm>
            <a:off x="4974305" y="6070937"/>
            <a:ext cx="1410532" cy="131822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67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884A59-A96C-214B-A16D-F2BAC080C5CA}"/>
              </a:ext>
            </a:extLst>
          </p:cNvPr>
          <p:cNvSpPr txBox="1"/>
          <p:nvPr/>
        </p:nvSpPr>
        <p:spPr>
          <a:xfrm>
            <a:off x="4975226" y="6454952"/>
            <a:ext cx="1782204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 err="1"/>
              <a:t>арауканы</a:t>
            </a:r>
            <a:endParaRPr lang="ru-RU" sz="1867" b="1" dirty="0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6595F860-BEEA-5444-B416-3AE08B8F0053}"/>
              </a:ext>
            </a:extLst>
          </p:cNvPr>
          <p:cNvSpPr/>
          <p:nvPr/>
        </p:nvSpPr>
        <p:spPr>
          <a:xfrm>
            <a:off x="9797676" y="5171155"/>
            <a:ext cx="2130713" cy="211463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67" b="1" dirty="0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21884DCD-5030-9D4A-9878-355C50FD70D7}"/>
              </a:ext>
            </a:extLst>
          </p:cNvPr>
          <p:cNvSpPr/>
          <p:nvPr/>
        </p:nvSpPr>
        <p:spPr>
          <a:xfrm>
            <a:off x="6616956" y="1042748"/>
            <a:ext cx="2334553" cy="2490957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67" b="1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08B0D7D-71B3-8044-B742-6AEE0EFDA02C}"/>
              </a:ext>
            </a:extLst>
          </p:cNvPr>
          <p:cNvSpPr txBox="1"/>
          <p:nvPr/>
        </p:nvSpPr>
        <p:spPr>
          <a:xfrm>
            <a:off x="9876871" y="5915180"/>
            <a:ext cx="2552557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33" b="1" dirty="0"/>
              <a:t>тупи гуарани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33155EB-9FE3-714F-A2C9-623C4CCEB041}"/>
              </a:ext>
            </a:extLst>
          </p:cNvPr>
          <p:cNvSpPr txBox="1"/>
          <p:nvPr/>
        </p:nvSpPr>
        <p:spPr>
          <a:xfrm>
            <a:off x="9587231" y="3184137"/>
            <a:ext cx="1039067" cy="666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ko-KR" sz="1867" b="1" dirty="0" err="1"/>
              <a:t>араваки</a:t>
            </a:r>
            <a:endParaRPr lang="ru-RU" altLang="ko-KR" sz="1867" b="1" dirty="0"/>
          </a:p>
          <a:p>
            <a:r>
              <a:rPr lang="ru-RU" sz="1867" b="1" dirty="0" err="1"/>
              <a:t>карибы</a:t>
            </a:r>
            <a:endParaRPr lang="ru-RU" sz="1867" b="1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9D5FC25-985B-D448-8FBF-9D90963EBB5F}"/>
              </a:ext>
            </a:extLst>
          </p:cNvPr>
          <p:cNvSpPr txBox="1"/>
          <p:nvPr/>
        </p:nvSpPr>
        <p:spPr>
          <a:xfrm>
            <a:off x="6154213" y="1501880"/>
            <a:ext cx="3260035" cy="1774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33" b="1" dirty="0"/>
              <a:t>майя</a:t>
            </a:r>
          </a:p>
          <a:p>
            <a:pPr algn="ctr"/>
            <a:r>
              <a:rPr lang="ru-RU" sz="2133" b="1" dirty="0" err="1"/>
              <a:t>тольтеки</a:t>
            </a:r>
            <a:r>
              <a:rPr lang="ru-RU" sz="2133" b="1" dirty="0"/>
              <a:t> </a:t>
            </a:r>
          </a:p>
          <a:p>
            <a:pPr algn="ctr"/>
            <a:r>
              <a:rPr lang="ru-RU" sz="2133" b="1" dirty="0"/>
              <a:t>ацтеки</a:t>
            </a:r>
          </a:p>
          <a:p>
            <a:pPr algn="ctr"/>
            <a:r>
              <a:rPr lang="ru-RU" sz="2133" b="1" dirty="0" err="1"/>
              <a:t>ольмеки</a:t>
            </a:r>
            <a:endParaRPr lang="ru-RU" sz="2133" b="1" dirty="0"/>
          </a:p>
          <a:p>
            <a:endParaRPr lang="ru-RU" sz="2400" b="1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E7FAECEF-FE30-2D47-9964-787762E66398}"/>
              </a:ext>
            </a:extLst>
          </p:cNvPr>
          <p:cNvSpPr/>
          <p:nvPr/>
        </p:nvSpPr>
        <p:spPr>
          <a:xfrm>
            <a:off x="4463293" y="2951084"/>
            <a:ext cx="1934633" cy="194219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67" b="1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8D2AB34-CC31-824F-B8BA-B033DA6C209F}"/>
              </a:ext>
            </a:extLst>
          </p:cNvPr>
          <p:cNvSpPr txBox="1"/>
          <p:nvPr/>
        </p:nvSpPr>
        <p:spPr>
          <a:xfrm>
            <a:off x="4862899" y="3711873"/>
            <a:ext cx="1869133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33" b="1" dirty="0"/>
              <a:t>кечуа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A1395953-74F4-B34E-8EFA-7FAAABC992D9}"/>
              </a:ext>
            </a:extLst>
          </p:cNvPr>
          <p:cNvSpPr/>
          <p:nvPr/>
        </p:nvSpPr>
        <p:spPr>
          <a:xfrm>
            <a:off x="7092319" y="3852930"/>
            <a:ext cx="1410532" cy="131822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67" b="1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CCDCA53-82F0-D14C-B43A-A05BFB28371B}"/>
              </a:ext>
            </a:extLst>
          </p:cNvPr>
          <p:cNvSpPr txBox="1"/>
          <p:nvPr/>
        </p:nvSpPr>
        <p:spPr>
          <a:xfrm>
            <a:off x="7299910" y="4226301"/>
            <a:ext cx="953979" cy="666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ko-KR" sz="1867" b="1" dirty="0" err="1"/>
              <a:t>чибча</a:t>
            </a:r>
            <a:endParaRPr lang="ru-RU" altLang="ko-KR" sz="1867" b="1" dirty="0"/>
          </a:p>
          <a:p>
            <a:r>
              <a:rPr lang="ru-RU" sz="1867" b="1" dirty="0" err="1"/>
              <a:t>муиски</a:t>
            </a:r>
            <a:endParaRPr lang="ru-RU" sz="1867" b="1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3263F9B7-2A2E-9644-A03E-BFF458F4BA0D}"/>
              </a:ext>
            </a:extLst>
          </p:cNvPr>
          <p:cNvSpPr/>
          <p:nvPr/>
        </p:nvSpPr>
        <p:spPr>
          <a:xfrm>
            <a:off x="7171515" y="5544526"/>
            <a:ext cx="1410532" cy="131822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67" b="1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8388E66-B4EB-9E43-A4A3-6C6E68DF8033}"/>
              </a:ext>
            </a:extLst>
          </p:cNvPr>
          <p:cNvSpPr txBox="1"/>
          <p:nvPr/>
        </p:nvSpPr>
        <p:spPr>
          <a:xfrm>
            <a:off x="7160960" y="5915181"/>
            <a:ext cx="25525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амазонские </a:t>
            </a:r>
          </a:p>
          <a:p>
            <a:r>
              <a:rPr lang="ru-RU" sz="1600" b="1" dirty="0"/>
              <a:t>племена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132D8EF7-1CF5-A146-937A-C379A13D4371}"/>
              </a:ext>
            </a:extLst>
          </p:cNvPr>
          <p:cNvSpPr/>
          <p:nvPr/>
        </p:nvSpPr>
        <p:spPr>
          <a:xfrm>
            <a:off x="7905178" y="7251593"/>
            <a:ext cx="1410532" cy="131822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67" b="1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112D547-D7B1-3B48-BCA5-E4320A7E8193}"/>
              </a:ext>
            </a:extLst>
          </p:cNvPr>
          <p:cNvSpPr txBox="1"/>
          <p:nvPr/>
        </p:nvSpPr>
        <p:spPr>
          <a:xfrm>
            <a:off x="7905178" y="7668790"/>
            <a:ext cx="25525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err="1"/>
              <a:t>ботакуды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386470696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B9B68FB6-C347-1A40-9DFE-BA5F1670A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104</a:t>
            </a:fld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F75DC32-DEEF-3741-AAF5-AB7543715B72}"/>
              </a:ext>
            </a:extLst>
          </p:cNvPr>
          <p:cNvSpPr txBox="1">
            <a:spLocks/>
          </p:cNvSpPr>
          <p:nvPr/>
        </p:nvSpPr>
        <p:spPr>
          <a:xfrm>
            <a:off x="2655541" y="516914"/>
            <a:ext cx="10409671" cy="1801949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5867" dirty="0"/>
              <a:t>Колонизация Латинской Америки</a:t>
            </a:r>
            <a:br>
              <a:rPr lang="ru-RU" sz="5867" dirty="0"/>
            </a:br>
            <a:endParaRPr lang="ru-RU" sz="5867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131FCA-F2B8-F340-A9D4-02AC85A2D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7287" y="1916063"/>
            <a:ext cx="5348896" cy="6872243"/>
          </a:xfrm>
          <a:prstGeom prst="rect">
            <a:avLst/>
          </a:prstGeom>
        </p:spPr>
      </p:pic>
      <p:sp>
        <p:nvSpPr>
          <p:cNvPr id="6" name="Doughnut 5">
            <a:extLst>
              <a:ext uri="{FF2B5EF4-FFF2-40B4-BE49-F238E27FC236}">
                <a16:creationId xmlns:a16="http://schemas.microsoft.com/office/drawing/2014/main" id="{6C447FC9-9202-154B-BA41-2EB98CD6650C}"/>
              </a:ext>
            </a:extLst>
          </p:cNvPr>
          <p:cNvSpPr/>
          <p:nvPr/>
        </p:nvSpPr>
        <p:spPr>
          <a:xfrm>
            <a:off x="8128000" y="3605427"/>
            <a:ext cx="966573" cy="966573"/>
          </a:xfrm>
          <a:prstGeom prst="donut">
            <a:avLst>
              <a:gd name="adj" fmla="val 6029"/>
            </a:avLst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chemeClr val="tx1"/>
              </a:solidFill>
            </a:endParaRPr>
          </a:p>
        </p:txBody>
      </p:sp>
      <p:sp>
        <p:nvSpPr>
          <p:cNvPr id="9" name="Doughnut 8">
            <a:extLst>
              <a:ext uri="{FF2B5EF4-FFF2-40B4-BE49-F238E27FC236}">
                <a16:creationId xmlns:a16="http://schemas.microsoft.com/office/drawing/2014/main" id="{4D139BF7-0DDC-D34F-88EA-7D60A1148395}"/>
              </a:ext>
            </a:extLst>
          </p:cNvPr>
          <p:cNvSpPr/>
          <p:nvPr/>
        </p:nvSpPr>
        <p:spPr>
          <a:xfrm>
            <a:off x="8776042" y="5084023"/>
            <a:ext cx="1103871" cy="1112843"/>
          </a:xfrm>
          <a:prstGeom prst="donut">
            <a:avLst>
              <a:gd name="adj" fmla="val 6029"/>
            </a:avLst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chemeClr val="tx1"/>
              </a:solidFill>
            </a:endParaRPr>
          </a:p>
        </p:txBody>
      </p:sp>
      <p:sp>
        <p:nvSpPr>
          <p:cNvPr id="10" name="Doughnut 9">
            <a:extLst>
              <a:ext uri="{FF2B5EF4-FFF2-40B4-BE49-F238E27FC236}">
                <a16:creationId xmlns:a16="http://schemas.microsoft.com/office/drawing/2014/main" id="{23580523-55C8-EF4E-B68C-F940BA248DC7}"/>
              </a:ext>
            </a:extLst>
          </p:cNvPr>
          <p:cNvSpPr/>
          <p:nvPr/>
        </p:nvSpPr>
        <p:spPr>
          <a:xfrm>
            <a:off x="10318502" y="5020131"/>
            <a:ext cx="1649092" cy="1664771"/>
          </a:xfrm>
          <a:prstGeom prst="donut">
            <a:avLst>
              <a:gd name="adj" fmla="val 6029"/>
            </a:avLst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90A5C7-E527-6F40-8C03-B13DAB623CDE}"/>
              </a:ext>
            </a:extLst>
          </p:cNvPr>
          <p:cNvSpPr txBox="1"/>
          <p:nvPr/>
        </p:nvSpPr>
        <p:spPr>
          <a:xfrm>
            <a:off x="7200792" y="4527689"/>
            <a:ext cx="10745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ацтеки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7BFBE19-64FC-E44E-AD75-6091076F715C}"/>
              </a:ext>
            </a:extLst>
          </p:cNvPr>
          <p:cNvSpPr txBox="1"/>
          <p:nvPr/>
        </p:nvSpPr>
        <p:spPr>
          <a:xfrm>
            <a:off x="7723527" y="5539486"/>
            <a:ext cx="8258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инки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475105-4BD7-814F-8E42-8C3501CBECDD}"/>
              </a:ext>
            </a:extLst>
          </p:cNvPr>
          <p:cNvSpPr txBox="1"/>
          <p:nvPr/>
        </p:nvSpPr>
        <p:spPr>
          <a:xfrm>
            <a:off x="10881834" y="6687646"/>
            <a:ext cx="12186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тупи</a:t>
            </a:r>
          </a:p>
          <a:p>
            <a:r>
              <a:rPr lang="ru-RU" sz="2400" dirty="0">
                <a:solidFill>
                  <a:schemeClr val="bg1"/>
                </a:solidFill>
              </a:rPr>
              <a:t>гуарани</a:t>
            </a:r>
          </a:p>
        </p:txBody>
      </p:sp>
    </p:spTree>
    <p:extLst>
      <p:ext uri="{BB962C8B-B14F-4D97-AF65-F5344CB8AC3E}">
        <p14:creationId xmlns:p14="http://schemas.microsoft.com/office/powerpoint/2010/main" val="3970358616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B9B68FB6-C347-1A40-9DFE-BA5F1670A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105</a:t>
            </a:fld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F75DC32-DEEF-3741-AAF5-AB7543715B72}"/>
              </a:ext>
            </a:extLst>
          </p:cNvPr>
          <p:cNvSpPr txBox="1">
            <a:spLocks/>
          </p:cNvSpPr>
          <p:nvPr/>
        </p:nvSpPr>
        <p:spPr>
          <a:xfrm>
            <a:off x="1915425" y="310817"/>
            <a:ext cx="10409671" cy="1023583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267" dirty="0"/>
              <a:t>Антиколониальная борьба</a:t>
            </a:r>
            <a:br>
              <a:rPr lang="ru-RU" sz="5867" dirty="0"/>
            </a:br>
            <a:endParaRPr lang="ru-RU" sz="5867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0EC1243-109E-0743-A2E8-241DD87F99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3136" y="1248013"/>
            <a:ext cx="6914248" cy="7895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980041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B9B68FB6-C347-1A40-9DFE-BA5F1670A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106</a:t>
            </a:fld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F75DC32-DEEF-3741-AAF5-AB7543715B72}"/>
              </a:ext>
            </a:extLst>
          </p:cNvPr>
          <p:cNvSpPr txBox="1">
            <a:spLocks/>
          </p:cNvSpPr>
          <p:nvPr/>
        </p:nvSpPr>
        <p:spPr>
          <a:xfrm>
            <a:off x="5372548" y="224430"/>
            <a:ext cx="10409671" cy="1023583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6000" b="1" dirty="0">
                <a:solidFill>
                  <a:schemeClr val="tx1"/>
                </a:solidFill>
              </a:rPr>
              <a:t>Patria Grande</a:t>
            </a:r>
            <a:br>
              <a:rPr lang="ru-RU" sz="6000" b="1" dirty="0">
                <a:solidFill>
                  <a:schemeClr val="tx1"/>
                </a:solidFill>
              </a:rPr>
            </a:br>
            <a:endParaRPr lang="ru-RU" sz="6000" b="1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0EC1243-109E-0743-A2E8-241DD87F99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3136" y="1248013"/>
            <a:ext cx="6914248" cy="7895987"/>
          </a:xfrm>
          <a:prstGeom prst="rect">
            <a:avLst/>
          </a:prstGeom>
        </p:spPr>
      </p:pic>
      <p:sp>
        <p:nvSpPr>
          <p:cNvPr id="2" name="Freeform 1">
            <a:extLst>
              <a:ext uri="{FF2B5EF4-FFF2-40B4-BE49-F238E27FC236}">
                <a16:creationId xmlns:a16="http://schemas.microsoft.com/office/drawing/2014/main" id="{5A629FCC-1405-1D44-9C80-A99CF78E3C78}"/>
              </a:ext>
            </a:extLst>
          </p:cNvPr>
          <p:cNvSpPr/>
          <p:nvPr/>
        </p:nvSpPr>
        <p:spPr>
          <a:xfrm>
            <a:off x="3859059" y="1385954"/>
            <a:ext cx="6619499" cy="7824634"/>
          </a:xfrm>
          <a:custGeom>
            <a:avLst/>
            <a:gdLst>
              <a:gd name="connsiteX0" fmla="*/ 1563546 w 6619499"/>
              <a:gd name="connsiteY0" fmla="*/ 81339 h 7824634"/>
              <a:gd name="connsiteX1" fmla="*/ 3519936 w 6619499"/>
              <a:gd name="connsiteY1" fmla="*/ 145134 h 7824634"/>
              <a:gd name="connsiteX2" fmla="*/ 5603918 w 6619499"/>
              <a:gd name="connsiteY2" fmla="*/ 676762 h 7824634"/>
              <a:gd name="connsiteX3" fmla="*/ 6560848 w 6619499"/>
              <a:gd name="connsiteY3" fmla="*/ 1399776 h 7824634"/>
              <a:gd name="connsiteX4" fmla="*/ 6497053 w 6619499"/>
              <a:gd name="connsiteY4" fmla="*/ 2867069 h 7824634"/>
              <a:gd name="connsiteX5" fmla="*/ 6348197 w 6619499"/>
              <a:gd name="connsiteY5" fmla="*/ 5737860 h 7824634"/>
              <a:gd name="connsiteX6" fmla="*/ 4923434 w 6619499"/>
              <a:gd name="connsiteY6" fmla="*/ 7396539 h 7824634"/>
              <a:gd name="connsiteX7" fmla="*/ 3711322 w 6619499"/>
              <a:gd name="connsiteY7" fmla="*/ 7587925 h 7824634"/>
              <a:gd name="connsiteX8" fmla="*/ 1031918 w 6619499"/>
              <a:gd name="connsiteY8" fmla="*/ 4461953 h 7824634"/>
              <a:gd name="connsiteX9" fmla="*/ 74988 w 6619499"/>
              <a:gd name="connsiteY9" fmla="*/ 1931404 h 7824634"/>
              <a:gd name="connsiteX10" fmla="*/ 74988 w 6619499"/>
              <a:gd name="connsiteY10" fmla="*/ 442846 h 7824634"/>
              <a:gd name="connsiteX11" fmla="*/ 181313 w 6619499"/>
              <a:gd name="connsiteY11" fmla="*/ 17544 h 7824634"/>
              <a:gd name="connsiteX12" fmla="*/ 1691136 w 6619499"/>
              <a:gd name="connsiteY12" fmla="*/ 81339 h 7824634"/>
              <a:gd name="connsiteX13" fmla="*/ 1903788 w 6619499"/>
              <a:gd name="connsiteY13" fmla="*/ 81339 h 7824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619499" h="7824634">
                <a:moveTo>
                  <a:pt x="1563546" y="81339"/>
                </a:moveTo>
                <a:lnTo>
                  <a:pt x="3519936" y="145134"/>
                </a:lnTo>
                <a:cubicBezTo>
                  <a:pt x="4193331" y="244371"/>
                  <a:pt x="5097099" y="467655"/>
                  <a:pt x="5603918" y="676762"/>
                </a:cubicBezTo>
                <a:cubicBezTo>
                  <a:pt x="6110737" y="885869"/>
                  <a:pt x="6411992" y="1034725"/>
                  <a:pt x="6560848" y="1399776"/>
                </a:cubicBezTo>
                <a:cubicBezTo>
                  <a:pt x="6709704" y="1764827"/>
                  <a:pt x="6532495" y="2144055"/>
                  <a:pt x="6497053" y="2867069"/>
                </a:cubicBezTo>
                <a:cubicBezTo>
                  <a:pt x="6461611" y="3590083"/>
                  <a:pt x="6610467" y="4982948"/>
                  <a:pt x="6348197" y="5737860"/>
                </a:cubicBezTo>
                <a:cubicBezTo>
                  <a:pt x="6085927" y="6492772"/>
                  <a:pt x="5362913" y="7088195"/>
                  <a:pt x="4923434" y="7396539"/>
                </a:cubicBezTo>
                <a:cubicBezTo>
                  <a:pt x="4483955" y="7704883"/>
                  <a:pt x="4359908" y="8077023"/>
                  <a:pt x="3711322" y="7587925"/>
                </a:cubicBezTo>
                <a:cubicBezTo>
                  <a:pt x="3062736" y="7098827"/>
                  <a:pt x="1637974" y="5404706"/>
                  <a:pt x="1031918" y="4461953"/>
                </a:cubicBezTo>
                <a:cubicBezTo>
                  <a:pt x="425862" y="3519200"/>
                  <a:pt x="234476" y="2601255"/>
                  <a:pt x="74988" y="1931404"/>
                </a:cubicBezTo>
                <a:cubicBezTo>
                  <a:pt x="-84500" y="1261553"/>
                  <a:pt x="57267" y="761823"/>
                  <a:pt x="74988" y="442846"/>
                </a:cubicBezTo>
                <a:cubicBezTo>
                  <a:pt x="92709" y="123869"/>
                  <a:pt x="-88045" y="77795"/>
                  <a:pt x="181313" y="17544"/>
                </a:cubicBezTo>
                <a:cubicBezTo>
                  <a:pt x="450671" y="-42707"/>
                  <a:pt x="1404057" y="70707"/>
                  <a:pt x="1691136" y="81339"/>
                </a:cubicBezTo>
                <a:cubicBezTo>
                  <a:pt x="1978215" y="91971"/>
                  <a:pt x="1941001" y="86655"/>
                  <a:pt x="1903788" y="81339"/>
                </a:cubicBezTo>
              </a:path>
            </a:pathLst>
          </a:custGeom>
          <a:solidFill>
            <a:schemeClr val="accent2">
              <a:alpha val="21000"/>
            </a:schemeClr>
          </a:solidFill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3914100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B9B68FB6-C347-1A40-9DFE-BA5F1670A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107</a:t>
            </a:fld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F75DC32-DEEF-3741-AAF5-AB7543715B72}"/>
              </a:ext>
            </a:extLst>
          </p:cNvPr>
          <p:cNvSpPr txBox="1">
            <a:spLocks/>
          </p:cNvSpPr>
          <p:nvPr/>
        </p:nvSpPr>
        <p:spPr>
          <a:xfrm>
            <a:off x="2655541" y="516914"/>
            <a:ext cx="10409671" cy="1801949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5867" dirty="0"/>
              <a:t>Современная Америка</a:t>
            </a:r>
            <a:br>
              <a:rPr lang="ru-RU" sz="5867" dirty="0"/>
            </a:br>
            <a:endParaRPr lang="ru-RU" sz="5867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E3DC5D-7635-7A48-AF4D-5629EF8F30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7841" y="1705138"/>
            <a:ext cx="5370691" cy="6921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220095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B9B68FB6-C347-1A40-9DFE-BA5F1670A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108</a:t>
            </a:fld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F75DC32-DEEF-3741-AAF5-AB7543715B72}"/>
              </a:ext>
            </a:extLst>
          </p:cNvPr>
          <p:cNvSpPr txBox="1">
            <a:spLocks/>
          </p:cNvSpPr>
          <p:nvPr/>
        </p:nvSpPr>
        <p:spPr>
          <a:xfrm>
            <a:off x="2655541" y="516914"/>
            <a:ext cx="10409671" cy="1147129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dirty="0"/>
              <a:t>Современная Латинская Америка 20 стран</a:t>
            </a:r>
            <a:endParaRPr lang="ru-RU" sz="5867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AE7FD9-A10E-9F43-9894-34F66E095EEF}"/>
              </a:ext>
            </a:extLst>
          </p:cNvPr>
          <p:cNvSpPr txBox="1"/>
          <p:nvPr/>
        </p:nvSpPr>
        <p:spPr>
          <a:xfrm>
            <a:off x="676580" y="1944131"/>
            <a:ext cx="3185167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Колумбия  </a:t>
            </a:r>
          </a:p>
          <a:p>
            <a:r>
              <a:rPr lang="ru-RU" sz="2400" dirty="0"/>
              <a:t>Население: ~52 млн  </a:t>
            </a:r>
          </a:p>
          <a:p>
            <a:r>
              <a:rPr lang="ru-RU" sz="2400" b="1" dirty="0"/>
              <a:t>Аргентина  </a:t>
            </a:r>
          </a:p>
          <a:p>
            <a:r>
              <a:rPr lang="ru-RU" sz="2400" dirty="0"/>
              <a:t>Население: ~46 млн  </a:t>
            </a:r>
          </a:p>
          <a:p>
            <a:r>
              <a:rPr lang="ru-RU" sz="2400" b="1" dirty="0"/>
              <a:t>Венесуэла  </a:t>
            </a:r>
          </a:p>
          <a:p>
            <a:r>
              <a:rPr lang="ru-RU" sz="2400" b="1" dirty="0"/>
              <a:t>Перу  </a:t>
            </a:r>
          </a:p>
          <a:p>
            <a:r>
              <a:rPr lang="ru-RU" sz="2400" dirty="0"/>
              <a:t>Население: ~34 млн</a:t>
            </a:r>
            <a:endParaRPr lang="ru-RU" sz="2400" b="1" dirty="0"/>
          </a:p>
          <a:p>
            <a:r>
              <a:rPr lang="ru-RU" sz="2400" dirty="0"/>
              <a:t>Население: ~28 млн</a:t>
            </a:r>
            <a:endParaRPr lang="ru-RU" sz="2400" b="1" dirty="0"/>
          </a:p>
          <a:p>
            <a:r>
              <a:rPr lang="ru-RU" sz="2400" dirty="0"/>
              <a:t> </a:t>
            </a:r>
            <a:r>
              <a:rPr lang="ru-RU" sz="2400" b="1" dirty="0"/>
              <a:t>Чили  </a:t>
            </a:r>
          </a:p>
          <a:p>
            <a:r>
              <a:rPr lang="ru-RU" sz="2400" dirty="0"/>
              <a:t>Население: ~19,5 млн  </a:t>
            </a:r>
          </a:p>
          <a:p>
            <a:r>
              <a:rPr lang="ru-RU" sz="2400" b="1" dirty="0"/>
              <a:t>Эквадор </a:t>
            </a:r>
            <a:r>
              <a:rPr lang="ru-RU" sz="2400" dirty="0"/>
              <a:t> </a:t>
            </a:r>
          </a:p>
          <a:p>
            <a:r>
              <a:rPr lang="ru-RU" sz="2400" dirty="0"/>
              <a:t>Население: ~18 млн  </a:t>
            </a:r>
          </a:p>
          <a:p>
            <a:r>
              <a:rPr lang="ru-RU" sz="2400" b="1" dirty="0"/>
              <a:t>Боливия  </a:t>
            </a:r>
          </a:p>
          <a:p>
            <a:r>
              <a:rPr lang="ru-RU" sz="2400" dirty="0"/>
              <a:t>Население: ~12,5 млн</a:t>
            </a:r>
          </a:p>
          <a:p>
            <a:endParaRPr lang="ru-RU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22BAA9-8C1F-0742-B36A-9B2085CB88C5}"/>
              </a:ext>
            </a:extLst>
          </p:cNvPr>
          <p:cNvSpPr txBox="1"/>
          <p:nvPr/>
        </p:nvSpPr>
        <p:spPr>
          <a:xfrm>
            <a:off x="5420498" y="1233155"/>
            <a:ext cx="243297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Южная Америка</a:t>
            </a:r>
          </a:p>
          <a:p>
            <a:endParaRPr lang="ru-RU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BE8D69-1345-C343-A750-2EC431891DFE}"/>
              </a:ext>
            </a:extLst>
          </p:cNvPr>
          <p:cNvSpPr txBox="1"/>
          <p:nvPr/>
        </p:nvSpPr>
        <p:spPr>
          <a:xfrm>
            <a:off x="5695829" y="2094930"/>
            <a:ext cx="3108223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Парагвай  </a:t>
            </a:r>
          </a:p>
          <a:p>
            <a:r>
              <a:rPr lang="ru-RU" sz="2400" dirty="0"/>
              <a:t>Население: ~7,5 млн  </a:t>
            </a:r>
          </a:p>
          <a:p>
            <a:r>
              <a:rPr lang="ru-RU" sz="2400" b="1" dirty="0"/>
              <a:t>Уругвай  </a:t>
            </a:r>
          </a:p>
          <a:p>
            <a:r>
              <a:rPr lang="ru-RU" sz="2400" dirty="0"/>
              <a:t>Население: ~3,5 млн  </a:t>
            </a:r>
          </a:p>
          <a:p>
            <a:r>
              <a:rPr lang="ru-RU" sz="2400" b="1" dirty="0"/>
              <a:t>Гайана  </a:t>
            </a:r>
          </a:p>
          <a:p>
            <a:r>
              <a:rPr lang="ru-RU" sz="2400" dirty="0"/>
              <a:t>Население: ~800 тыс.  </a:t>
            </a:r>
          </a:p>
          <a:p>
            <a:r>
              <a:rPr lang="ru-RU" sz="2400" b="1" dirty="0"/>
              <a:t>Суринам  </a:t>
            </a:r>
          </a:p>
          <a:p>
            <a:r>
              <a:rPr lang="ru-RU" sz="2400" dirty="0"/>
              <a:t>Население: ~650 тыс.  </a:t>
            </a:r>
          </a:p>
          <a:p>
            <a:r>
              <a:rPr lang="ru-RU" sz="2400" dirty="0"/>
              <a:t>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3FE943-F6DB-B646-8C9D-FE5A5475368C}"/>
              </a:ext>
            </a:extLst>
          </p:cNvPr>
          <p:cNvSpPr txBox="1"/>
          <p:nvPr/>
        </p:nvSpPr>
        <p:spPr>
          <a:xfrm>
            <a:off x="10560174" y="1946650"/>
            <a:ext cx="31082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Бразилия  </a:t>
            </a:r>
          </a:p>
          <a:p>
            <a:r>
              <a:rPr lang="ru-RU" sz="2400" dirty="0"/>
              <a:t>Население: ~216 млн  </a:t>
            </a:r>
          </a:p>
        </p:txBody>
      </p:sp>
    </p:spTree>
    <p:extLst>
      <p:ext uri="{BB962C8B-B14F-4D97-AF65-F5344CB8AC3E}">
        <p14:creationId xmlns:p14="http://schemas.microsoft.com/office/powerpoint/2010/main" val="3095481656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B9B68FB6-C347-1A40-9DFE-BA5F1670A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109</a:t>
            </a:fld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F75DC32-DEEF-3741-AAF5-AB7543715B72}"/>
              </a:ext>
            </a:extLst>
          </p:cNvPr>
          <p:cNvSpPr txBox="1">
            <a:spLocks/>
          </p:cNvSpPr>
          <p:nvPr/>
        </p:nvSpPr>
        <p:spPr>
          <a:xfrm>
            <a:off x="5423454" y="533390"/>
            <a:ext cx="4626708" cy="1147129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dirty="0"/>
              <a:t>Южная Америка</a:t>
            </a:r>
            <a:endParaRPr lang="ru-RU" sz="5867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AE7FD9-A10E-9F43-9894-34F66E095EEF}"/>
              </a:ext>
            </a:extLst>
          </p:cNvPr>
          <p:cNvSpPr txBox="1"/>
          <p:nvPr/>
        </p:nvSpPr>
        <p:spPr>
          <a:xfrm>
            <a:off x="676580" y="1944131"/>
            <a:ext cx="3185167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Колумбия  </a:t>
            </a:r>
          </a:p>
          <a:p>
            <a:r>
              <a:rPr lang="ru-RU" sz="2400" dirty="0"/>
              <a:t>Население: ~52 млн  </a:t>
            </a:r>
          </a:p>
          <a:p>
            <a:r>
              <a:rPr lang="ru-RU" sz="2400" b="1" dirty="0"/>
              <a:t>Аргентина  </a:t>
            </a:r>
          </a:p>
          <a:p>
            <a:r>
              <a:rPr lang="ru-RU" sz="2400" dirty="0"/>
              <a:t>Население: ~46 млн  </a:t>
            </a:r>
          </a:p>
          <a:p>
            <a:r>
              <a:rPr lang="ru-RU" sz="2400" b="1" dirty="0"/>
              <a:t>Венесуэла  </a:t>
            </a:r>
          </a:p>
          <a:p>
            <a:r>
              <a:rPr lang="ru-RU" sz="2400" b="1" dirty="0"/>
              <a:t>Перу  </a:t>
            </a:r>
          </a:p>
          <a:p>
            <a:r>
              <a:rPr lang="ru-RU" sz="2400" dirty="0"/>
              <a:t>Население: ~34 млн</a:t>
            </a:r>
            <a:endParaRPr lang="ru-RU" sz="2400" b="1" dirty="0"/>
          </a:p>
          <a:p>
            <a:r>
              <a:rPr lang="ru-RU" sz="2400" dirty="0"/>
              <a:t>Население: ~28 млн</a:t>
            </a:r>
            <a:endParaRPr lang="ru-RU" sz="2400" b="1" dirty="0"/>
          </a:p>
          <a:p>
            <a:r>
              <a:rPr lang="ru-RU" sz="2400" dirty="0"/>
              <a:t> </a:t>
            </a:r>
            <a:r>
              <a:rPr lang="ru-RU" sz="2400" b="1" dirty="0"/>
              <a:t>Чили  </a:t>
            </a:r>
          </a:p>
          <a:p>
            <a:r>
              <a:rPr lang="ru-RU" sz="2400" dirty="0"/>
              <a:t>Население: ~19,5 млн  </a:t>
            </a:r>
          </a:p>
          <a:p>
            <a:r>
              <a:rPr lang="ru-RU" sz="2400" b="1" dirty="0"/>
              <a:t>Эквадор </a:t>
            </a:r>
            <a:r>
              <a:rPr lang="ru-RU" sz="2400" dirty="0"/>
              <a:t> </a:t>
            </a:r>
          </a:p>
          <a:p>
            <a:r>
              <a:rPr lang="ru-RU" sz="2400" dirty="0"/>
              <a:t>Население: ~18 млн  </a:t>
            </a:r>
          </a:p>
          <a:p>
            <a:r>
              <a:rPr lang="ru-RU" sz="2400" b="1" dirty="0"/>
              <a:t>Боливия  </a:t>
            </a:r>
          </a:p>
          <a:p>
            <a:r>
              <a:rPr lang="ru-RU" sz="2400" dirty="0"/>
              <a:t>Население: ~12,5 млн</a:t>
            </a:r>
          </a:p>
          <a:p>
            <a:endParaRPr lang="ru-RU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BE8D69-1345-C343-A750-2EC431891DFE}"/>
              </a:ext>
            </a:extLst>
          </p:cNvPr>
          <p:cNvSpPr txBox="1"/>
          <p:nvPr/>
        </p:nvSpPr>
        <p:spPr>
          <a:xfrm>
            <a:off x="5695829" y="2094930"/>
            <a:ext cx="3108223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Парагвай  </a:t>
            </a:r>
          </a:p>
          <a:p>
            <a:r>
              <a:rPr lang="ru-RU" sz="2400" dirty="0"/>
              <a:t>Население: ~7,5 млн  </a:t>
            </a:r>
          </a:p>
          <a:p>
            <a:r>
              <a:rPr lang="ru-RU" sz="2400" b="1" dirty="0"/>
              <a:t>Уругвай  </a:t>
            </a:r>
          </a:p>
          <a:p>
            <a:r>
              <a:rPr lang="ru-RU" sz="2400" dirty="0"/>
              <a:t>Население: ~3,5 млн  </a:t>
            </a:r>
          </a:p>
          <a:p>
            <a:r>
              <a:rPr lang="ru-RU" sz="2400" b="1" dirty="0"/>
              <a:t>Гайана  </a:t>
            </a:r>
          </a:p>
          <a:p>
            <a:r>
              <a:rPr lang="ru-RU" sz="2400" dirty="0"/>
              <a:t>Население: ~800 тыс.  </a:t>
            </a:r>
          </a:p>
          <a:p>
            <a:r>
              <a:rPr lang="ru-RU" sz="2400" b="1" dirty="0"/>
              <a:t>Суринам  </a:t>
            </a:r>
          </a:p>
          <a:p>
            <a:r>
              <a:rPr lang="ru-RU" sz="2400" dirty="0"/>
              <a:t>Население: ~650 тыс.  </a:t>
            </a:r>
          </a:p>
          <a:p>
            <a:r>
              <a:rPr lang="ru-RU" sz="2400" dirty="0"/>
              <a:t>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3FE943-F6DB-B646-8C9D-FE5A5475368C}"/>
              </a:ext>
            </a:extLst>
          </p:cNvPr>
          <p:cNvSpPr txBox="1"/>
          <p:nvPr/>
        </p:nvSpPr>
        <p:spPr>
          <a:xfrm>
            <a:off x="10560174" y="1946650"/>
            <a:ext cx="31082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Бразилия  </a:t>
            </a:r>
          </a:p>
          <a:p>
            <a:r>
              <a:rPr lang="ru-RU" sz="2400" dirty="0"/>
              <a:t>Население: ~216 млн  </a:t>
            </a:r>
          </a:p>
        </p:txBody>
      </p:sp>
    </p:spTree>
    <p:extLst>
      <p:ext uri="{BB962C8B-B14F-4D97-AF65-F5344CB8AC3E}">
        <p14:creationId xmlns:p14="http://schemas.microsoft.com/office/powerpoint/2010/main" val="28779554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 bwMode="auto">
          <a:xfrm>
            <a:off x="5020537" y="567216"/>
            <a:ext cx="6697436" cy="928915"/>
          </a:xfrm>
        </p:spPr>
        <p:txBody>
          <a:bodyPr anchor="t" anchorCtr="0">
            <a:normAutofit/>
          </a:bodyPr>
          <a:lstStyle/>
          <a:p>
            <a:pPr>
              <a:defRPr/>
            </a:pPr>
            <a:r>
              <a:rPr lang="ru-RU" dirty="0"/>
              <a:t>Ислам и право (</a:t>
            </a:r>
            <a:r>
              <a:rPr lang="ru-RU" dirty="0" err="1"/>
              <a:t>фикх</a:t>
            </a:r>
            <a:r>
              <a:rPr lang="ru-RU" dirty="0"/>
              <a:t>)</a:t>
            </a:r>
            <a:endParaRPr dirty="0"/>
          </a:p>
        </p:txBody>
      </p:sp>
      <p:sp>
        <p:nvSpPr>
          <p:cNvPr id="7" name="TextBox 6"/>
          <p:cNvSpPr txBox="1"/>
          <p:nvPr/>
        </p:nvSpPr>
        <p:spPr>
          <a:xfrm>
            <a:off x="6182331" y="1751826"/>
            <a:ext cx="1092735" cy="439672"/>
          </a:xfrm>
          <a:prstGeom prst="rect">
            <a:avLst/>
          </a:prstGeom>
          <a:solidFill>
            <a:srgbClr val="00B050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/>
              <a:t>шариат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80363" y="2732943"/>
            <a:ext cx="1247906" cy="439672"/>
          </a:xfrm>
          <a:prstGeom prst="rect">
            <a:avLst/>
          </a:prstGeom>
          <a:solidFill>
            <a:srgbClr val="92D050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 err="1">
                <a:solidFill>
                  <a:schemeClr val="bg1"/>
                </a:solidFill>
              </a:rPr>
              <a:t>мазхабы</a:t>
            </a:r>
            <a:endParaRPr lang="ru-RU" sz="2257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774213" y="4427454"/>
            <a:ext cx="1759328" cy="43967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>
                <a:solidFill>
                  <a:schemeClr val="bg1"/>
                </a:solidFill>
              </a:rPr>
              <a:t>ханафитский</a:t>
            </a:r>
            <a:endParaRPr lang="ru-RU" sz="2257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82332" y="4427454"/>
            <a:ext cx="1709635" cy="43967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>
                <a:solidFill>
                  <a:schemeClr val="bg1"/>
                </a:solidFill>
              </a:rPr>
              <a:t>шафиитский</a:t>
            </a:r>
            <a:endParaRPr lang="ru-RU" sz="2257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16028" y="4391328"/>
            <a:ext cx="1879554" cy="43967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>
                <a:solidFill>
                  <a:schemeClr val="bg1"/>
                </a:solidFill>
              </a:rPr>
              <a:t>ханбалитский</a:t>
            </a:r>
            <a:endParaRPr lang="ru-RU" sz="2257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610312" y="4448994"/>
            <a:ext cx="1987532" cy="43967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/>
              <a:t>джафаритский</a:t>
            </a:r>
            <a:endParaRPr lang="ru-RU" sz="2257" dirty="0"/>
          </a:p>
        </p:txBody>
      </p:sp>
      <p:sp>
        <p:nvSpPr>
          <p:cNvPr id="13" name="TextBox 12"/>
          <p:cNvSpPr txBox="1"/>
          <p:nvPr/>
        </p:nvSpPr>
        <p:spPr>
          <a:xfrm>
            <a:off x="5680363" y="3694346"/>
            <a:ext cx="1210588" cy="43967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>
                <a:solidFill>
                  <a:schemeClr val="bg1"/>
                </a:solidFill>
              </a:rPr>
              <a:t>сунниты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10324" y="3694346"/>
            <a:ext cx="1015021" cy="43967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/>
              <a:t>шииты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708365" y="4391328"/>
            <a:ext cx="1794594" cy="43967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>
                <a:solidFill>
                  <a:schemeClr val="bg1"/>
                </a:solidFill>
              </a:rPr>
              <a:t>маликитский</a:t>
            </a:r>
            <a:endParaRPr lang="ru-RU" sz="2257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59077" y="6643060"/>
            <a:ext cx="1462901" cy="439672"/>
          </a:xfrm>
          <a:prstGeom prst="rect">
            <a:avLst/>
          </a:prstGeom>
          <a:solidFill>
            <a:srgbClr val="7030A0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>
                <a:solidFill>
                  <a:schemeClr val="bg1"/>
                </a:solidFill>
              </a:rPr>
              <a:t>ваххабиты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03506" y="5465512"/>
            <a:ext cx="1372492" cy="43967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 err="1"/>
              <a:t>салафиты</a:t>
            </a:r>
            <a:endParaRPr lang="ru-RU" sz="2257" dirty="0"/>
          </a:p>
        </p:txBody>
      </p:sp>
      <p:sp>
        <p:nvSpPr>
          <p:cNvPr id="18" name="TextBox 17"/>
          <p:cNvSpPr txBox="1"/>
          <p:nvPr/>
        </p:nvSpPr>
        <p:spPr>
          <a:xfrm>
            <a:off x="14139209" y="3203415"/>
            <a:ext cx="1579278" cy="439672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>
                <a:solidFill>
                  <a:schemeClr val="bg1"/>
                </a:solidFill>
              </a:rPr>
              <a:t>хариджиты</a:t>
            </a:r>
            <a:endParaRPr lang="ru-RU" sz="2257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4362186" y="3890307"/>
            <a:ext cx="1257075" cy="43967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 err="1">
                <a:solidFill>
                  <a:schemeClr val="bg1"/>
                </a:solidFill>
              </a:rPr>
              <a:t>ибадиты</a:t>
            </a:r>
            <a:endParaRPr lang="ru-RU" sz="2257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369254" y="1751826"/>
            <a:ext cx="843244" cy="439672"/>
          </a:xfrm>
          <a:prstGeom prst="rect">
            <a:avLst/>
          </a:prstGeom>
          <a:solidFill>
            <a:srgbClr val="00B050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/>
              <a:t>умма</a:t>
            </a:r>
            <a:endParaRPr lang="ru-RU" sz="2257" dirty="0"/>
          </a:p>
        </p:txBody>
      </p:sp>
    </p:spTree>
    <p:extLst>
      <p:ext uri="{BB962C8B-B14F-4D97-AF65-F5344CB8AC3E}">
        <p14:creationId xmlns:p14="http://schemas.microsoft.com/office/powerpoint/2010/main" val="2848531275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B9B68FB6-C347-1A40-9DFE-BA5F1670A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110</a:t>
            </a:fld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F75DC32-DEEF-3741-AAF5-AB7543715B72}"/>
              </a:ext>
            </a:extLst>
          </p:cNvPr>
          <p:cNvSpPr txBox="1">
            <a:spLocks/>
          </p:cNvSpPr>
          <p:nvPr/>
        </p:nvSpPr>
        <p:spPr>
          <a:xfrm>
            <a:off x="5423453" y="533390"/>
            <a:ext cx="5714104" cy="1147129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dirty="0"/>
              <a:t>Центральная Америка</a:t>
            </a:r>
            <a:endParaRPr lang="ru-RU" sz="5867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AE7FD9-A10E-9F43-9894-34F66E095EEF}"/>
              </a:ext>
            </a:extLst>
          </p:cNvPr>
          <p:cNvSpPr txBox="1"/>
          <p:nvPr/>
        </p:nvSpPr>
        <p:spPr>
          <a:xfrm>
            <a:off x="583677" y="1879207"/>
            <a:ext cx="3185167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Гватемала  </a:t>
            </a:r>
          </a:p>
          <a:p>
            <a:r>
              <a:rPr lang="ru-RU" sz="2400" dirty="0"/>
              <a:t>Население: ~18,5 млн  </a:t>
            </a:r>
          </a:p>
          <a:p>
            <a:r>
              <a:rPr lang="ru-RU" sz="2400" b="1" dirty="0"/>
              <a:t>Гондурас  </a:t>
            </a:r>
            <a:endParaRPr lang="ru-RU" sz="2400" dirty="0"/>
          </a:p>
          <a:p>
            <a:r>
              <a:rPr lang="ru-RU" sz="2400" dirty="0"/>
              <a:t>Население: ~10,5 млн  </a:t>
            </a:r>
          </a:p>
          <a:p>
            <a:r>
              <a:rPr lang="ru-RU" sz="2400" b="1" dirty="0"/>
              <a:t>Никарагуа  </a:t>
            </a:r>
          </a:p>
          <a:p>
            <a:r>
              <a:rPr lang="ru-RU" sz="2400" dirty="0"/>
              <a:t>Население: ~7 млн  </a:t>
            </a:r>
          </a:p>
          <a:p>
            <a:r>
              <a:rPr lang="ru-RU" sz="2400" b="1" dirty="0"/>
              <a:t>Сальвадор  </a:t>
            </a:r>
          </a:p>
          <a:p>
            <a:r>
              <a:rPr lang="ru-RU" sz="2400" dirty="0"/>
              <a:t>Население: ~6,5 млн  </a:t>
            </a:r>
          </a:p>
          <a:p>
            <a:r>
              <a:rPr lang="ru-RU" sz="2400" b="1" dirty="0"/>
              <a:t>Коста-Рика </a:t>
            </a:r>
            <a:r>
              <a:rPr lang="ru-RU" sz="2400" dirty="0"/>
              <a:t> </a:t>
            </a:r>
          </a:p>
          <a:p>
            <a:r>
              <a:rPr lang="ru-RU" sz="2400" dirty="0"/>
              <a:t>Население: ~5,2 млн  </a:t>
            </a:r>
          </a:p>
          <a:p>
            <a:r>
              <a:rPr lang="ru-RU" sz="2400" b="1" dirty="0"/>
              <a:t>Панама  </a:t>
            </a:r>
            <a:endParaRPr lang="ru-RU" sz="2400" dirty="0"/>
          </a:p>
          <a:p>
            <a:r>
              <a:rPr lang="ru-RU" sz="2400" dirty="0"/>
              <a:t>Население: ~4,5 млн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3026D6-615D-574E-8A73-2D37B327E018}"/>
              </a:ext>
            </a:extLst>
          </p:cNvPr>
          <p:cNvSpPr txBox="1"/>
          <p:nvPr/>
        </p:nvSpPr>
        <p:spPr>
          <a:xfrm>
            <a:off x="11327694" y="2275605"/>
            <a:ext cx="29703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Мексика</a:t>
            </a:r>
          </a:p>
          <a:p>
            <a:r>
              <a:rPr lang="ru-RU" sz="2400" dirty="0"/>
              <a:t>Население: ~130 млн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5217041-2C3A-D541-9489-DC7E411D0C0F}"/>
              </a:ext>
            </a:extLst>
          </p:cNvPr>
          <p:cNvSpPr txBox="1"/>
          <p:nvPr/>
        </p:nvSpPr>
        <p:spPr>
          <a:xfrm>
            <a:off x="5979521" y="1353814"/>
            <a:ext cx="25799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Карибский регион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B2DEEB-94F8-6144-8AF1-5AA3348D4629}"/>
              </a:ext>
            </a:extLst>
          </p:cNvPr>
          <p:cNvSpPr txBox="1"/>
          <p:nvPr/>
        </p:nvSpPr>
        <p:spPr>
          <a:xfrm>
            <a:off x="5728815" y="2275604"/>
            <a:ext cx="409214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Доминиканская Республика  </a:t>
            </a:r>
          </a:p>
          <a:p>
            <a:r>
              <a:rPr lang="ru-RU" sz="2400" dirty="0"/>
              <a:t>Население: ~11,5 млн  </a:t>
            </a:r>
          </a:p>
          <a:p>
            <a:r>
              <a:rPr lang="ru-RU" sz="2400" b="1" dirty="0"/>
              <a:t>Куба  </a:t>
            </a:r>
            <a:endParaRPr lang="ru-RU" sz="2400" dirty="0"/>
          </a:p>
          <a:p>
            <a:r>
              <a:rPr lang="ru-RU" sz="2400" dirty="0"/>
              <a:t>Население: ~11 млн  </a:t>
            </a:r>
          </a:p>
          <a:p>
            <a:endParaRPr lang="ru-RU" sz="2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7AB77F5-88CD-B94F-AF80-CE95C5F066D7}"/>
              </a:ext>
            </a:extLst>
          </p:cNvPr>
          <p:cNvSpPr txBox="1"/>
          <p:nvPr/>
        </p:nvSpPr>
        <p:spPr>
          <a:xfrm>
            <a:off x="12074757" y="4406184"/>
            <a:ext cx="13207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Колонии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62F1FE5-DF50-F441-BBEB-EED55AB6DFB7}"/>
              </a:ext>
            </a:extLst>
          </p:cNvPr>
          <p:cNvSpPr txBox="1"/>
          <p:nvPr/>
        </p:nvSpPr>
        <p:spPr>
          <a:xfrm>
            <a:off x="10750247" y="5711887"/>
            <a:ext cx="4327403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Пуэрто-Рико</a:t>
            </a:r>
            <a:r>
              <a:rPr lang="ru-RU" sz="2400" dirty="0"/>
              <a:t> (США)  </a:t>
            </a:r>
          </a:p>
          <a:p>
            <a:r>
              <a:rPr lang="ru-RU" sz="2400" dirty="0"/>
              <a:t>Население: ~3,2 млн</a:t>
            </a:r>
          </a:p>
          <a:p>
            <a:r>
              <a:rPr lang="ru-RU" sz="2400" b="1" dirty="0"/>
              <a:t>Мартиника </a:t>
            </a:r>
            <a:r>
              <a:rPr lang="ru-RU" sz="2400" dirty="0"/>
              <a:t>(Франция)  </a:t>
            </a:r>
          </a:p>
          <a:p>
            <a:r>
              <a:rPr lang="ru-RU" sz="2400" dirty="0"/>
              <a:t>Население: ~375 тыс. </a:t>
            </a:r>
          </a:p>
          <a:p>
            <a:r>
              <a:rPr lang="ru-RU" sz="2400" b="1" dirty="0"/>
              <a:t>Французская Гвиана </a:t>
            </a:r>
            <a:r>
              <a:rPr lang="ru-RU" sz="2400" dirty="0"/>
              <a:t>(Франция)</a:t>
            </a:r>
          </a:p>
          <a:p>
            <a:r>
              <a:rPr lang="ru-RU" sz="2400" dirty="0"/>
              <a:t>Население: ~300 тыс.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22742912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F681BB-4986-E044-AF0A-467248A65E64}"/>
              </a:ext>
            </a:extLst>
          </p:cNvPr>
          <p:cNvSpPr/>
          <p:nvPr/>
        </p:nvSpPr>
        <p:spPr>
          <a:xfrm>
            <a:off x="3553255" y="1982403"/>
            <a:ext cx="8128000" cy="255909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sz="4267" b="1" dirty="0"/>
              <a:t>Основные латино-американские теории МО</a:t>
            </a:r>
          </a:p>
          <a:p>
            <a:pPr>
              <a:lnSpc>
                <a:spcPct val="150000"/>
              </a:lnSpc>
            </a:pP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53D209EC-EB0C-6949-8F26-4970F3725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111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746981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F681BB-4986-E044-AF0A-467248A65E64}"/>
              </a:ext>
            </a:extLst>
          </p:cNvPr>
          <p:cNvSpPr/>
          <p:nvPr/>
        </p:nvSpPr>
        <p:spPr>
          <a:xfrm>
            <a:off x="401800" y="394306"/>
            <a:ext cx="6204945" cy="56509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sz="1867" b="1" dirty="0" err="1"/>
              <a:t>Меридианолизм</a:t>
            </a:r>
            <a:endParaRPr lang="ru-RU" sz="1867" b="1" dirty="0"/>
          </a:p>
          <a:p>
            <a:pPr lvl="0">
              <a:lnSpc>
                <a:spcPct val="150000"/>
              </a:lnSpc>
            </a:pPr>
            <a:r>
              <a:rPr lang="ru-RU" sz="1867" dirty="0"/>
              <a:t>Андре Марти (Бразилия)</a:t>
            </a:r>
          </a:p>
          <a:p>
            <a:pPr lvl="0">
              <a:lnSpc>
                <a:spcPct val="150000"/>
              </a:lnSpc>
            </a:pPr>
            <a:r>
              <a:rPr lang="ru-RU" sz="1867" dirty="0"/>
              <a:t>Интеграция с Африкой</a:t>
            </a:r>
          </a:p>
          <a:p>
            <a:pPr lvl="0">
              <a:lnSpc>
                <a:spcPct val="150000"/>
              </a:lnSpc>
            </a:pPr>
            <a:r>
              <a:rPr lang="ru-RU" sz="1867" b="1" dirty="0"/>
              <a:t>Школа автономии  </a:t>
            </a:r>
          </a:p>
          <a:p>
            <a:pPr lvl="0">
              <a:lnSpc>
                <a:spcPct val="150000"/>
              </a:lnSpc>
            </a:pPr>
            <a:r>
              <a:rPr lang="ru-RU" sz="1867" dirty="0" err="1"/>
              <a:t>Хельйо</a:t>
            </a:r>
            <a:r>
              <a:rPr lang="ru-RU" sz="1867" dirty="0"/>
              <a:t> </a:t>
            </a:r>
            <a:r>
              <a:rPr lang="ru-RU" sz="1867" dirty="0" err="1"/>
              <a:t>Ягуарбе</a:t>
            </a:r>
            <a:r>
              <a:rPr lang="ru-RU" sz="1867" dirty="0"/>
              <a:t> (Бразилия), Хуан Карлос </a:t>
            </a:r>
            <a:r>
              <a:rPr lang="ru-RU" sz="1867" dirty="0" err="1"/>
              <a:t>Пуиг</a:t>
            </a:r>
            <a:r>
              <a:rPr lang="ru-RU" sz="1867" dirty="0"/>
              <a:t> (Аргентина), Карлос </a:t>
            </a:r>
            <a:r>
              <a:rPr lang="ru-RU" sz="1867" dirty="0" err="1"/>
              <a:t>Эскуде</a:t>
            </a:r>
            <a:r>
              <a:rPr lang="ru-RU" sz="1867" dirty="0"/>
              <a:t> (Аргентина).  </a:t>
            </a:r>
          </a:p>
          <a:p>
            <a:pPr lvl="0">
              <a:lnSpc>
                <a:spcPct val="150000"/>
              </a:lnSpc>
            </a:pPr>
            <a:r>
              <a:rPr lang="ru-RU" sz="1867" dirty="0"/>
              <a:t>За независимость Латинской Америки от гегемонии США и глобальных институтов (МВФ, ВТО), которые рассматриваются как инструменты неоколониализма. Латиноамериканскую ассоциацию интеграции — ЛАИ, Андское сообщество — АСН) для создания общего рынка и политического союза, способного противостоять внешнему давлению.</a:t>
            </a:r>
          </a:p>
        </p:txBody>
      </p:sp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53D209EC-EB0C-6949-8F26-4970F3725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112</a:t>
            </a:fld>
            <a:endParaRPr lang="ru-RU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1DCB0A-ABC6-CF4D-9A29-4663942F31B6}"/>
              </a:ext>
            </a:extLst>
          </p:cNvPr>
          <p:cNvSpPr/>
          <p:nvPr/>
        </p:nvSpPr>
        <p:spPr>
          <a:xfrm>
            <a:off x="6804379" y="0"/>
            <a:ext cx="8128000" cy="2116752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150000"/>
              </a:lnSpc>
            </a:pPr>
            <a:endParaRPr lang="ru-RU" sz="1867" dirty="0"/>
          </a:p>
          <a:p>
            <a:pPr lvl="0">
              <a:lnSpc>
                <a:spcPct val="150000"/>
              </a:lnSpc>
            </a:pPr>
            <a:r>
              <a:rPr lang="ru-RU" sz="1867" b="1" dirty="0"/>
              <a:t>Латиноамериканский </a:t>
            </a:r>
            <a:r>
              <a:rPr lang="ru-RU" sz="1867" b="1" dirty="0" err="1"/>
              <a:t>интеграционизм</a:t>
            </a:r>
            <a:r>
              <a:rPr lang="ru-RU" sz="1867" b="1" dirty="0"/>
              <a:t>  </a:t>
            </a:r>
          </a:p>
          <a:p>
            <a:pPr lvl="0">
              <a:lnSpc>
                <a:spcPct val="150000"/>
              </a:lnSpc>
            </a:pPr>
            <a:r>
              <a:rPr lang="ru-RU" sz="1867" dirty="0"/>
              <a:t>Симон Боливар (историческая фигура), Хосе Марти (Куба), </a:t>
            </a:r>
            <a:r>
              <a:rPr lang="ru-RU" sz="1867" dirty="0" err="1"/>
              <a:t>Эдуардо</a:t>
            </a:r>
            <a:r>
              <a:rPr lang="ru-RU" sz="1867" dirty="0"/>
              <a:t> </a:t>
            </a:r>
            <a:r>
              <a:rPr lang="ru-RU" sz="1867" dirty="0" err="1"/>
              <a:t>Галеано</a:t>
            </a:r>
            <a:r>
              <a:rPr lang="ru-RU" sz="1867" dirty="0"/>
              <a:t> (Уругвай).  </a:t>
            </a:r>
          </a:p>
          <a:p>
            <a:pPr lvl="0">
              <a:lnSpc>
                <a:spcPct val="150000"/>
              </a:lnSpc>
            </a:pPr>
            <a:r>
              <a:rPr lang="ru-RU" sz="1867" dirty="0"/>
              <a:t>Идеи Симона Боливара о </a:t>
            </a:r>
            <a:r>
              <a:rPr lang="ru-RU" sz="1867" b="1" dirty="0"/>
              <a:t>единой Латинской Америке </a:t>
            </a:r>
            <a:r>
              <a:rPr lang="ru-RU" sz="1867" dirty="0"/>
              <a:t>как противовесе северной гегемонии вдохновили современных теоретиков. </a:t>
            </a:r>
            <a:r>
              <a:rPr lang="ru-RU" sz="1867" dirty="0" err="1"/>
              <a:t>Галеано</a:t>
            </a:r>
            <a:r>
              <a:rPr lang="ru-RU" sz="1867" dirty="0"/>
              <a:t> в книге «Открытые вены» Латинской Америки критикует глобализм как продолжение колониального грабежа, где транснациональные корпорации (ТНК) извлекают выгоду, оставляя регион в бедности. Интеграция государств региона (например, через </a:t>
            </a:r>
            <a:r>
              <a:rPr lang="ru-RU" sz="1867" dirty="0" err="1"/>
              <a:t>Боливарианский</a:t>
            </a:r>
            <a:r>
              <a:rPr lang="ru-RU" sz="1867" dirty="0"/>
              <a:t> альянс для народов нашей Америки — </a:t>
            </a:r>
            <a:r>
              <a:rPr lang="en-GB" sz="1867" dirty="0"/>
              <a:t>ALBA)</a:t>
            </a:r>
            <a:endParaRPr lang="ru-RU" sz="1867" dirty="0"/>
          </a:p>
          <a:p>
            <a:pPr lvl="0">
              <a:lnSpc>
                <a:spcPct val="150000"/>
              </a:lnSpc>
            </a:pPr>
            <a:r>
              <a:rPr lang="ru-RU" sz="1867" b="1" dirty="0" err="1"/>
              <a:t>Постколониальный</a:t>
            </a:r>
            <a:r>
              <a:rPr lang="ru-RU" sz="1867" b="1" dirty="0"/>
              <a:t> дискурс  </a:t>
            </a:r>
          </a:p>
          <a:p>
            <a:pPr lvl="0">
              <a:lnSpc>
                <a:spcPct val="150000"/>
              </a:lnSpc>
            </a:pPr>
            <a:r>
              <a:rPr lang="ru-RU" sz="1867" dirty="0"/>
              <a:t>Энрике </a:t>
            </a:r>
            <a:r>
              <a:rPr lang="ru-RU" sz="1867" dirty="0" err="1"/>
              <a:t>Дуссель</a:t>
            </a:r>
            <a:r>
              <a:rPr lang="ru-RU" sz="1867" dirty="0"/>
              <a:t> (Мексика), Вальтер </a:t>
            </a:r>
            <a:r>
              <a:rPr lang="ru-RU" sz="1867" dirty="0" err="1"/>
              <a:t>Мигноло</a:t>
            </a:r>
            <a:r>
              <a:rPr lang="ru-RU" sz="1867" dirty="0"/>
              <a:t> (Аргентина).  </a:t>
            </a:r>
          </a:p>
          <a:p>
            <a:pPr lvl="0">
              <a:lnSpc>
                <a:spcPct val="150000"/>
              </a:lnSpc>
            </a:pPr>
            <a:r>
              <a:rPr lang="ru-RU" sz="1867" dirty="0"/>
              <a:t>Критика глобализма как новой формы империализма, навязывающую западные ценности и экономические модели, которые разрушают местные культуры и усиливают зависимость. Концепция "транснационального сопротивления", где объединение латиноамериканских государств позволяет создать альтернативную модель развития, основанную на принципах солидарности и уважения к культурному разнообразию.</a:t>
            </a:r>
          </a:p>
          <a:p>
            <a:pPr lvl="0">
              <a:lnSpc>
                <a:spcPct val="150000"/>
              </a:lnSpc>
            </a:pPr>
            <a:endParaRPr lang="ru-RU" sz="1867" dirty="0"/>
          </a:p>
          <a:p>
            <a:pPr lvl="0">
              <a:lnSpc>
                <a:spcPct val="150000"/>
              </a:lnSpc>
            </a:pPr>
            <a:endParaRPr lang="ru-RU" sz="1867" dirty="0"/>
          </a:p>
          <a:p>
            <a:pPr lvl="0">
              <a:lnSpc>
                <a:spcPct val="150000"/>
              </a:lnSpc>
            </a:pPr>
            <a:r>
              <a:rPr lang="ru-RU" sz="1867" dirty="0"/>
              <a:t>Школа зависимости  </a:t>
            </a:r>
          </a:p>
          <a:p>
            <a:pPr lvl="0">
              <a:lnSpc>
                <a:spcPct val="150000"/>
              </a:lnSpc>
            </a:pPr>
            <a:endParaRPr lang="ru-RU" sz="1867" dirty="0"/>
          </a:p>
          <a:p>
            <a:pPr lvl="0">
              <a:lnSpc>
                <a:spcPct val="150000"/>
              </a:lnSpc>
            </a:pPr>
            <a:r>
              <a:rPr lang="ru-RU" sz="1867" dirty="0"/>
              <a:t>Авторы: Фернандо Энрике </a:t>
            </a:r>
            <a:r>
              <a:rPr lang="ru-RU" sz="1867" dirty="0" err="1"/>
              <a:t>Кардозу</a:t>
            </a:r>
            <a:r>
              <a:rPr lang="ru-RU" sz="1867" dirty="0"/>
              <a:t> (Бразилия), </a:t>
            </a:r>
            <a:r>
              <a:rPr lang="ru-RU" sz="1867" dirty="0" err="1"/>
              <a:t>Энцо</a:t>
            </a:r>
            <a:r>
              <a:rPr lang="ru-RU" sz="1867" dirty="0"/>
              <a:t> </a:t>
            </a:r>
            <a:r>
              <a:rPr lang="ru-RU" sz="1867" dirty="0" err="1"/>
              <a:t>Фалетто</a:t>
            </a:r>
            <a:r>
              <a:rPr lang="ru-RU" sz="1867" dirty="0"/>
              <a:t> (Чили).  </a:t>
            </a:r>
          </a:p>
          <a:p>
            <a:pPr lvl="0">
              <a:lnSpc>
                <a:spcPct val="150000"/>
              </a:lnSpc>
            </a:pPr>
            <a:endParaRPr lang="ru-RU" sz="1867" dirty="0"/>
          </a:p>
          <a:p>
            <a:pPr lvl="0">
              <a:lnSpc>
                <a:spcPct val="150000"/>
              </a:lnSpc>
            </a:pPr>
            <a:endParaRPr lang="ru-RU" sz="1867" dirty="0"/>
          </a:p>
          <a:p>
            <a:pPr lvl="0">
              <a:lnSpc>
                <a:spcPct val="150000"/>
              </a:lnSpc>
            </a:pPr>
            <a:endParaRPr lang="ru-RU" sz="1867" dirty="0"/>
          </a:p>
          <a:p>
            <a:pPr lvl="0">
              <a:lnSpc>
                <a:spcPct val="150000"/>
              </a:lnSpc>
            </a:pPr>
            <a:r>
              <a:rPr lang="ru-RU" sz="1867" dirty="0"/>
              <a:t>Концепция: Школа зависимости утверждает, что глобализм закрепляет структуру "центр-периферия", где Латинская Америка остается периферией, поставляющей сырье для "центра" (США, Европа). Критикуя свободную торговлю и глобальные рынки, они выступают за региональную интеграцию, которая позволила бы странам региона совместно развивать промышленность, сокращать зависимость от Запада и защищать свои рынки.</a:t>
            </a:r>
          </a:p>
          <a:p>
            <a:pPr lvl="0">
              <a:lnSpc>
                <a:spcPct val="150000"/>
              </a:lnSpc>
            </a:pPr>
            <a:endParaRPr lang="ru-RU" sz="1867" dirty="0"/>
          </a:p>
          <a:p>
            <a:pPr lvl="0">
              <a:lnSpc>
                <a:spcPct val="150000"/>
              </a:lnSpc>
            </a:pPr>
            <a:endParaRPr lang="ru-RU" sz="1867" dirty="0"/>
          </a:p>
          <a:p>
            <a:pPr lvl="0">
              <a:lnSpc>
                <a:spcPct val="150000"/>
              </a:lnSpc>
            </a:pPr>
            <a:r>
              <a:rPr lang="ru-RU" sz="1867" dirty="0"/>
              <a:t>Прагматичный подход  </a:t>
            </a:r>
          </a:p>
          <a:p>
            <a:pPr lvl="0">
              <a:lnSpc>
                <a:spcPct val="150000"/>
              </a:lnSpc>
            </a:pPr>
            <a:endParaRPr lang="ru-RU" sz="1867" dirty="0"/>
          </a:p>
          <a:p>
            <a:pPr lvl="0">
              <a:lnSpc>
                <a:spcPct val="150000"/>
              </a:lnSpc>
            </a:pPr>
            <a:r>
              <a:rPr lang="ru-RU" sz="1867" dirty="0"/>
              <a:t>Авторы: Современные исследователи, такие как </a:t>
            </a:r>
            <a:r>
              <a:rPr lang="ru-RU" sz="1867" dirty="0" err="1"/>
              <a:t>Амауко</a:t>
            </a:r>
            <a:r>
              <a:rPr lang="ru-RU" sz="1867" dirty="0"/>
              <a:t> </a:t>
            </a:r>
            <a:r>
              <a:rPr lang="ru-RU" sz="1867" dirty="0" err="1"/>
              <a:t>Эрнандес</a:t>
            </a:r>
            <a:r>
              <a:rPr lang="ru-RU" sz="1867" dirty="0"/>
              <a:t> (Венесуэла).  </a:t>
            </a:r>
          </a:p>
          <a:p>
            <a:pPr lvl="0">
              <a:lnSpc>
                <a:spcPct val="150000"/>
              </a:lnSpc>
            </a:pPr>
            <a:endParaRPr lang="ru-RU" sz="1867" dirty="0"/>
          </a:p>
          <a:p>
            <a:pPr lvl="0">
              <a:lnSpc>
                <a:spcPct val="150000"/>
              </a:lnSpc>
            </a:pPr>
            <a:endParaRPr lang="ru-RU" sz="1867" dirty="0"/>
          </a:p>
          <a:p>
            <a:pPr lvl="0">
              <a:lnSpc>
                <a:spcPct val="150000"/>
              </a:lnSpc>
            </a:pPr>
            <a:endParaRPr lang="ru-RU" sz="1867" dirty="0"/>
          </a:p>
          <a:p>
            <a:pPr lvl="0">
              <a:lnSpc>
                <a:spcPct val="150000"/>
              </a:lnSpc>
            </a:pPr>
            <a:r>
              <a:rPr lang="ru-RU" sz="1867" dirty="0"/>
              <a:t>Концепция: Прагматичный подход фокусируется на экономическом развитии через интеграцию. Он критикует глобализм за экологический ущерб (перемещение вредных производств в регион) и рост неравенства, предлагая укреплять экономическое сотрудничество внутри региона (например, через МЕРКОСУР) для создания самодостаточной экономики.</a:t>
            </a:r>
          </a:p>
          <a:p>
            <a:pPr lvl="0">
              <a:lnSpc>
                <a:spcPct val="150000"/>
              </a:lnSpc>
            </a:pPr>
            <a:endParaRPr lang="ru-RU" sz="1867" dirty="0"/>
          </a:p>
          <a:p>
            <a:pPr>
              <a:lnSpc>
                <a:spcPct val="150000"/>
              </a:lnSpc>
            </a:pPr>
            <a:endParaRPr lang="ru-RU" sz="1867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5986923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53D209EC-EB0C-6949-8F26-4970F3725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113</a:t>
            </a:fld>
            <a:endParaRPr lang="ru-RU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1DCB0A-ABC6-CF4D-9A29-4663942F31B6}"/>
              </a:ext>
            </a:extLst>
          </p:cNvPr>
          <p:cNvSpPr/>
          <p:nvPr/>
        </p:nvSpPr>
        <p:spPr>
          <a:xfrm>
            <a:off x="1335015" y="394305"/>
            <a:ext cx="8128000" cy="82370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sz="1867" b="1" dirty="0" err="1"/>
              <a:t>Постколониальный</a:t>
            </a:r>
            <a:r>
              <a:rPr lang="ru-RU" sz="1867" b="1" dirty="0"/>
              <a:t> дискурс  </a:t>
            </a:r>
          </a:p>
          <a:p>
            <a:pPr lvl="0">
              <a:lnSpc>
                <a:spcPct val="150000"/>
              </a:lnSpc>
            </a:pPr>
            <a:r>
              <a:rPr lang="ru-RU" sz="1867" dirty="0"/>
              <a:t>Энрике </a:t>
            </a:r>
            <a:r>
              <a:rPr lang="ru-RU" sz="1867" dirty="0" err="1"/>
              <a:t>Дуссель</a:t>
            </a:r>
            <a:r>
              <a:rPr lang="ru-RU" sz="1867" dirty="0"/>
              <a:t> (Мексика), Вальтер </a:t>
            </a:r>
            <a:r>
              <a:rPr lang="ru-RU" sz="1867" dirty="0" err="1"/>
              <a:t>Мигноло</a:t>
            </a:r>
            <a:r>
              <a:rPr lang="ru-RU" sz="1867" dirty="0"/>
              <a:t> (Аргентина).  </a:t>
            </a:r>
          </a:p>
          <a:p>
            <a:pPr lvl="0">
              <a:lnSpc>
                <a:spcPct val="150000"/>
              </a:lnSpc>
            </a:pPr>
            <a:r>
              <a:rPr lang="ru-RU" sz="1867" dirty="0"/>
              <a:t>Критика глобализма как новой формы империализма, навязывающую западные ценности и экономические модели, которые разрушают местные культуры и усиливают зависимость. Концепция "</a:t>
            </a:r>
            <a:r>
              <a:rPr lang="ru-RU" sz="1867" b="1" dirty="0"/>
              <a:t>транснационального сопротивления</a:t>
            </a:r>
            <a:r>
              <a:rPr lang="ru-RU" sz="1867" dirty="0"/>
              <a:t>", где объединение латиноамериканских государств позволяет создать альтернативную модель развития, основанную на принципах солидарности и уважения к культурному разнообразию.</a:t>
            </a:r>
          </a:p>
          <a:p>
            <a:pPr lvl="0">
              <a:lnSpc>
                <a:spcPct val="150000"/>
              </a:lnSpc>
            </a:pPr>
            <a:r>
              <a:rPr lang="ru-RU" sz="1867" b="1" dirty="0"/>
              <a:t>Школа зависимости  </a:t>
            </a:r>
          </a:p>
          <a:p>
            <a:pPr lvl="0">
              <a:lnSpc>
                <a:spcPct val="150000"/>
              </a:lnSpc>
            </a:pPr>
            <a:r>
              <a:rPr lang="ru-RU" sz="1867" dirty="0"/>
              <a:t>Фернандо Энрике </a:t>
            </a:r>
            <a:r>
              <a:rPr lang="ru-RU" sz="1867" dirty="0" err="1"/>
              <a:t>Кардозу</a:t>
            </a:r>
            <a:r>
              <a:rPr lang="ru-RU" sz="1867" dirty="0"/>
              <a:t> (Бразилия), </a:t>
            </a:r>
            <a:r>
              <a:rPr lang="ru-RU" sz="1867" dirty="0" err="1"/>
              <a:t>Энцо</a:t>
            </a:r>
            <a:r>
              <a:rPr lang="ru-RU" sz="1867" dirty="0"/>
              <a:t> </a:t>
            </a:r>
            <a:r>
              <a:rPr lang="ru-RU" sz="1867" dirty="0" err="1"/>
              <a:t>Фалетто</a:t>
            </a:r>
            <a:r>
              <a:rPr lang="ru-RU" sz="1867" dirty="0"/>
              <a:t> (Чили).  </a:t>
            </a:r>
          </a:p>
          <a:p>
            <a:pPr lvl="0">
              <a:lnSpc>
                <a:spcPct val="150000"/>
              </a:lnSpc>
            </a:pPr>
            <a:r>
              <a:rPr lang="ru-RU" sz="1867" dirty="0"/>
              <a:t>Утверждает, что глобализм закрепляет структуру "центр-периферия", где Латинская Америка остается периферией, поставляющей сырье для "центра" (США, Европа). Критикуя свободную торговлю и глобальные рынки, они выступают за региональную интеграцию, которая позволила бы странам региона совместно развивать промышленность, сокращать зависимость от Запада и защищать свои рынки.</a:t>
            </a:r>
          </a:p>
          <a:p>
            <a:pPr lvl="0">
              <a:lnSpc>
                <a:spcPct val="150000"/>
              </a:lnSpc>
            </a:pPr>
            <a:endParaRPr lang="ru-RU" sz="1867" dirty="0"/>
          </a:p>
          <a:p>
            <a:pPr lvl="0">
              <a:lnSpc>
                <a:spcPct val="150000"/>
              </a:lnSpc>
            </a:pPr>
            <a:endParaRPr lang="ru-RU" sz="1867" dirty="0"/>
          </a:p>
          <a:p>
            <a:pPr>
              <a:lnSpc>
                <a:spcPct val="150000"/>
              </a:lnSpc>
            </a:pPr>
            <a:endParaRPr lang="ru-RU" sz="1867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6A011E3-101D-FA48-91FD-67EC2D687D17}"/>
              </a:ext>
            </a:extLst>
          </p:cNvPr>
          <p:cNvSpPr/>
          <p:nvPr/>
        </p:nvSpPr>
        <p:spPr>
          <a:xfrm>
            <a:off x="9314735" y="906096"/>
            <a:ext cx="5450219" cy="4788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sz="1867" b="1" dirty="0"/>
              <a:t>Прагматичный подход  </a:t>
            </a:r>
          </a:p>
          <a:p>
            <a:pPr lvl="0">
              <a:lnSpc>
                <a:spcPct val="150000"/>
              </a:lnSpc>
            </a:pPr>
            <a:r>
              <a:rPr lang="ru-RU" sz="1867" dirty="0"/>
              <a:t>Современные исследователи, такие как </a:t>
            </a:r>
            <a:r>
              <a:rPr lang="ru-RU" sz="1867" dirty="0" err="1"/>
              <a:t>Амауко</a:t>
            </a:r>
            <a:r>
              <a:rPr lang="ru-RU" sz="1867" dirty="0"/>
              <a:t> </a:t>
            </a:r>
            <a:r>
              <a:rPr lang="ru-RU" sz="1867" dirty="0" err="1"/>
              <a:t>Эрнандес</a:t>
            </a:r>
            <a:r>
              <a:rPr lang="ru-RU" sz="1867" dirty="0"/>
              <a:t> (Венесуэла).  </a:t>
            </a:r>
          </a:p>
          <a:p>
            <a:pPr lvl="0">
              <a:lnSpc>
                <a:spcPct val="150000"/>
              </a:lnSpc>
            </a:pPr>
            <a:r>
              <a:rPr lang="ru-RU" sz="1867" dirty="0"/>
              <a:t>Прагматичный подход фокусируется на экономическом развитии через интеграцию. Он критикует глобализм за экологический ущерб (перемещение вредных производств в регион) и рост неравенства, предлагая укреплять экономическое сотрудничество внутри региона (например, через МЕРКОСУР) для создания самодостаточной экономики.</a:t>
            </a:r>
            <a:endParaRPr lang="ru-RU" sz="1867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1C6F30-6948-8645-8F80-5338428769D1}"/>
              </a:ext>
            </a:extLst>
          </p:cNvPr>
          <p:cNvSpPr txBox="1"/>
          <p:nvPr/>
        </p:nvSpPr>
        <p:spPr>
          <a:xfrm>
            <a:off x="9572370" y="6153174"/>
            <a:ext cx="2899833" cy="1528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/>
              <a:t>Левая идея</a:t>
            </a:r>
          </a:p>
          <a:p>
            <a:r>
              <a:rPr lang="ru-RU" sz="1867" b="1" dirty="0"/>
              <a:t>Кастро (Куба)</a:t>
            </a:r>
          </a:p>
          <a:p>
            <a:r>
              <a:rPr lang="ru-RU" sz="1867" b="1" dirty="0"/>
              <a:t>Че Гевара</a:t>
            </a:r>
          </a:p>
          <a:p>
            <a:r>
              <a:rPr lang="ru-RU" sz="1867" b="1" dirty="0" err="1"/>
              <a:t>Чавизм</a:t>
            </a:r>
            <a:endParaRPr lang="ru-RU" sz="1867" b="1" dirty="0"/>
          </a:p>
          <a:p>
            <a:pPr lvl="1"/>
            <a:r>
              <a:rPr lang="ru-RU" sz="1867" b="1" dirty="0"/>
              <a:t>Уго </a:t>
            </a:r>
            <a:r>
              <a:rPr lang="ru-RU" sz="1867" b="1" dirty="0" err="1"/>
              <a:t>Чавес</a:t>
            </a:r>
            <a:r>
              <a:rPr lang="ru-RU" sz="1867" b="1" dirty="0"/>
              <a:t> (Венесуэла)</a:t>
            </a:r>
          </a:p>
        </p:txBody>
      </p:sp>
    </p:spTree>
    <p:extLst>
      <p:ext uri="{BB962C8B-B14F-4D97-AF65-F5344CB8AC3E}">
        <p14:creationId xmlns:p14="http://schemas.microsoft.com/office/powerpoint/2010/main" val="251224178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53D209EC-EB0C-6949-8F26-4970F3725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114</a:t>
            </a:fld>
            <a:endParaRPr lang="ru-RU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1DCB0A-ABC6-CF4D-9A29-4663942F31B6}"/>
              </a:ext>
            </a:extLst>
          </p:cNvPr>
          <p:cNvSpPr/>
          <p:nvPr/>
        </p:nvSpPr>
        <p:spPr>
          <a:xfrm>
            <a:off x="1335015" y="394306"/>
            <a:ext cx="6398055" cy="5264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67" b="1" dirty="0" err="1"/>
              <a:t>Левык</a:t>
            </a:r>
            <a:r>
              <a:rPr lang="ru-RU" sz="1867" b="1" dirty="0"/>
              <a:t> </a:t>
            </a:r>
            <a:r>
              <a:rPr lang="ru-RU" sz="1867" b="1" dirty="0" err="1"/>
              <a:t>антиглобалистские</a:t>
            </a:r>
            <a:r>
              <a:rPr lang="ru-RU" sz="1867" b="1" dirty="0"/>
              <a:t> школы</a:t>
            </a:r>
          </a:p>
          <a:p>
            <a:endParaRPr lang="ru-RU" sz="1867" b="1" dirty="0"/>
          </a:p>
          <a:p>
            <a:r>
              <a:rPr lang="ru-RU" sz="1867" b="1" dirty="0"/>
              <a:t>Кастро (Куба)</a:t>
            </a:r>
          </a:p>
          <a:p>
            <a:r>
              <a:rPr lang="ru-RU" sz="1867" b="1" dirty="0"/>
              <a:t>Че Гевара</a:t>
            </a:r>
          </a:p>
          <a:p>
            <a:r>
              <a:rPr lang="ru-RU" sz="1867" b="1" dirty="0"/>
              <a:t>Уго </a:t>
            </a:r>
            <a:r>
              <a:rPr lang="ru-RU" sz="1867" b="1" dirty="0" err="1"/>
              <a:t>Чавес</a:t>
            </a:r>
            <a:r>
              <a:rPr lang="ru-RU" sz="1867" b="1" dirty="0"/>
              <a:t> (Венесуэла)</a:t>
            </a:r>
          </a:p>
          <a:p>
            <a:pPr lvl="1"/>
            <a:r>
              <a:rPr lang="ru-RU" sz="1867" b="1" dirty="0" err="1"/>
              <a:t>Чавизм</a:t>
            </a:r>
            <a:endParaRPr lang="ru-RU" sz="1867" b="1" dirty="0"/>
          </a:p>
          <a:p>
            <a:pPr lvl="1"/>
            <a:r>
              <a:rPr lang="ru-RU" sz="1867" b="1" dirty="0" err="1"/>
              <a:t>Боливарианская</a:t>
            </a:r>
            <a:r>
              <a:rPr lang="ru-RU" sz="1867" b="1" dirty="0"/>
              <a:t> революция</a:t>
            </a:r>
            <a:r>
              <a:rPr lang="ru-RU" sz="1867" dirty="0"/>
              <a:t>: Объединение Латинской Америки против империализма США.  </a:t>
            </a:r>
          </a:p>
          <a:p>
            <a:pPr lvl="1"/>
            <a:r>
              <a:rPr lang="ru-RU" sz="1867" b="1" dirty="0"/>
              <a:t>Социализм </a:t>
            </a:r>
            <a:r>
              <a:rPr lang="en-GB" sz="1867" b="1" dirty="0"/>
              <a:t>XXI </a:t>
            </a:r>
            <a:r>
              <a:rPr lang="ru-RU" sz="1867" b="1" dirty="0"/>
              <a:t>века</a:t>
            </a:r>
            <a:r>
              <a:rPr lang="ru-RU" sz="1867" dirty="0"/>
              <a:t>: Национализация ключевых отраслей (нефть), социальные программы для бедных (здравоохранение, образование).  </a:t>
            </a:r>
          </a:p>
          <a:p>
            <a:pPr lvl="1"/>
            <a:r>
              <a:rPr lang="ru-RU" sz="1867" b="1" dirty="0"/>
              <a:t>Антиглобализм</a:t>
            </a:r>
            <a:r>
              <a:rPr lang="ru-RU" sz="1867" dirty="0"/>
              <a:t>: Критика неолиберализма, МВФ и глобального капитализма.  </a:t>
            </a:r>
          </a:p>
          <a:p>
            <a:pPr lvl="1"/>
            <a:r>
              <a:rPr lang="ru-RU" sz="1867" dirty="0"/>
              <a:t>Популизм: Прямое обращение к народу, милитаризация, культ личности </a:t>
            </a:r>
            <a:r>
              <a:rPr lang="ru-RU" sz="1867" dirty="0" err="1"/>
              <a:t>Чавеса</a:t>
            </a:r>
            <a:r>
              <a:rPr lang="ru-RU" sz="1867" dirty="0"/>
              <a:t>.</a:t>
            </a:r>
          </a:p>
          <a:p>
            <a:endParaRPr lang="ru-RU" sz="1867" b="1" dirty="0"/>
          </a:p>
          <a:p>
            <a:endParaRPr lang="ru-RU" sz="1867" b="1" dirty="0"/>
          </a:p>
          <a:p>
            <a:endParaRPr lang="ru-RU" sz="1867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6A011E3-101D-FA48-91FD-67EC2D687D17}"/>
              </a:ext>
            </a:extLst>
          </p:cNvPr>
          <p:cNvSpPr/>
          <p:nvPr/>
        </p:nvSpPr>
        <p:spPr>
          <a:xfrm>
            <a:off x="8128000" y="438847"/>
            <a:ext cx="7441513" cy="694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sz="1867" b="1" dirty="0"/>
              <a:t>Консервативные </a:t>
            </a:r>
            <a:r>
              <a:rPr lang="ru-RU" sz="1867" b="1" dirty="0" err="1"/>
              <a:t>антиглобалистские</a:t>
            </a:r>
            <a:r>
              <a:rPr lang="ru-RU" sz="1867" b="1" dirty="0"/>
              <a:t> школы</a:t>
            </a:r>
          </a:p>
          <a:p>
            <a:pPr lvl="0">
              <a:lnSpc>
                <a:spcPct val="150000"/>
              </a:lnSpc>
            </a:pPr>
            <a:endParaRPr lang="ru-RU" sz="1867" b="1" dirty="0"/>
          </a:p>
          <a:p>
            <a:pPr lvl="0">
              <a:lnSpc>
                <a:spcPct val="150000"/>
              </a:lnSpc>
            </a:pPr>
            <a:r>
              <a:rPr lang="ru-RU" sz="1867" b="1" dirty="0" err="1"/>
              <a:t>Норберто</a:t>
            </a:r>
            <a:r>
              <a:rPr lang="ru-RU" sz="1867" b="1" dirty="0"/>
              <a:t> </a:t>
            </a:r>
            <a:r>
              <a:rPr lang="ru-RU" sz="1867" b="1" dirty="0" err="1"/>
              <a:t>Сересоле</a:t>
            </a:r>
            <a:r>
              <a:rPr lang="ru-RU" sz="1867" b="1" dirty="0"/>
              <a:t> (Аргентина, Венесуэла):</a:t>
            </a:r>
          </a:p>
          <a:p>
            <a:pPr lvl="0">
              <a:lnSpc>
                <a:spcPct val="150000"/>
              </a:lnSpc>
            </a:pPr>
            <a:r>
              <a:rPr lang="ru-RU" sz="1867" dirty="0"/>
              <a:t>Национализм и </a:t>
            </a:r>
            <a:r>
              <a:rPr lang="ru-RU" sz="1867" dirty="0" err="1"/>
              <a:t>антиимпериализм</a:t>
            </a:r>
            <a:r>
              <a:rPr lang="ru-RU" sz="1867" dirty="0"/>
              <a:t>: за сильное государство, способное противостоять гегемонии США и глобальному либерализму. </a:t>
            </a:r>
            <a:r>
              <a:rPr lang="ru-RU" sz="1867" dirty="0" err="1"/>
              <a:t>Перонизм</a:t>
            </a:r>
            <a:r>
              <a:rPr lang="ru-RU" sz="1867" dirty="0"/>
              <a:t>. Третий путь.</a:t>
            </a:r>
          </a:p>
          <a:p>
            <a:pPr lvl="0">
              <a:lnSpc>
                <a:spcPct val="150000"/>
              </a:lnSpc>
            </a:pPr>
            <a:r>
              <a:rPr lang="ru-RU" sz="1867" dirty="0"/>
              <a:t>Милитаризм: Он поддерживал милитаризацию общества и считал армию ключевым инструментом для защиты национального суверенитета.</a:t>
            </a:r>
          </a:p>
          <a:p>
            <a:pPr lvl="0">
              <a:lnSpc>
                <a:spcPct val="150000"/>
              </a:lnSpc>
            </a:pPr>
            <a:r>
              <a:rPr lang="ru-RU" sz="1867" dirty="0"/>
              <a:t>Антидемократизм: критика  либеральной демократии, </a:t>
            </a:r>
            <a:endParaRPr lang="ru-RU" sz="1867" b="1" dirty="0"/>
          </a:p>
          <a:p>
            <a:pPr lvl="0">
              <a:lnSpc>
                <a:spcPct val="150000"/>
              </a:lnSpc>
            </a:pPr>
            <a:r>
              <a:rPr lang="ru-RU" sz="1867" b="1" dirty="0"/>
              <a:t>Школа </a:t>
            </a:r>
            <a:r>
              <a:rPr lang="ru-RU" sz="1867" b="1" dirty="0" err="1"/>
              <a:t>экумены</a:t>
            </a:r>
            <a:endParaRPr lang="ru-RU" sz="1867" b="1" dirty="0"/>
          </a:p>
          <a:p>
            <a:pPr lvl="0">
              <a:lnSpc>
                <a:spcPct val="150000"/>
              </a:lnSpc>
            </a:pPr>
            <a:r>
              <a:rPr lang="ru-RU" sz="1867" b="1" dirty="0"/>
              <a:t>Альберто </a:t>
            </a:r>
            <a:r>
              <a:rPr lang="ru-RU" sz="1867" b="1" dirty="0" err="1"/>
              <a:t>Буэла</a:t>
            </a:r>
            <a:r>
              <a:rPr lang="ru-RU" sz="1867" b="1" dirty="0"/>
              <a:t> </a:t>
            </a:r>
            <a:r>
              <a:rPr lang="ru-RU" sz="1867" dirty="0"/>
              <a:t>(Аргентина)</a:t>
            </a:r>
          </a:p>
          <a:p>
            <a:pPr lvl="0">
              <a:lnSpc>
                <a:spcPct val="150000"/>
              </a:lnSpc>
            </a:pPr>
            <a:r>
              <a:rPr lang="ru-RU" sz="1867" dirty="0"/>
              <a:t>Концепция: теория геополитического </a:t>
            </a:r>
            <a:r>
              <a:rPr lang="ru-RU" sz="1867" dirty="0" err="1"/>
              <a:t>перонизма</a:t>
            </a:r>
            <a:r>
              <a:rPr lang="ru-RU" sz="1867" dirty="0"/>
              <a:t> (</a:t>
            </a:r>
            <a:r>
              <a:rPr lang="ru-RU" sz="1867" dirty="0" err="1"/>
              <a:t>Перон</a:t>
            </a:r>
            <a:r>
              <a:rPr lang="ru-RU" sz="1867" dirty="0"/>
              <a:t> – </a:t>
            </a:r>
            <a:r>
              <a:rPr lang="ru-RU" sz="1867" dirty="0" err="1"/>
              <a:t>Жетулио</a:t>
            </a:r>
            <a:r>
              <a:rPr lang="ru-RU" sz="1867" dirty="0"/>
              <a:t> </a:t>
            </a:r>
            <a:r>
              <a:rPr lang="ru-RU" sz="1867" dirty="0" err="1"/>
              <a:t>Варгас</a:t>
            </a:r>
            <a:r>
              <a:rPr lang="ru-RU" sz="1867" dirty="0"/>
              <a:t>)</a:t>
            </a:r>
            <a:endParaRPr lang="ru-RU" sz="1867" b="1" dirty="0"/>
          </a:p>
          <a:p>
            <a:pPr lvl="0">
              <a:lnSpc>
                <a:spcPct val="150000"/>
              </a:lnSpc>
            </a:pPr>
            <a:r>
              <a:rPr lang="ru-RU" sz="1867" b="1" dirty="0" err="1"/>
              <a:t>Фундационное</a:t>
            </a:r>
            <a:r>
              <a:rPr lang="ru-RU" sz="1867" b="1" dirty="0"/>
              <a:t> неповиновение</a:t>
            </a:r>
          </a:p>
          <a:p>
            <a:pPr lvl="0">
              <a:lnSpc>
                <a:spcPct val="150000"/>
              </a:lnSpc>
            </a:pPr>
            <a:r>
              <a:rPr lang="ru-RU" sz="1867" b="1" dirty="0"/>
              <a:t>Мигель </a:t>
            </a:r>
            <a:r>
              <a:rPr lang="ru-RU" sz="1867" b="1" dirty="0" err="1"/>
              <a:t>Аммадео</a:t>
            </a:r>
            <a:r>
              <a:rPr lang="ru-RU" sz="1867" b="1" dirty="0"/>
              <a:t> </a:t>
            </a:r>
            <a:r>
              <a:rPr lang="ru-RU" sz="1867" b="1" dirty="0" err="1"/>
              <a:t>Гульо</a:t>
            </a:r>
            <a:r>
              <a:rPr lang="ru-RU" sz="1867" b="1" dirty="0"/>
              <a:t> </a:t>
            </a:r>
            <a:r>
              <a:rPr lang="ru-RU" sz="1867" dirty="0"/>
              <a:t>(Аргентина)</a:t>
            </a:r>
          </a:p>
        </p:txBody>
      </p:sp>
    </p:spTree>
    <p:extLst>
      <p:ext uri="{BB962C8B-B14F-4D97-AF65-F5344CB8AC3E}">
        <p14:creationId xmlns:p14="http://schemas.microsoft.com/office/powerpoint/2010/main" val="4038975153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F681BB-4986-E044-AF0A-467248A65E64}"/>
              </a:ext>
            </a:extLst>
          </p:cNvPr>
          <p:cNvSpPr/>
          <p:nvPr/>
        </p:nvSpPr>
        <p:spPr>
          <a:xfrm>
            <a:off x="2586679" y="2144567"/>
            <a:ext cx="11763635" cy="21030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333" b="1" dirty="0"/>
              <a:t>Динамика развития стран Латинской Америки</a:t>
            </a:r>
            <a:endParaRPr lang="ru-RU" sz="5333" dirty="0"/>
          </a:p>
          <a:p>
            <a:endParaRPr lang="ru-RU" sz="2400" b="1" dirty="0"/>
          </a:p>
        </p:txBody>
      </p:sp>
      <p:sp>
        <p:nvSpPr>
          <p:cNvPr id="4" name="Номер слайда 4">
            <a:extLst>
              <a:ext uri="{FF2B5EF4-FFF2-40B4-BE49-F238E27FC236}">
                <a16:creationId xmlns:a16="http://schemas.microsoft.com/office/drawing/2014/main" id="{C57822AC-440C-0344-9B36-D18193718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115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8080189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F681BB-4986-E044-AF0A-467248A65E64}"/>
              </a:ext>
            </a:extLst>
          </p:cNvPr>
          <p:cNvSpPr/>
          <p:nvPr/>
        </p:nvSpPr>
        <p:spPr>
          <a:xfrm>
            <a:off x="1581663" y="2045712"/>
            <a:ext cx="1176363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Общее население региона: 647,425 млн (7,9% мирового населения).</a:t>
            </a:r>
          </a:p>
          <a:p>
            <a:endParaRPr lang="ru-RU" sz="2400" b="1" dirty="0"/>
          </a:p>
          <a:p>
            <a:r>
              <a:rPr lang="ru-RU" sz="2400" b="1" dirty="0"/>
              <a:t>Общий ВВП региона: $6,485 трлн (5,9% мирового ВВП).</a:t>
            </a:r>
          </a:p>
          <a:p>
            <a:endParaRPr lang="ru-RU" sz="2400" b="1" dirty="0"/>
          </a:p>
          <a:p>
            <a:endParaRPr lang="ru-RU" sz="2400" b="1" dirty="0"/>
          </a:p>
          <a:p>
            <a:endParaRPr lang="ru-RU" sz="2400" b="1" dirty="0"/>
          </a:p>
          <a:p>
            <a:endParaRPr lang="ru-RU" sz="2400" b="1" dirty="0"/>
          </a:p>
          <a:p>
            <a:endParaRPr lang="ru-RU" sz="2400" b="1" dirty="0"/>
          </a:p>
        </p:txBody>
      </p:sp>
      <p:sp>
        <p:nvSpPr>
          <p:cNvPr id="4" name="Номер слайда 4">
            <a:extLst>
              <a:ext uri="{FF2B5EF4-FFF2-40B4-BE49-F238E27FC236}">
                <a16:creationId xmlns:a16="http://schemas.microsoft.com/office/drawing/2014/main" id="{C57822AC-440C-0344-9B36-D18193718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116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9187305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F681BB-4986-E044-AF0A-467248A65E64}"/>
              </a:ext>
            </a:extLst>
          </p:cNvPr>
          <p:cNvSpPr/>
          <p:nvPr/>
        </p:nvSpPr>
        <p:spPr>
          <a:xfrm>
            <a:off x="1335015" y="888510"/>
            <a:ext cx="11763635" cy="62067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733" b="1" dirty="0"/>
              <a:t>Бразилия</a:t>
            </a:r>
          </a:p>
          <a:p>
            <a:endParaRPr lang="ru-RU" sz="2400" b="1" dirty="0"/>
          </a:p>
          <a:p>
            <a:r>
              <a:rPr lang="ru-RU" sz="2400" b="1" dirty="0"/>
              <a:t>Демография: ~216 млн человек. Этнический состав: метисы (48%), европейцы (43%), афро-бразильцы (8%). Средний возраст: ~33 года.</a:t>
            </a:r>
          </a:p>
          <a:p>
            <a:endParaRPr lang="ru-RU" sz="2400" b="1" dirty="0"/>
          </a:p>
          <a:p>
            <a:r>
              <a:rPr lang="ru-RU" sz="2400" b="1" dirty="0"/>
              <a:t>ВВП (номинальный): ~$2,33 трлн (10-е место в мире). ВВП на душу населения: ~$10,800. Крупнейшая экономика региона, экспорт сельхозпродукции (соя, кофе) и добыча ресурсов (железная руда).</a:t>
            </a:r>
          </a:p>
          <a:p>
            <a:endParaRPr lang="ru-RU" sz="2400" b="1" dirty="0"/>
          </a:p>
          <a:p>
            <a:r>
              <a:rPr lang="ru-RU" sz="2400" b="1" dirty="0"/>
              <a:t>Военный потенциал: Вооружённые силы: ~360,000 человек. Военный бюджет: ~$20 млрд (0,9% ВВП). Крупнейшая военная сила в Латинской Америке, активно участвует в миротворческих операциях ООН.</a:t>
            </a:r>
          </a:p>
          <a:p>
            <a:endParaRPr lang="ru-RU" sz="2400" b="1" dirty="0"/>
          </a:p>
          <a:p>
            <a:r>
              <a:rPr lang="ru-RU" sz="2400" b="1" dirty="0"/>
              <a:t>Представляет Латинскую Америку в БРИКС</a:t>
            </a:r>
          </a:p>
          <a:p>
            <a:endParaRPr lang="ru-RU" sz="2400" b="1" dirty="0"/>
          </a:p>
          <a:p>
            <a:endParaRPr lang="ru-RU" sz="2400" b="1" dirty="0"/>
          </a:p>
        </p:txBody>
      </p:sp>
      <p:sp>
        <p:nvSpPr>
          <p:cNvPr id="4" name="Номер слайда 4">
            <a:extLst>
              <a:ext uri="{FF2B5EF4-FFF2-40B4-BE49-F238E27FC236}">
                <a16:creationId xmlns:a16="http://schemas.microsoft.com/office/drawing/2014/main" id="{C57822AC-440C-0344-9B36-D18193718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117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0753282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4">
            <a:extLst>
              <a:ext uri="{FF2B5EF4-FFF2-40B4-BE49-F238E27FC236}">
                <a16:creationId xmlns:a16="http://schemas.microsoft.com/office/drawing/2014/main" id="{C57822AC-440C-0344-9B36-D18193718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118</a:t>
            </a:fld>
            <a:endParaRPr lang="ru-RU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CFDFA9-DF15-0941-8EF7-B082806F26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8680" y="513050"/>
            <a:ext cx="8964553" cy="811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547745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F681BB-4986-E044-AF0A-467248A65E64}"/>
              </a:ext>
            </a:extLst>
          </p:cNvPr>
          <p:cNvSpPr/>
          <p:nvPr/>
        </p:nvSpPr>
        <p:spPr>
          <a:xfrm>
            <a:off x="1779371" y="612328"/>
            <a:ext cx="11763635" cy="4073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333" b="1" dirty="0"/>
              <a:t>MERCOSUR</a:t>
            </a:r>
          </a:p>
          <a:p>
            <a:r>
              <a:rPr lang="ru-RU" sz="3200" b="1" dirty="0"/>
              <a:t>Интеграционный проект</a:t>
            </a:r>
          </a:p>
          <a:p>
            <a:endParaRPr lang="ru-RU" sz="1867" dirty="0"/>
          </a:p>
          <a:p>
            <a:r>
              <a:rPr lang="ru-RU" sz="1867" dirty="0"/>
              <a:t>МЕРКОСУР (</a:t>
            </a:r>
            <a:r>
              <a:rPr lang="en-GB" sz="1867" dirty="0"/>
              <a:t>Mercado </a:t>
            </a:r>
            <a:r>
              <a:rPr lang="en-GB" sz="1867" dirty="0" err="1"/>
              <a:t>Común</a:t>
            </a:r>
            <a:r>
              <a:rPr lang="en-GB" sz="1867" dirty="0"/>
              <a:t> del Sur, </a:t>
            </a:r>
            <a:r>
              <a:rPr lang="ru-RU" sz="1867" dirty="0"/>
              <a:t>Общий рынок Южного конуса) — экономический и политический союз в Южной Америке, созданный в 1991 году по </a:t>
            </a:r>
            <a:r>
              <a:rPr lang="ru-RU" sz="1867" dirty="0" err="1"/>
              <a:t>Асунсьонскому</a:t>
            </a:r>
            <a:r>
              <a:rPr lang="ru-RU" sz="1867" dirty="0"/>
              <a:t> договору. Основные члены: Бразилия, Аргентина, Парагвай, Уругвай. Венесуэла была полноправным членом с 2012 года, но её членство приостановлено с 2016 года из-за политического кризиса. Ассоциированные члены: Чили, Боливия, Перу, Колумбия, Эквадор.</a:t>
            </a:r>
          </a:p>
          <a:p>
            <a:r>
              <a:rPr lang="ru-RU" sz="1867" dirty="0"/>
              <a:t>Цели: Создание общего рынка с свободным движением товаров, услуг, капитала и рабочей силы.</a:t>
            </a:r>
          </a:p>
          <a:p>
            <a:r>
              <a:rPr lang="ru-RU" sz="1867" dirty="0"/>
              <a:t>Координация экономической политики и укрепление региональной интеграции.</a:t>
            </a:r>
          </a:p>
          <a:p>
            <a:r>
              <a:rPr lang="ru-RU" sz="1867" dirty="0"/>
              <a:t>Противодействие глобальной гегемонии (особенно США) через экономическую солидарность.</a:t>
            </a:r>
          </a:p>
          <a:p>
            <a:endParaRPr lang="ru-RU" sz="2400" b="1" dirty="0"/>
          </a:p>
        </p:txBody>
      </p:sp>
      <p:sp>
        <p:nvSpPr>
          <p:cNvPr id="4" name="Номер слайда 4">
            <a:extLst>
              <a:ext uri="{FF2B5EF4-FFF2-40B4-BE49-F238E27FC236}">
                <a16:creationId xmlns:a16="http://schemas.microsoft.com/office/drawing/2014/main" id="{C57822AC-440C-0344-9B36-D18193718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119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92013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12</a:t>
            </a:fld>
            <a:endParaRPr lang="ru-RU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 bwMode="auto">
          <a:xfrm>
            <a:off x="5659319" y="616115"/>
            <a:ext cx="7273807" cy="928915"/>
          </a:xfrm>
        </p:spPr>
        <p:txBody>
          <a:bodyPr anchor="t" anchorCtr="0">
            <a:normAutofit/>
          </a:bodyPr>
          <a:lstStyle/>
          <a:p>
            <a:pPr>
              <a:defRPr/>
            </a:pPr>
            <a:r>
              <a:rPr lang="ru-RU" dirty="0"/>
              <a:t>Направления в исламе</a:t>
            </a:r>
            <a:endParaRPr dirty="0"/>
          </a:p>
        </p:txBody>
      </p:sp>
      <p:sp>
        <p:nvSpPr>
          <p:cNvPr id="13" name="TextBox 12"/>
          <p:cNvSpPr txBox="1"/>
          <p:nvPr/>
        </p:nvSpPr>
        <p:spPr>
          <a:xfrm>
            <a:off x="4019040" y="2062900"/>
            <a:ext cx="1210588" cy="439672"/>
          </a:xfrm>
          <a:prstGeom prst="rect">
            <a:avLst/>
          </a:prstGeom>
          <a:solidFill>
            <a:srgbClr val="00B050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>
                <a:solidFill>
                  <a:schemeClr val="bg1"/>
                </a:solidFill>
              </a:rPr>
              <a:t>сунниты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083540" y="2057132"/>
            <a:ext cx="1015021" cy="439672"/>
          </a:xfrm>
          <a:prstGeom prst="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>
                <a:solidFill>
                  <a:schemeClr val="bg1"/>
                </a:solidFill>
              </a:rPr>
              <a:t>шииты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00767" y="5753374"/>
            <a:ext cx="1462901" cy="439672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>
                <a:solidFill>
                  <a:schemeClr val="bg1"/>
                </a:solidFill>
              </a:rPr>
              <a:t>ваххабиты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09959" y="4539946"/>
            <a:ext cx="1372492" cy="43967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/>
              <a:t>салафиты</a:t>
            </a:r>
            <a:endParaRPr lang="ru-RU" sz="2257" dirty="0"/>
          </a:p>
        </p:txBody>
      </p:sp>
      <p:sp>
        <p:nvSpPr>
          <p:cNvPr id="2" name="TextBox 1"/>
          <p:cNvSpPr txBox="1"/>
          <p:nvPr/>
        </p:nvSpPr>
        <p:spPr>
          <a:xfrm>
            <a:off x="6956575" y="3403128"/>
            <a:ext cx="1362040" cy="439672"/>
          </a:xfrm>
          <a:prstGeom prst="rect">
            <a:avLst/>
          </a:prstGeom>
          <a:solidFill>
            <a:srgbClr val="7030A0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 err="1">
                <a:solidFill>
                  <a:schemeClr val="tx1">
                    <a:lumMod val="95000"/>
                  </a:schemeClr>
                </a:solidFill>
              </a:rPr>
              <a:t>батиниты</a:t>
            </a:r>
            <a:endParaRPr lang="ru-RU" sz="2257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76469" y="4575480"/>
            <a:ext cx="931409" cy="43967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/>
              <a:t>суфии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15533" y="7399207"/>
            <a:ext cx="2686441" cy="43967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 err="1"/>
              <a:t>с</a:t>
            </a:r>
            <a:r>
              <a:rPr lang="ru-RU" sz="2257"/>
              <a:t>уфийские</a:t>
            </a:r>
            <a:r>
              <a:rPr lang="ru-RU" sz="2257" dirty="0"/>
              <a:t> </a:t>
            </a:r>
            <a:r>
              <a:rPr lang="ru-RU" sz="2257" dirty="0" err="1"/>
              <a:t>тарикаты</a:t>
            </a:r>
            <a:endParaRPr lang="ru-RU" sz="2257" dirty="0"/>
          </a:p>
        </p:txBody>
      </p:sp>
      <p:sp>
        <p:nvSpPr>
          <p:cNvPr id="20" name="TextBox 19"/>
          <p:cNvSpPr txBox="1"/>
          <p:nvPr/>
        </p:nvSpPr>
        <p:spPr>
          <a:xfrm>
            <a:off x="1010985" y="3403128"/>
            <a:ext cx="1339469" cy="43967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 err="1">
                <a:solidFill>
                  <a:schemeClr val="bg1"/>
                </a:solidFill>
              </a:rPr>
              <a:t>захириты</a:t>
            </a:r>
            <a:endParaRPr lang="ru-RU" sz="2257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637153" y="6197135"/>
            <a:ext cx="1513556" cy="43967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/>
              <a:t>Ибн </a:t>
            </a:r>
            <a:r>
              <a:rPr lang="ru-RU" sz="2257" dirty="0" err="1"/>
              <a:t>Араби</a:t>
            </a:r>
            <a:endParaRPr lang="ru-RU" sz="2257" dirty="0"/>
          </a:p>
        </p:txBody>
      </p:sp>
      <p:sp>
        <p:nvSpPr>
          <p:cNvPr id="22" name="TextBox 21"/>
          <p:cNvSpPr txBox="1"/>
          <p:nvPr/>
        </p:nvSpPr>
        <p:spPr>
          <a:xfrm>
            <a:off x="6456341" y="5314304"/>
            <a:ext cx="2470805" cy="43967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 err="1"/>
              <a:t>вахдат</a:t>
            </a:r>
            <a:r>
              <a:rPr lang="ru-RU" sz="2257" dirty="0"/>
              <a:t> аль-</a:t>
            </a:r>
            <a:r>
              <a:rPr lang="ru-RU" sz="2257" dirty="0" err="1"/>
              <a:t>вуджуд</a:t>
            </a:r>
            <a:endParaRPr lang="ru-RU" sz="2257" dirty="0"/>
          </a:p>
        </p:txBody>
      </p:sp>
      <p:sp>
        <p:nvSpPr>
          <p:cNvPr id="23" name="TextBox 22"/>
          <p:cNvSpPr txBox="1"/>
          <p:nvPr/>
        </p:nvSpPr>
        <p:spPr>
          <a:xfrm>
            <a:off x="3463520" y="5305182"/>
            <a:ext cx="2321341" cy="43967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 err="1"/>
              <a:t>вахдат</a:t>
            </a:r>
            <a:r>
              <a:rPr lang="ru-RU" sz="2257" dirty="0"/>
              <a:t> аль-</a:t>
            </a:r>
            <a:r>
              <a:rPr lang="ru-RU" sz="2257" dirty="0" err="1"/>
              <a:t>шухуд</a:t>
            </a:r>
            <a:endParaRPr lang="ru-RU" sz="2257" dirty="0"/>
          </a:p>
        </p:txBody>
      </p:sp>
      <p:sp>
        <p:nvSpPr>
          <p:cNvPr id="24" name="TextBox 23"/>
          <p:cNvSpPr txBox="1"/>
          <p:nvPr/>
        </p:nvSpPr>
        <p:spPr>
          <a:xfrm>
            <a:off x="4192206" y="6199632"/>
            <a:ext cx="1401730" cy="43967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 err="1"/>
              <a:t>Сирхинди</a:t>
            </a:r>
            <a:endParaRPr lang="ru-RU" sz="2257" dirty="0"/>
          </a:p>
        </p:txBody>
      </p:sp>
      <p:sp>
        <p:nvSpPr>
          <p:cNvPr id="25" name="TextBox 24"/>
          <p:cNvSpPr txBox="1"/>
          <p:nvPr/>
        </p:nvSpPr>
        <p:spPr>
          <a:xfrm>
            <a:off x="10076789" y="3650554"/>
            <a:ext cx="1598258" cy="439672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>
                <a:solidFill>
                  <a:schemeClr val="bg1"/>
                </a:solidFill>
              </a:rPr>
              <a:t>умеренные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2317933" y="3634752"/>
            <a:ext cx="2927084" cy="439672"/>
          </a:xfrm>
          <a:prstGeom prst="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2257" dirty="0">
                <a:solidFill>
                  <a:schemeClr val="bg1"/>
                </a:solidFill>
              </a:rPr>
              <a:t>крайние(</a:t>
            </a:r>
            <a:r>
              <a:rPr lang="ru-RU" sz="2257" dirty="0" err="1">
                <a:solidFill>
                  <a:schemeClr val="bg1"/>
                </a:solidFill>
              </a:rPr>
              <a:t>гулат</a:t>
            </a:r>
            <a:r>
              <a:rPr lang="ru-RU" sz="2257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076790" y="4394280"/>
            <a:ext cx="1617751" cy="439672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>
                <a:solidFill>
                  <a:schemeClr val="bg1"/>
                </a:solidFill>
              </a:rPr>
              <a:t>12-ричники</a:t>
            </a:r>
            <a:endParaRPr lang="ru-RU" sz="2257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2692806" y="4439323"/>
            <a:ext cx="1470274" cy="43967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>
                <a:solidFill>
                  <a:schemeClr val="bg1"/>
                </a:solidFill>
              </a:rPr>
              <a:t>7-ричники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439647" y="5290124"/>
            <a:ext cx="1563248" cy="43967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/>
              <a:t>исмаилиты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2585417" y="5849198"/>
            <a:ext cx="1242391" cy="43967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 err="1"/>
              <a:t>карматы</a:t>
            </a:r>
            <a:endParaRPr lang="ru-RU" sz="2257" dirty="0"/>
          </a:p>
        </p:txBody>
      </p:sp>
      <p:sp>
        <p:nvSpPr>
          <p:cNvPr id="31" name="TextBox 30"/>
          <p:cNvSpPr txBox="1"/>
          <p:nvPr/>
        </p:nvSpPr>
        <p:spPr>
          <a:xfrm>
            <a:off x="14347880" y="6582376"/>
            <a:ext cx="1207382" cy="43967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/>
              <a:t>алавиты</a:t>
            </a:r>
            <a:endParaRPr lang="ru-RU" sz="2257" dirty="0"/>
          </a:p>
        </p:txBody>
      </p:sp>
      <p:sp>
        <p:nvSpPr>
          <p:cNvPr id="32" name="TextBox 31"/>
          <p:cNvSpPr txBox="1"/>
          <p:nvPr/>
        </p:nvSpPr>
        <p:spPr>
          <a:xfrm>
            <a:off x="11522056" y="6582376"/>
            <a:ext cx="1213794" cy="43967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/>
              <a:t>алевиты</a:t>
            </a:r>
            <a:endParaRPr lang="ru-RU" sz="2257" dirty="0"/>
          </a:p>
        </p:txBody>
      </p:sp>
      <p:sp>
        <p:nvSpPr>
          <p:cNvPr id="33" name="TextBox 32"/>
          <p:cNvSpPr txBox="1"/>
          <p:nvPr/>
        </p:nvSpPr>
        <p:spPr>
          <a:xfrm>
            <a:off x="13003611" y="6582376"/>
            <a:ext cx="942374" cy="43967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/>
              <a:t>друзы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2455781" y="7397491"/>
            <a:ext cx="1094210" cy="439672"/>
          </a:xfrm>
          <a:prstGeom prst="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>
                <a:solidFill>
                  <a:schemeClr val="bg1"/>
                </a:solidFill>
              </a:rPr>
              <a:t>Ага-хан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0237640" y="7411380"/>
            <a:ext cx="1291764" cy="439672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>
                <a:solidFill>
                  <a:schemeClr val="bg1"/>
                </a:solidFill>
              </a:rPr>
              <a:t>Хомейни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71198" y="7179756"/>
            <a:ext cx="949299" cy="43967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/>
              <a:t>Сауды</a:t>
            </a:r>
            <a:endParaRPr lang="ru-RU" sz="2257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167CAE-D17A-544A-BBB8-1E30636E20E5}"/>
              </a:ext>
            </a:extLst>
          </p:cNvPr>
          <p:cNvSpPr txBox="1"/>
          <p:nvPr/>
        </p:nvSpPr>
        <p:spPr>
          <a:xfrm>
            <a:off x="3999549" y="2626615"/>
            <a:ext cx="11801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85–90%</a:t>
            </a:r>
          </a:p>
          <a:p>
            <a:endParaRPr lang="ru-RU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C7A45B-FA83-4B4B-8024-89CC61BC4C28}"/>
              </a:ext>
            </a:extLst>
          </p:cNvPr>
          <p:cNvSpPr txBox="1"/>
          <p:nvPr/>
        </p:nvSpPr>
        <p:spPr>
          <a:xfrm>
            <a:off x="10881721" y="2771041"/>
            <a:ext cx="11801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10–15%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227513757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B9B68FB6-C347-1A40-9DFE-BA5F1670A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120</a:t>
            </a:fld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F75DC32-DEEF-3741-AAF5-AB7543715B72}"/>
              </a:ext>
            </a:extLst>
          </p:cNvPr>
          <p:cNvSpPr txBox="1">
            <a:spLocks/>
          </p:cNvSpPr>
          <p:nvPr/>
        </p:nvSpPr>
        <p:spPr>
          <a:xfrm>
            <a:off x="2931402" y="906096"/>
            <a:ext cx="10393196" cy="1801949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5867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Буддистская цивилизация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7695D4-7225-494C-A32B-846C8D467C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2665" y="2954639"/>
            <a:ext cx="7450667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07461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B9B68FB6-C347-1A40-9DFE-BA5F1670A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121</a:t>
            </a:fld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A951A14-362D-2D4C-9EE9-3EEED412B5C5}"/>
              </a:ext>
            </a:extLst>
          </p:cNvPr>
          <p:cNvSpPr txBox="1"/>
          <p:nvPr/>
        </p:nvSpPr>
        <p:spPr>
          <a:xfrm>
            <a:off x="1680519" y="1960606"/>
            <a:ext cx="10428945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Возникновение буддизма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i="1" dirty="0"/>
              <a:t>Учение Будды как </a:t>
            </a:r>
            <a:r>
              <a:rPr lang="ru-RU" sz="2400" i="1" dirty="0" err="1"/>
              <a:t>настика</a:t>
            </a:r>
            <a:endParaRPr lang="ru-RU" sz="2400" i="1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i="1" dirty="0"/>
              <a:t>Царевич Сиддхартха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i="1" dirty="0"/>
              <a:t>Отступление о джайнизме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i="1" dirty="0"/>
              <a:t>Буддизм как метафизическая ересь в контексте индуизма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i="1" dirty="0"/>
              <a:t>Династия </a:t>
            </a:r>
            <a:r>
              <a:rPr lang="ru-RU" sz="2400" i="1" dirty="0" err="1"/>
              <a:t>Маурьев</a:t>
            </a:r>
            <a:endParaRPr lang="ru-RU" sz="2400" i="1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i="1" dirty="0"/>
              <a:t>Император </a:t>
            </a:r>
            <a:r>
              <a:rPr lang="ru-RU" sz="2400" i="1" dirty="0" err="1"/>
              <a:t>Ашока</a:t>
            </a:r>
            <a:endParaRPr lang="ru-RU" sz="2400" i="1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i="1" dirty="0"/>
              <a:t>Ранний буддизм за пределами Индии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i="1" dirty="0"/>
              <a:t>Возврат к индуизму при </a:t>
            </a:r>
            <a:r>
              <a:rPr lang="ru-RU" sz="2400" i="1" dirty="0" err="1"/>
              <a:t>Гуптах</a:t>
            </a:r>
            <a:r>
              <a:rPr lang="ru-RU" sz="2400" i="1" dirty="0"/>
              <a:t> и последние бастионы буддизма в Индии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i="1" dirty="0"/>
              <a:t>Буддийские Соборы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i="1" dirty="0"/>
              <a:t>Буддизм и парадигма </a:t>
            </a:r>
            <a:r>
              <a:rPr lang="ru-RU" sz="2400" i="1" dirty="0" err="1"/>
              <a:t>шраманы</a:t>
            </a:r>
            <a:endParaRPr lang="ru-RU" sz="2400" i="1" dirty="0"/>
          </a:p>
          <a:p>
            <a:endParaRPr lang="ru-RU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DB83C6-4719-DB45-BC68-E116C2A77E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1166" y="6063049"/>
            <a:ext cx="3461929" cy="2603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76044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B9B68FB6-C347-1A40-9DFE-BA5F1670A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122</a:t>
            </a:fld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DB5CE6B-EAE8-C047-802A-1356ABD5CEAD}"/>
              </a:ext>
            </a:extLst>
          </p:cNvPr>
          <p:cNvSpPr txBox="1"/>
          <p:nvPr/>
        </p:nvSpPr>
        <p:spPr>
          <a:xfrm>
            <a:off x="958335" y="1136822"/>
            <a:ext cx="13836823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Хинаяна. Малая Колесница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i="1" dirty="0" err="1"/>
              <a:t>Абхидхарма</a:t>
            </a:r>
            <a:r>
              <a:rPr lang="ru-RU" sz="2400" i="1" dirty="0"/>
              <a:t>: буддийская парадигма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i="1" dirty="0" err="1"/>
              <a:t>Тхеравада</a:t>
            </a:r>
            <a:endParaRPr lang="ru-RU" sz="2400" i="1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i="1" dirty="0" err="1"/>
              <a:t>Вайбхашика</a:t>
            </a:r>
            <a:r>
              <a:rPr lang="ru-RU" sz="2400" i="1" dirty="0"/>
              <a:t> и </a:t>
            </a:r>
            <a:r>
              <a:rPr lang="ru-RU" sz="2400" i="1" dirty="0" err="1"/>
              <a:t>саутрантика</a:t>
            </a:r>
            <a:endParaRPr lang="ru-RU" sz="2400" i="1" dirty="0"/>
          </a:p>
          <a:p>
            <a:r>
              <a:rPr lang="ru-RU" sz="2400" b="1" dirty="0"/>
              <a:t>Махаяна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i="1" dirty="0"/>
              <a:t>От </a:t>
            </a:r>
            <a:r>
              <a:rPr lang="ru-RU" sz="2400" i="1" dirty="0" err="1"/>
              <a:t>махасангхики</a:t>
            </a:r>
            <a:r>
              <a:rPr lang="ru-RU" sz="2400" i="1" dirty="0"/>
              <a:t> к Махаяне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i="1" dirty="0"/>
              <a:t>Фундаментальный онтологический поворот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i="1" dirty="0" err="1"/>
              <a:t>Нагарджуна</a:t>
            </a:r>
            <a:r>
              <a:rPr lang="ru-RU" sz="2400" i="1" dirty="0"/>
              <a:t>: </a:t>
            </a:r>
            <a:r>
              <a:rPr lang="ru-RU" sz="2400" i="1" dirty="0" err="1"/>
              <a:t>праджня</a:t>
            </a:r>
            <a:r>
              <a:rPr lang="ru-RU" sz="2400" i="1" dirty="0"/>
              <a:t> и </a:t>
            </a:r>
            <a:r>
              <a:rPr lang="ru-RU" sz="2400" i="1" dirty="0" err="1"/>
              <a:t>шуньята</a:t>
            </a:r>
            <a:endParaRPr lang="ru-RU" sz="2400" i="1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i="1" dirty="0"/>
              <a:t>Буддийская философия Нового Начала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i="1" dirty="0" err="1"/>
              <a:t>Йогачара</a:t>
            </a:r>
            <a:r>
              <a:rPr lang="ru-RU" sz="2400" i="1" dirty="0"/>
              <a:t>: всего лишь сознание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i="1" dirty="0"/>
              <a:t>Алая-</a:t>
            </a:r>
            <a:r>
              <a:rPr lang="ru-RU" sz="2400" i="1" dirty="0" err="1"/>
              <a:t>виджняна</a:t>
            </a:r>
            <a:endParaRPr lang="ru-RU" sz="2400" i="1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i="1" dirty="0"/>
              <a:t>Иерархия </a:t>
            </a:r>
            <a:r>
              <a:rPr lang="ru-RU" sz="2400" i="1" dirty="0" err="1"/>
              <a:t>йогачары</a:t>
            </a:r>
            <a:endParaRPr lang="ru-RU" sz="2400" i="1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i="1" dirty="0" err="1"/>
              <a:t>Майтрея</a:t>
            </a:r>
            <a:r>
              <a:rPr lang="ru-RU" sz="2400" i="1" dirty="0"/>
              <a:t>: Будда грядущих времен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i="1" dirty="0" err="1"/>
              <a:t>Амитабха</a:t>
            </a:r>
            <a:r>
              <a:rPr lang="ru-RU" sz="2400" i="1" dirty="0"/>
              <a:t>: нисходящая реализация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i="1" dirty="0" err="1"/>
              <a:t>Татхагатагарбха</a:t>
            </a:r>
            <a:endParaRPr lang="ru-RU" sz="2400" i="1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i="1" dirty="0"/>
              <a:t>Учение о Трех Телах Абсолюта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64450321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B9B68FB6-C347-1A40-9DFE-BA5F1670A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123</a:t>
            </a:fld>
            <a:endParaRPr lang="ru-RU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F072BC-A9CB-214A-A4D9-31260DC7BD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5535" y="1159698"/>
            <a:ext cx="9143999" cy="6786561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7C94067C-A684-204A-A299-8DD27C2C0B51}"/>
              </a:ext>
            </a:extLst>
          </p:cNvPr>
          <p:cNvSpPr/>
          <p:nvPr/>
        </p:nvSpPr>
        <p:spPr>
          <a:xfrm>
            <a:off x="3657600" y="1197369"/>
            <a:ext cx="8096072" cy="6367436"/>
          </a:xfrm>
          <a:custGeom>
            <a:avLst/>
            <a:gdLst>
              <a:gd name="connsiteX0" fmla="*/ 1729946 w 6072054"/>
              <a:gd name="connsiteY0" fmla="*/ 4017 h 4775577"/>
              <a:gd name="connsiteX1" fmla="*/ 2681416 w 6072054"/>
              <a:gd name="connsiteY1" fmla="*/ 90515 h 4775577"/>
              <a:gd name="connsiteX2" fmla="*/ 2669059 w 6072054"/>
              <a:gd name="connsiteY2" fmla="*/ 90515 h 4775577"/>
              <a:gd name="connsiteX3" fmla="*/ 3867665 w 6072054"/>
              <a:gd name="connsiteY3" fmla="*/ 127585 h 4775577"/>
              <a:gd name="connsiteX4" fmla="*/ 4188941 w 6072054"/>
              <a:gd name="connsiteY4" fmla="*/ 53444 h 4775577"/>
              <a:gd name="connsiteX5" fmla="*/ 5165124 w 6072054"/>
              <a:gd name="connsiteY5" fmla="*/ 436504 h 4775577"/>
              <a:gd name="connsiteX6" fmla="*/ 5202195 w 6072054"/>
              <a:gd name="connsiteY6" fmla="*/ 1017271 h 4775577"/>
              <a:gd name="connsiteX7" fmla="*/ 5572897 w 6072054"/>
              <a:gd name="connsiteY7" fmla="*/ 1289120 h 4775577"/>
              <a:gd name="connsiteX8" fmla="*/ 5659395 w 6072054"/>
              <a:gd name="connsiteY8" fmla="*/ 1116125 h 4775577"/>
              <a:gd name="connsiteX9" fmla="*/ 5980670 w 6072054"/>
              <a:gd name="connsiteY9" fmla="*/ 1177909 h 4775577"/>
              <a:gd name="connsiteX10" fmla="*/ 6042454 w 6072054"/>
              <a:gd name="connsiteY10" fmla="*/ 1573325 h 4775577"/>
              <a:gd name="connsiteX11" fmla="*/ 5560541 w 6072054"/>
              <a:gd name="connsiteY11" fmla="*/ 2561866 h 4775577"/>
              <a:gd name="connsiteX12" fmla="*/ 4831492 w 6072054"/>
              <a:gd name="connsiteY12" fmla="*/ 3352698 h 4775577"/>
              <a:gd name="connsiteX13" fmla="*/ 4300151 w 6072054"/>
              <a:gd name="connsiteY13" fmla="*/ 3488623 h 4775577"/>
              <a:gd name="connsiteX14" fmla="*/ 3768811 w 6072054"/>
              <a:gd name="connsiteY14" fmla="*/ 3624547 h 4775577"/>
              <a:gd name="connsiteX15" fmla="*/ 3336324 w 6072054"/>
              <a:gd name="connsiteY15" fmla="*/ 4242385 h 4775577"/>
              <a:gd name="connsiteX16" fmla="*/ 2743200 w 6072054"/>
              <a:gd name="connsiteY16" fmla="*/ 4749012 h 4775577"/>
              <a:gd name="connsiteX17" fmla="*/ 2582562 w 6072054"/>
              <a:gd name="connsiteY17" fmla="*/ 4687228 h 4775577"/>
              <a:gd name="connsiteX18" fmla="*/ 2669059 w 6072054"/>
              <a:gd name="connsiteY18" fmla="*/ 4538947 h 4775577"/>
              <a:gd name="connsiteX19" fmla="*/ 2854411 w 6072054"/>
              <a:gd name="connsiteY19" fmla="*/ 4291812 h 4775577"/>
              <a:gd name="connsiteX20" fmla="*/ 2854411 w 6072054"/>
              <a:gd name="connsiteY20" fmla="*/ 4032320 h 4775577"/>
              <a:gd name="connsiteX21" fmla="*/ 2743200 w 6072054"/>
              <a:gd name="connsiteY21" fmla="*/ 3982893 h 4775577"/>
              <a:gd name="connsiteX22" fmla="*/ 2594919 w 6072054"/>
              <a:gd name="connsiteY22" fmla="*/ 3711044 h 4775577"/>
              <a:gd name="connsiteX23" fmla="*/ 2446638 w 6072054"/>
              <a:gd name="connsiteY23" fmla="*/ 3513336 h 4775577"/>
              <a:gd name="connsiteX24" fmla="*/ 2125362 w 6072054"/>
              <a:gd name="connsiteY24" fmla="*/ 3500979 h 4775577"/>
              <a:gd name="connsiteX25" fmla="*/ 2026508 w 6072054"/>
              <a:gd name="connsiteY25" fmla="*/ 3056136 h 4775577"/>
              <a:gd name="connsiteX26" fmla="*/ 1680519 w 6072054"/>
              <a:gd name="connsiteY26" fmla="*/ 2969639 h 4775577"/>
              <a:gd name="connsiteX27" fmla="*/ 1112108 w 6072054"/>
              <a:gd name="connsiteY27" fmla="*/ 2981996 h 4775577"/>
              <a:gd name="connsiteX28" fmla="*/ 605481 w 6072054"/>
              <a:gd name="connsiteY28" fmla="*/ 2722504 h 4775577"/>
              <a:gd name="connsiteX29" fmla="*/ 358346 w 6072054"/>
              <a:gd name="connsiteY29" fmla="*/ 2524796 h 4775577"/>
              <a:gd name="connsiteX30" fmla="*/ 531341 w 6072054"/>
              <a:gd name="connsiteY30" fmla="*/ 2265304 h 4775577"/>
              <a:gd name="connsiteX31" fmla="*/ 185351 w 6072054"/>
              <a:gd name="connsiteY31" fmla="*/ 2228233 h 4775577"/>
              <a:gd name="connsiteX32" fmla="*/ 74141 w 6072054"/>
              <a:gd name="connsiteY32" fmla="*/ 2042882 h 4775577"/>
              <a:gd name="connsiteX33" fmla="*/ 0 w 6072054"/>
              <a:gd name="connsiteY33" fmla="*/ 1857531 h 4775577"/>
              <a:gd name="connsiteX34" fmla="*/ 74141 w 6072054"/>
              <a:gd name="connsiteY34" fmla="*/ 1672179 h 4775577"/>
              <a:gd name="connsiteX35" fmla="*/ 420130 w 6072054"/>
              <a:gd name="connsiteY35" fmla="*/ 1375617 h 4775577"/>
              <a:gd name="connsiteX36" fmla="*/ 914400 w 6072054"/>
              <a:gd name="connsiteY36" fmla="*/ 856633 h 4775577"/>
              <a:gd name="connsiteX37" fmla="*/ 1309816 w 6072054"/>
              <a:gd name="connsiteY37" fmla="*/ 621855 h 4775577"/>
              <a:gd name="connsiteX38" fmla="*/ 1519881 w 6072054"/>
              <a:gd name="connsiteY38" fmla="*/ 238796 h 4775577"/>
              <a:gd name="connsiteX39" fmla="*/ 1729946 w 6072054"/>
              <a:gd name="connsiteY39" fmla="*/ 4017 h 4775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6072054" h="4775577">
                <a:moveTo>
                  <a:pt x="1729946" y="4017"/>
                </a:moveTo>
                <a:cubicBezTo>
                  <a:pt x="1923535" y="-20697"/>
                  <a:pt x="2524897" y="76099"/>
                  <a:pt x="2681416" y="90515"/>
                </a:cubicBezTo>
                <a:cubicBezTo>
                  <a:pt x="2837935" y="104931"/>
                  <a:pt x="2669059" y="90515"/>
                  <a:pt x="2669059" y="90515"/>
                </a:cubicBezTo>
                <a:cubicBezTo>
                  <a:pt x="2866767" y="96693"/>
                  <a:pt x="3614351" y="133764"/>
                  <a:pt x="3867665" y="127585"/>
                </a:cubicBezTo>
                <a:cubicBezTo>
                  <a:pt x="4120979" y="121407"/>
                  <a:pt x="3972698" y="1957"/>
                  <a:pt x="4188941" y="53444"/>
                </a:cubicBezTo>
                <a:cubicBezTo>
                  <a:pt x="4405184" y="104931"/>
                  <a:pt x="4996248" y="275866"/>
                  <a:pt x="5165124" y="436504"/>
                </a:cubicBezTo>
                <a:cubicBezTo>
                  <a:pt x="5334000" y="597142"/>
                  <a:pt x="5134233" y="875168"/>
                  <a:pt x="5202195" y="1017271"/>
                </a:cubicBezTo>
                <a:cubicBezTo>
                  <a:pt x="5270157" y="1159374"/>
                  <a:pt x="5496697" y="1272644"/>
                  <a:pt x="5572897" y="1289120"/>
                </a:cubicBezTo>
                <a:cubicBezTo>
                  <a:pt x="5649097" y="1305596"/>
                  <a:pt x="5591433" y="1134660"/>
                  <a:pt x="5659395" y="1116125"/>
                </a:cubicBezTo>
                <a:cubicBezTo>
                  <a:pt x="5727357" y="1097590"/>
                  <a:pt x="5916827" y="1101709"/>
                  <a:pt x="5980670" y="1177909"/>
                </a:cubicBezTo>
                <a:cubicBezTo>
                  <a:pt x="6044513" y="1254109"/>
                  <a:pt x="6112475" y="1342666"/>
                  <a:pt x="6042454" y="1573325"/>
                </a:cubicBezTo>
                <a:cubicBezTo>
                  <a:pt x="5972433" y="1803984"/>
                  <a:pt x="5762368" y="2265304"/>
                  <a:pt x="5560541" y="2561866"/>
                </a:cubicBezTo>
                <a:cubicBezTo>
                  <a:pt x="5358714" y="2858428"/>
                  <a:pt x="5041557" y="3198239"/>
                  <a:pt x="4831492" y="3352698"/>
                </a:cubicBezTo>
                <a:cubicBezTo>
                  <a:pt x="4621427" y="3507157"/>
                  <a:pt x="4300151" y="3488623"/>
                  <a:pt x="4300151" y="3488623"/>
                </a:cubicBezTo>
                <a:cubicBezTo>
                  <a:pt x="4123038" y="3533931"/>
                  <a:pt x="3929449" y="3498920"/>
                  <a:pt x="3768811" y="3624547"/>
                </a:cubicBezTo>
                <a:cubicBezTo>
                  <a:pt x="3608173" y="3750174"/>
                  <a:pt x="3507259" y="4054974"/>
                  <a:pt x="3336324" y="4242385"/>
                </a:cubicBezTo>
                <a:cubicBezTo>
                  <a:pt x="3165389" y="4429796"/>
                  <a:pt x="2868827" y="4674872"/>
                  <a:pt x="2743200" y="4749012"/>
                </a:cubicBezTo>
                <a:cubicBezTo>
                  <a:pt x="2617573" y="4823152"/>
                  <a:pt x="2594919" y="4722239"/>
                  <a:pt x="2582562" y="4687228"/>
                </a:cubicBezTo>
                <a:cubicBezTo>
                  <a:pt x="2570205" y="4652217"/>
                  <a:pt x="2623751" y="4604850"/>
                  <a:pt x="2669059" y="4538947"/>
                </a:cubicBezTo>
                <a:cubicBezTo>
                  <a:pt x="2714367" y="4473044"/>
                  <a:pt x="2823519" y="4376250"/>
                  <a:pt x="2854411" y="4291812"/>
                </a:cubicBezTo>
                <a:cubicBezTo>
                  <a:pt x="2885303" y="4207374"/>
                  <a:pt x="2872946" y="4083807"/>
                  <a:pt x="2854411" y="4032320"/>
                </a:cubicBezTo>
                <a:cubicBezTo>
                  <a:pt x="2835876" y="3980833"/>
                  <a:pt x="2786449" y="4036439"/>
                  <a:pt x="2743200" y="3982893"/>
                </a:cubicBezTo>
                <a:cubicBezTo>
                  <a:pt x="2699951" y="3929347"/>
                  <a:pt x="2644346" y="3789303"/>
                  <a:pt x="2594919" y="3711044"/>
                </a:cubicBezTo>
                <a:cubicBezTo>
                  <a:pt x="2545492" y="3632785"/>
                  <a:pt x="2524898" y="3548347"/>
                  <a:pt x="2446638" y="3513336"/>
                </a:cubicBezTo>
                <a:cubicBezTo>
                  <a:pt x="2368379" y="3478325"/>
                  <a:pt x="2195384" y="3577179"/>
                  <a:pt x="2125362" y="3500979"/>
                </a:cubicBezTo>
                <a:cubicBezTo>
                  <a:pt x="2055340" y="3424779"/>
                  <a:pt x="2100648" y="3144693"/>
                  <a:pt x="2026508" y="3056136"/>
                </a:cubicBezTo>
                <a:cubicBezTo>
                  <a:pt x="1952368" y="2967579"/>
                  <a:pt x="1832919" y="2981996"/>
                  <a:pt x="1680519" y="2969639"/>
                </a:cubicBezTo>
                <a:cubicBezTo>
                  <a:pt x="1528119" y="2957282"/>
                  <a:pt x="1291281" y="3023185"/>
                  <a:pt x="1112108" y="2981996"/>
                </a:cubicBezTo>
                <a:cubicBezTo>
                  <a:pt x="932935" y="2940807"/>
                  <a:pt x="731108" y="2798704"/>
                  <a:pt x="605481" y="2722504"/>
                </a:cubicBezTo>
                <a:cubicBezTo>
                  <a:pt x="479854" y="2646304"/>
                  <a:pt x="370703" y="2600996"/>
                  <a:pt x="358346" y="2524796"/>
                </a:cubicBezTo>
                <a:cubicBezTo>
                  <a:pt x="345989" y="2448596"/>
                  <a:pt x="560173" y="2314731"/>
                  <a:pt x="531341" y="2265304"/>
                </a:cubicBezTo>
                <a:cubicBezTo>
                  <a:pt x="502509" y="2215877"/>
                  <a:pt x="261551" y="2265303"/>
                  <a:pt x="185351" y="2228233"/>
                </a:cubicBezTo>
                <a:cubicBezTo>
                  <a:pt x="109151" y="2191163"/>
                  <a:pt x="105033" y="2104666"/>
                  <a:pt x="74141" y="2042882"/>
                </a:cubicBezTo>
                <a:cubicBezTo>
                  <a:pt x="43249" y="1981098"/>
                  <a:pt x="0" y="1919315"/>
                  <a:pt x="0" y="1857531"/>
                </a:cubicBezTo>
                <a:cubicBezTo>
                  <a:pt x="0" y="1795747"/>
                  <a:pt x="4119" y="1752498"/>
                  <a:pt x="74141" y="1672179"/>
                </a:cubicBezTo>
                <a:cubicBezTo>
                  <a:pt x="144163" y="1591860"/>
                  <a:pt x="280087" y="1511541"/>
                  <a:pt x="420130" y="1375617"/>
                </a:cubicBezTo>
                <a:cubicBezTo>
                  <a:pt x="560173" y="1239693"/>
                  <a:pt x="766119" y="982260"/>
                  <a:pt x="914400" y="856633"/>
                </a:cubicBezTo>
                <a:cubicBezTo>
                  <a:pt x="1062681" y="731006"/>
                  <a:pt x="1208903" y="724828"/>
                  <a:pt x="1309816" y="621855"/>
                </a:cubicBezTo>
                <a:cubicBezTo>
                  <a:pt x="1410729" y="518882"/>
                  <a:pt x="1453978" y="339710"/>
                  <a:pt x="1519881" y="238796"/>
                </a:cubicBezTo>
                <a:cubicBezTo>
                  <a:pt x="1585784" y="137883"/>
                  <a:pt x="1536357" y="28731"/>
                  <a:pt x="1729946" y="4017"/>
                </a:cubicBezTo>
                <a:close/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9D41447E-2E9F-1546-8203-10CD7AEEF92C}"/>
              </a:ext>
            </a:extLst>
          </p:cNvPr>
          <p:cNvSpPr/>
          <p:nvPr/>
        </p:nvSpPr>
        <p:spPr>
          <a:xfrm>
            <a:off x="4149604" y="5312014"/>
            <a:ext cx="3301061" cy="2564391"/>
          </a:xfrm>
          <a:custGeom>
            <a:avLst/>
            <a:gdLst>
              <a:gd name="connsiteX0" fmla="*/ 14056 w 2475796"/>
              <a:gd name="connsiteY0" fmla="*/ 1897806 h 1923293"/>
              <a:gd name="connsiteX1" fmla="*/ 471256 w 2475796"/>
              <a:gd name="connsiteY1" fmla="*/ 1873093 h 1923293"/>
              <a:gd name="connsiteX2" fmla="*/ 1101451 w 2475796"/>
              <a:gd name="connsiteY2" fmla="*/ 1613601 h 1923293"/>
              <a:gd name="connsiteX3" fmla="*/ 1632792 w 2475796"/>
              <a:gd name="connsiteY3" fmla="*/ 1712455 h 1923293"/>
              <a:gd name="connsiteX4" fmla="*/ 1904640 w 2475796"/>
              <a:gd name="connsiteY4" fmla="*/ 1836022 h 1923293"/>
              <a:gd name="connsiteX5" fmla="*/ 2089992 w 2475796"/>
              <a:gd name="connsiteY5" fmla="*/ 1836022 h 1923293"/>
              <a:gd name="connsiteX6" fmla="*/ 2065278 w 2475796"/>
              <a:gd name="connsiteY6" fmla="*/ 1675385 h 1923293"/>
              <a:gd name="connsiteX7" fmla="*/ 2176489 w 2475796"/>
              <a:gd name="connsiteY7" fmla="*/ 1465320 h 1923293"/>
              <a:gd name="connsiteX8" fmla="*/ 2300056 w 2475796"/>
              <a:gd name="connsiteY8" fmla="*/ 1440606 h 1923293"/>
              <a:gd name="connsiteX9" fmla="*/ 2435981 w 2475796"/>
              <a:gd name="connsiteY9" fmla="*/ 1255255 h 1923293"/>
              <a:gd name="connsiteX10" fmla="*/ 2473051 w 2475796"/>
              <a:gd name="connsiteY10" fmla="*/ 1168758 h 1923293"/>
              <a:gd name="connsiteX11" fmla="*/ 2473051 w 2475796"/>
              <a:gd name="connsiteY11" fmla="*/ 1020476 h 1923293"/>
              <a:gd name="connsiteX12" fmla="*/ 2423624 w 2475796"/>
              <a:gd name="connsiteY12" fmla="*/ 983406 h 1923293"/>
              <a:gd name="connsiteX13" fmla="*/ 2349483 w 2475796"/>
              <a:gd name="connsiteY13" fmla="*/ 896909 h 1923293"/>
              <a:gd name="connsiteX14" fmla="*/ 2250629 w 2475796"/>
              <a:gd name="connsiteY14" fmla="*/ 699201 h 1923293"/>
              <a:gd name="connsiteX15" fmla="*/ 2127062 w 2475796"/>
              <a:gd name="connsiteY15" fmla="*/ 538563 h 1923293"/>
              <a:gd name="connsiteX16" fmla="*/ 1941711 w 2475796"/>
              <a:gd name="connsiteY16" fmla="*/ 414995 h 1923293"/>
              <a:gd name="connsiteX17" fmla="*/ 1682219 w 2475796"/>
              <a:gd name="connsiteY17" fmla="*/ 414995 h 1923293"/>
              <a:gd name="connsiteX18" fmla="*/ 1682219 w 2475796"/>
              <a:gd name="connsiteY18" fmla="*/ 106076 h 1923293"/>
              <a:gd name="connsiteX19" fmla="*/ 1620435 w 2475796"/>
              <a:gd name="connsiteY19" fmla="*/ 44293 h 1923293"/>
              <a:gd name="connsiteX20" fmla="*/ 1533938 w 2475796"/>
              <a:gd name="connsiteY20" fmla="*/ 7222 h 1923293"/>
              <a:gd name="connsiteX21" fmla="*/ 1348586 w 2475796"/>
              <a:gd name="connsiteY21" fmla="*/ 192574 h 1923293"/>
              <a:gd name="connsiteX22" fmla="*/ 1187948 w 2475796"/>
              <a:gd name="connsiteY22" fmla="*/ 427352 h 1923293"/>
              <a:gd name="connsiteX23" fmla="*/ 1138521 w 2475796"/>
              <a:gd name="connsiteY23" fmla="*/ 835125 h 1923293"/>
              <a:gd name="connsiteX24" fmla="*/ 804889 w 2475796"/>
              <a:gd name="connsiteY24" fmla="*/ 1218185 h 1923293"/>
              <a:gd name="connsiteX25" fmla="*/ 335332 w 2475796"/>
              <a:gd name="connsiteY25" fmla="*/ 1267612 h 1923293"/>
              <a:gd name="connsiteX26" fmla="*/ 137624 w 2475796"/>
              <a:gd name="connsiteY26" fmla="*/ 1588887 h 1923293"/>
              <a:gd name="connsiteX27" fmla="*/ 14056 w 2475796"/>
              <a:gd name="connsiteY27" fmla="*/ 1897806 h 1923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475796" h="1923293">
                <a:moveTo>
                  <a:pt x="14056" y="1897806"/>
                </a:moveTo>
                <a:cubicBezTo>
                  <a:pt x="69661" y="1945174"/>
                  <a:pt x="290023" y="1920461"/>
                  <a:pt x="471256" y="1873093"/>
                </a:cubicBezTo>
                <a:cubicBezTo>
                  <a:pt x="652489" y="1825725"/>
                  <a:pt x="907862" y="1640374"/>
                  <a:pt x="1101451" y="1613601"/>
                </a:cubicBezTo>
                <a:cubicBezTo>
                  <a:pt x="1295040" y="1586828"/>
                  <a:pt x="1498927" y="1675385"/>
                  <a:pt x="1632792" y="1712455"/>
                </a:cubicBezTo>
                <a:cubicBezTo>
                  <a:pt x="1766657" y="1749525"/>
                  <a:pt x="1828440" y="1815427"/>
                  <a:pt x="1904640" y="1836022"/>
                </a:cubicBezTo>
                <a:cubicBezTo>
                  <a:pt x="1980840" y="1856617"/>
                  <a:pt x="2063219" y="1862795"/>
                  <a:pt x="2089992" y="1836022"/>
                </a:cubicBezTo>
                <a:cubicBezTo>
                  <a:pt x="2116765" y="1809249"/>
                  <a:pt x="2050862" y="1737169"/>
                  <a:pt x="2065278" y="1675385"/>
                </a:cubicBezTo>
                <a:cubicBezTo>
                  <a:pt x="2079694" y="1613601"/>
                  <a:pt x="2137359" y="1504450"/>
                  <a:pt x="2176489" y="1465320"/>
                </a:cubicBezTo>
                <a:cubicBezTo>
                  <a:pt x="2215619" y="1426190"/>
                  <a:pt x="2256807" y="1475617"/>
                  <a:pt x="2300056" y="1440606"/>
                </a:cubicBezTo>
                <a:cubicBezTo>
                  <a:pt x="2343305" y="1405595"/>
                  <a:pt x="2407149" y="1300563"/>
                  <a:pt x="2435981" y="1255255"/>
                </a:cubicBezTo>
                <a:cubicBezTo>
                  <a:pt x="2464813" y="1209947"/>
                  <a:pt x="2466873" y="1207888"/>
                  <a:pt x="2473051" y="1168758"/>
                </a:cubicBezTo>
                <a:cubicBezTo>
                  <a:pt x="2479229" y="1129628"/>
                  <a:pt x="2473051" y="1020476"/>
                  <a:pt x="2473051" y="1020476"/>
                </a:cubicBezTo>
                <a:cubicBezTo>
                  <a:pt x="2464813" y="989584"/>
                  <a:pt x="2444219" y="1004000"/>
                  <a:pt x="2423624" y="983406"/>
                </a:cubicBezTo>
                <a:cubicBezTo>
                  <a:pt x="2403029" y="962812"/>
                  <a:pt x="2378315" y="944276"/>
                  <a:pt x="2349483" y="896909"/>
                </a:cubicBezTo>
                <a:cubicBezTo>
                  <a:pt x="2320651" y="849542"/>
                  <a:pt x="2287699" y="758925"/>
                  <a:pt x="2250629" y="699201"/>
                </a:cubicBezTo>
                <a:cubicBezTo>
                  <a:pt x="2213559" y="639477"/>
                  <a:pt x="2178548" y="585931"/>
                  <a:pt x="2127062" y="538563"/>
                </a:cubicBezTo>
                <a:cubicBezTo>
                  <a:pt x="2075576" y="491195"/>
                  <a:pt x="2015852" y="435590"/>
                  <a:pt x="1941711" y="414995"/>
                </a:cubicBezTo>
                <a:cubicBezTo>
                  <a:pt x="1867571" y="394400"/>
                  <a:pt x="1725468" y="466482"/>
                  <a:pt x="1682219" y="414995"/>
                </a:cubicBezTo>
                <a:cubicBezTo>
                  <a:pt x="1638970" y="363508"/>
                  <a:pt x="1682219" y="106076"/>
                  <a:pt x="1682219" y="106076"/>
                </a:cubicBezTo>
                <a:cubicBezTo>
                  <a:pt x="1671922" y="44292"/>
                  <a:pt x="1645148" y="60769"/>
                  <a:pt x="1620435" y="44293"/>
                </a:cubicBezTo>
                <a:cubicBezTo>
                  <a:pt x="1595722" y="27817"/>
                  <a:pt x="1579246" y="-17491"/>
                  <a:pt x="1533938" y="7222"/>
                </a:cubicBezTo>
                <a:cubicBezTo>
                  <a:pt x="1488630" y="31935"/>
                  <a:pt x="1406251" y="122552"/>
                  <a:pt x="1348586" y="192574"/>
                </a:cubicBezTo>
                <a:cubicBezTo>
                  <a:pt x="1290921" y="262596"/>
                  <a:pt x="1222959" y="320260"/>
                  <a:pt x="1187948" y="427352"/>
                </a:cubicBezTo>
                <a:cubicBezTo>
                  <a:pt x="1152937" y="534444"/>
                  <a:pt x="1202364" y="703320"/>
                  <a:pt x="1138521" y="835125"/>
                </a:cubicBezTo>
                <a:cubicBezTo>
                  <a:pt x="1074678" y="966930"/>
                  <a:pt x="938754" y="1146104"/>
                  <a:pt x="804889" y="1218185"/>
                </a:cubicBezTo>
                <a:cubicBezTo>
                  <a:pt x="671024" y="1290266"/>
                  <a:pt x="446543" y="1205828"/>
                  <a:pt x="335332" y="1267612"/>
                </a:cubicBezTo>
                <a:cubicBezTo>
                  <a:pt x="224121" y="1329396"/>
                  <a:pt x="193229" y="1487973"/>
                  <a:pt x="137624" y="1588887"/>
                </a:cubicBezTo>
                <a:cubicBezTo>
                  <a:pt x="82019" y="1689800"/>
                  <a:pt x="-41549" y="1850438"/>
                  <a:pt x="14056" y="1897806"/>
                </a:cubicBezTo>
                <a:close/>
              </a:path>
            </a:pathLst>
          </a:custGeom>
          <a:noFill/>
          <a:ln w="317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B7804D-D62D-8A4B-9D90-051C1322438B}"/>
              </a:ext>
            </a:extLst>
          </p:cNvPr>
          <p:cNvSpPr txBox="1"/>
          <p:nvPr/>
        </p:nvSpPr>
        <p:spPr>
          <a:xfrm>
            <a:off x="7957751" y="2702012"/>
            <a:ext cx="2026509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highlight>
                  <a:srgbClr val="000000"/>
                </a:highlight>
              </a:rPr>
              <a:t>Махаяна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B6EF86-5ADD-6A49-A0F8-EF357EF8F5CF}"/>
              </a:ext>
            </a:extLst>
          </p:cNvPr>
          <p:cNvSpPr txBox="1"/>
          <p:nvPr/>
        </p:nvSpPr>
        <p:spPr>
          <a:xfrm>
            <a:off x="2685535" y="6775389"/>
            <a:ext cx="20265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FF00"/>
                </a:solidFill>
                <a:highlight>
                  <a:srgbClr val="000000"/>
                </a:highlight>
              </a:rPr>
              <a:t>Хинаяна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52C1076-0B4C-2842-B218-6E3248A6E43E}"/>
              </a:ext>
            </a:extLst>
          </p:cNvPr>
          <p:cNvCxnSpPr>
            <a:cxnSpLocks/>
          </p:cNvCxnSpPr>
          <p:nvPr/>
        </p:nvCxnSpPr>
        <p:spPr>
          <a:xfrm flipV="1">
            <a:off x="4893277" y="4381085"/>
            <a:ext cx="148281" cy="930928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36D4A752-B6EC-3041-A93C-531A69EC8175}"/>
              </a:ext>
            </a:extLst>
          </p:cNvPr>
          <p:cNvCxnSpPr>
            <a:cxnSpLocks/>
          </p:cNvCxnSpPr>
          <p:nvPr/>
        </p:nvCxnSpPr>
        <p:spPr>
          <a:xfrm flipH="1" flipV="1">
            <a:off x="3123865" y="3393989"/>
            <a:ext cx="1478343" cy="1918024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CBE0E3C-5FD8-D14A-9E7B-5ACEC89D8795}"/>
              </a:ext>
            </a:extLst>
          </p:cNvPr>
          <p:cNvCxnSpPr>
            <a:cxnSpLocks/>
          </p:cNvCxnSpPr>
          <p:nvPr/>
        </p:nvCxnSpPr>
        <p:spPr>
          <a:xfrm>
            <a:off x="3316593" y="2789227"/>
            <a:ext cx="3718521" cy="675495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BB90F7F-133A-D141-8C2E-0B7E4ED1061C}"/>
              </a:ext>
            </a:extLst>
          </p:cNvPr>
          <p:cNvCxnSpPr>
            <a:cxnSpLocks/>
          </p:cNvCxnSpPr>
          <p:nvPr/>
        </p:nvCxnSpPr>
        <p:spPr>
          <a:xfrm flipV="1">
            <a:off x="5196354" y="4234248"/>
            <a:ext cx="4507820" cy="1077765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EE4C880-43ED-944A-82B8-B8B92704D6D1}"/>
              </a:ext>
            </a:extLst>
          </p:cNvPr>
          <p:cNvCxnSpPr>
            <a:cxnSpLocks/>
          </p:cNvCxnSpPr>
          <p:nvPr/>
        </p:nvCxnSpPr>
        <p:spPr>
          <a:xfrm>
            <a:off x="7984402" y="3393989"/>
            <a:ext cx="3029181" cy="528659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EB82C8E0-CE5C-5743-A645-A3DD4935167B}"/>
              </a:ext>
            </a:extLst>
          </p:cNvPr>
          <p:cNvCxnSpPr>
            <a:cxnSpLocks/>
          </p:cNvCxnSpPr>
          <p:nvPr/>
        </p:nvCxnSpPr>
        <p:spPr>
          <a:xfrm flipH="1">
            <a:off x="4515615" y="5589862"/>
            <a:ext cx="339731" cy="1856919"/>
          </a:xfrm>
          <a:prstGeom prst="straightConnector1">
            <a:avLst/>
          </a:prstGeom>
          <a:ln w="254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2691E49-D3FB-CD41-80F4-B4BE677A3D72}"/>
              </a:ext>
            </a:extLst>
          </p:cNvPr>
          <p:cNvCxnSpPr>
            <a:cxnSpLocks/>
          </p:cNvCxnSpPr>
          <p:nvPr/>
        </p:nvCxnSpPr>
        <p:spPr>
          <a:xfrm flipV="1">
            <a:off x="4685480" y="6389779"/>
            <a:ext cx="1459947" cy="1032467"/>
          </a:xfrm>
          <a:prstGeom prst="straightConnector1">
            <a:avLst/>
          </a:prstGeom>
          <a:ln w="254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A7AD3099-B276-014E-8E09-F8621CC82CA9}"/>
              </a:ext>
            </a:extLst>
          </p:cNvPr>
          <p:cNvCxnSpPr>
            <a:cxnSpLocks/>
          </p:cNvCxnSpPr>
          <p:nvPr/>
        </p:nvCxnSpPr>
        <p:spPr>
          <a:xfrm>
            <a:off x="4967417" y="5922176"/>
            <a:ext cx="975068" cy="394185"/>
          </a:xfrm>
          <a:prstGeom prst="straightConnector1">
            <a:avLst/>
          </a:prstGeom>
          <a:ln w="254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8253883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B9B68FB6-C347-1A40-9DFE-BA5F1670A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124</a:t>
            </a:fld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09CB4E-DE34-7141-848B-0C73A13CC6AF}"/>
              </a:ext>
            </a:extLst>
          </p:cNvPr>
          <p:cNvSpPr txBox="1"/>
          <p:nvPr/>
        </p:nvSpPr>
        <p:spPr>
          <a:xfrm>
            <a:off x="2257168" y="1417889"/>
            <a:ext cx="8253157" cy="60016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Китайский буддизм: третья религия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i="1" dirty="0"/>
              <a:t>Типология: триумф Махаяны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i="1" dirty="0"/>
              <a:t>Буддизм и китайская традиция: моменты дивергенции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i="1" dirty="0"/>
              <a:t>Школа Чистой Земли-</a:t>
            </a:r>
            <a:r>
              <a:rPr lang="ru-RU" sz="2400" i="1" dirty="0" err="1"/>
              <a:t>Цзинту</a:t>
            </a:r>
            <a:r>
              <a:rPr lang="ru-RU" sz="2400" i="1" dirty="0"/>
              <a:t>: спасение в белом раю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i="1" dirty="0"/>
              <a:t>Будда будущего века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i="1" dirty="0" err="1"/>
              <a:t>Тяньтай</a:t>
            </a:r>
            <a:r>
              <a:rPr lang="ru-RU" sz="2400" i="1" dirty="0"/>
              <a:t>: Единый Ум и его миры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i="1" dirty="0" err="1"/>
              <a:t>Саньлунь</a:t>
            </a:r>
            <a:r>
              <a:rPr lang="ru-RU" sz="2400" i="1" dirty="0"/>
              <a:t> </a:t>
            </a:r>
            <a:r>
              <a:rPr lang="ru-RU" sz="2400" i="1" dirty="0" err="1"/>
              <a:t>цзун</a:t>
            </a:r>
            <a:r>
              <a:rPr lang="ru-RU" sz="2400" i="1" dirty="0"/>
              <a:t>: китайская пустота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i="1" dirty="0" err="1"/>
              <a:t>Фасян</a:t>
            </a:r>
            <a:r>
              <a:rPr lang="ru-RU" sz="2400" i="1" dirty="0"/>
              <a:t>: китайское только-сознание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i="1" dirty="0"/>
              <a:t>Школа </a:t>
            </a:r>
            <a:r>
              <a:rPr lang="ru-RU" sz="2400" i="1" dirty="0" err="1"/>
              <a:t>Хуаянь</a:t>
            </a:r>
            <a:r>
              <a:rPr lang="ru-RU" sz="2400" i="1" dirty="0"/>
              <a:t>: игра абсолютного</a:t>
            </a:r>
          </a:p>
          <a:p>
            <a:r>
              <a:rPr lang="ru-RU" sz="2400" b="1" dirty="0"/>
              <a:t>Абсолютный триумф </a:t>
            </a:r>
            <a:r>
              <a:rPr lang="ru-RU" sz="2400" b="1" dirty="0" err="1"/>
              <a:t>Чань</a:t>
            </a:r>
            <a:r>
              <a:rPr lang="ru-RU" sz="2400" b="1" dirty="0"/>
              <a:t>-буддизма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i="1" dirty="0"/>
              <a:t>Школа </a:t>
            </a:r>
            <a:r>
              <a:rPr lang="ru-RU" sz="2400" i="1" dirty="0" err="1"/>
              <a:t>Чань</a:t>
            </a:r>
            <a:r>
              <a:rPr lang="ru-RU" sz="2400" i="1" dirty="0"/>
              <a:t>: немедленно и внезапно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i="1" dirty="0"/>
              <a:t>Послание «Цветочной проповеди»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i="1" dirty="0"/>
              <a:t>Смотри в свою природу: </a:t>
            </a:r>
            <a:r>
              <a:rPr lang="ru-RU" sz="2400" i="1" dirty="0" err="1"/>
              <a:t>непробужденность</a:t>
            </a:r>
            <a:r>
              <a:rPr lang="ru-RU" sz="2400" i="1" dirty="0"/>
              <a:t> как иллюзия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i="1" dirty="0" err="1"/>
              <a:t>Тантризм</a:t>
            </a:r>
            <a:r>
              <a:rPr lang="ru-RU" sz="2400" i="1" dirty="0"/>
              <a:t> в Китае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i="1" dirty="0"/>
              <a:t>Онтология парадокса и равновесия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dirty="0"/>
              <a:t>Поздний буддизм в китайской истории </a:t>
            </a:r>
          </a:p>
        </p:txBody>
      </p:sp>
    </p:spTree>
    <p:extLst>
      <p:ext uri="{BB962C8B-B14F-4D97-AF65-F5344CB8AC3E}">
        <p14:creationId xmlns:p14="http://schemas.microsoft.com/office/powerpoint/2010/main" val="892357364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B9B68FB6-C347-1A40-9DFE-BA5F1670A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125</a:t>
            </a:fld>
            <a:endParaRPr lang="ru-RU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FCC5F8-994B-0042-B741-855DF7F04C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9834" y="691978"/>
            <a:ext cx="5712909" cy="802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886739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B9B68FB6-C347-1A40-9DFE-BA5F1670A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126</a:t>
            </a:fld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49DB96-ECBF-584E-9D12-A5EF498FEDDB}"/>
              </a:ext>
            </a:extLst>
          </p:cNvPr>
          <p:cNvSpPr txBox="1"/>
          <p:nvPr/>
        </p:nvSpPr>
        <p:spPr>
          <a:xfrm>
            <a:off x="1186733" y="394305"/>
            <a:ext cx="9413474" cy="78483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Буддизм в Японии</a:t>
            </a:r>
          </a:p>
          <a:p>
            <a:r>
              <a:rPr lang="ru-RU" sz="2400" dirty="0"/>
              <a:t>Синто: религия </a:t>
            </a:r>
            <a:r>
              <a:rPr lang="ru-RU" sz="2400" dirty="0" err="1"/>
              <a:t>невзовращающейся</a:t>
            </a:r>
            <a:r>
              <a:rPr lang="ru-RU" sz="2400" dirty="0"/>
              <a:t> стрелы</a:t>
            </a:r>
          </a:p>
          <a:p>
            <a:r>
              <a:rPr lang="ru-RU" sz="2400" dirty="0" err="1"/>
              <a:t>Санрон</a:t>
            </a:r>
            <a:r>
              <a:rPr lang="ru-RU" sz="2400" dirty="0"/>
              <a:t>: прибытие в Японию пустоты</a:t>
            </a:r>
          </a:p>
          <a:p>
            <a:r>
              <a:rPr lang="ru-RU" sz="2400" dirty="0" err="1"/>
              <a:t>Дзёдзицу</a:t>
            </a:r>
            <a:r>
              <a:rPr lang="ru-RU" sz="2400" dirty="0"/>
              <a:t>: реальность вещей, на которую не обратили внимания</a:t>
            </a:r>
          </a:p>
          <a:p>
            <a:r>
              <a:rPr lang="ru-RU" sz="2400" dirty="0" err="1"/>
              <a:t>Куся</a:t>
            </a:r>
            <a:r>
              <a:rPr lang="ru-RU" sz="2400" dirty="0"/>
              <a:t> и </a:t>
            </a:r>
            <a:r>
              <a:rPr lang="ru-RU" sz="2400" dirty="0" err="1"/>
              <a:t>Хоссо</a:t>
            </a:r>
            <a:r>
              <a:rPr lang="ru-RU" sz="2400" dirty="0"/>
              <a:t>: буддийская пропедевтика</a:t>
            </a:r>
          </a:p>
          <a:p>
            <a:r>
              <a:rPr lang="ru-RU" sz="2400" dirty="0" err="1"/>
              <a:t>Кэгон</a:t>
            </a:r>
            <a:r>
              <a:rPr lang="ru-RU" sz="2400" dirty="0"/>
              <a:t> и </a:t>
            </a:r>
            <a:r>
              <a:rPr lang="ru-RU" sz="2400" dirty="0" err="1"/>
              <a:t>Риссю</a:t>
            </a:r>
            <a:r>
              <a:rPr lang="ru-RU" sz="2400" dirty="0"/>
              <a:t>: единая колесница и организация буддийской  общины</a:t>
            </a:r>
          </a:p>
          <a:p>
            <a:r>
              <a:rPr lang="ru-RU" sz="2400" dirty="0"/>
              <a:t>Шест школ Нары в логической последовательности</a:t>
            </a:r>
          </a:p>
          <a:p>
            <a:r>
              <a:rPr lang="ru-RU" sz="2400" dirty="0"/>
              <a:t>Эпоха </a:t>
            </a:r>
            <a:r>
              <a:rPr lang="ru-RU" sz="2400" dirty="0" err="1"/>
              <a:t>Хайэн</a:t>
            </a:r>
            <a:r>
              <a:rPr lang="ru-RU" sz="2400" dirty="0"/>
              <a:t>: две школы тайного буддизма</a:t>
            </a:r>
          </a:p>
          <a:p>
            <a:r>
              <a:rPr lang="ru-RU" sz="2400" dirty="0" err="1"/>
              <a:t>Кукай</a:t>
            </a:r>
            <a:endParaRPr lang="ru-RU" sz="2400" dirty="0"/>
          </a:p>
          <a:p>
            <a:r>
              <a:rPr lang="ru-RU" sz="2400" dirty="0"/>
              <a:t>Буддизм интерпретирует Синто: </a:t>
            </a:r>
            <a:r>
              <a:rPr lang="ru-RU" sz="2400" dirty="0" err="1"/>
              <a:t>Рёбу</a:t>
            </a:r>
            <a:r>
              <a:rPr lang="ru-RU" sz="2400" dirty="0"/>
              <a:t> и </a:t>
            </a:r>
            <a:r>
              <a:rPr lang="ru-RU" sz="2400" dirty="0" err="1"/>
              <a:t>Санно</a:t>
            </a:r>
            <a:endParaRPr lang="ru-RU" sz="2400" dirty="0"/>
          </a:p>
          <a:p>
            <a:r>
              <a:rPr lang="ru-RU" sz="2400" b="1" dirty="0"/>
              <a:t>Буддизм в эпоху </a:t>
            </a:r>
            <a:r>
              <a:rPr lang="ru-RU" sz="2400" b="1" dirty="0" err="1"/>
              <a:t>сёгунов</a:t>
            </a:r>
            <a:endParaRPr lang="ru-RU" sz="2400" b="1" dirty="0"/>
          </a:p>
          <a:p>
            <a:r>
              <a:rPr lang="ru-RU" sz="2400" dirty="0"/>
              <a:t>Синто интерпретирует буддизм: </a:t>
            </a:r>
            <a:r>
              <a:rPr lang="ru-RU" sz="2400" dirty="0" err="1"/>
              <a:t>Ватараи</a:t>
            </a:r>
            <a:r>
              <a:rPr lang="ru-RU" sz="2400" dirty="0"/>
              <a:t> и </a:t>
            </a:r>
            <a:r>
              <a:rPr lang="ru-RU" sz="2400" dirty="0" err="1"/>
              <a:t>Ёсида</a:t>
            </a:r>
            <a:endParaRPr lang="ru-RU" sz="2400" dirty="0"/>
          </a:p>
          <a:p>
            <a:r>
              <a:rPr lang="ru-RU" sz="2400" dirty="0" err="1"/>
              <a:t>Дзёдо</a:t>
            </a:r>
            <a:r>
              <a:rPr lang="ru-RU" sz="2400" dirty="0"/>
              <a:t>: спасение в  Другом</a:t>
            </a:r>
          </a:p>
          <a:p>
            <a:r>
              <a:rPr lang="ru-RU" sz="2400" dirty="0" err="1"/>
              <a:t>Дзёдо</a:t>
            </a:r>
            <a:r>
              <a:rPr lang="ru-RU" sz="2400" dirty="0"/>
              <a:t> </a:t>
            </a:r>
            <a:r>
              <a:rPr lang="ru-RU" sz="2400" dirty="0" err="1"/>
              <a:t>Син-сю</a:t>
            </a:r>
            <a:endParaRPr lang="ru-RU" sz="2400" dirty="0"/>
          </a:p>
          <a:p>
            <a:r>
              <a:rPr lang="ru-RU" sz="2400" dirty="0" err="1"/>
              <a:t>Нитирэн</a:t>
            </a:r>
            <a:r>
              <a:rPr lang="ru-RU" sz="2400" dirty="0"/>
              <a:t>-буддизм</a:t>
            </a:r>
          </a:p>
          <a:p>
            <a:r>
              <a:rPr lang="ru-RU" sz="2400" dirty="0"/>
              <a:t>Дзэн-буддизм школы </a:t>
            </a:r>
            <a:r>
              <a:rPr lang="ru-RU" sz="2400" dirty="0" err="1"/>
              <a:t>Риндзай</a:t>
            </a:r>
            <a:endParaRPr lang="ru-RU" sz="2400" dirty="0"/>
          </a:p>
          <a:p>
            <a:r>
              <a:rPr lang="ru-RU" sz="2400" dirty="0"/>
              <a:t>Школа </a:t>
            </a:r>
            <a:r>
              <a:rPr lang="ru-RU" sz="2400" dirty="0" err="1"/>
              <a:t>Отокан</a:t>
            </a:r>
            <a:endParaRPr lang="ru-RU" sz="2400" dirty="0"/>
          </a:p>
          <a:p>
            <a:r>
              <a:rPr lang="ru-RU" sz="2400" dirty="0"/>
              <a:t>Учитель </a:t>
            </a:r>
            <a:r>
              <a:rPr lang="ru-RU" sz="2400" dirty="0" err="1"/>
              <a:t>Нансэн</a:t>
            </a:r>
            <a:r>
              <a:rPr lang="ru-RU" sz="2400" dirty="0"/>
              <a:t>: сделать мир непонятным</a:t>
            </a:r>
          </a:p>
          <a:p>
            <a:r>
              <a:rPr lang="ru-RU" sz="2400" dirty="0"/>
              <a:t>Дзэн-</a:t>
            </a:r>
            <a:r>
              <a:rPr lang="ru-RU" sz="2400" dirty="0" err="1"/>
              <a:t>Фукэ</a:t>
            </a:r>
            <a:endParaRPr lang="ru-RU" sz="2400" dirty="0"/>
          </a:p>
          <a:p>
            <a:r>
              <a:rPr lang="ru-RU" sz="2400" dirty="0"/>
              <a:t>Дзэн-буддизм школы </a:t>
            </a:r>
            <a:r>
              <a:rPr lang="ru-RU" sz="2400" dirty="0" err="1"/>
              <a:t>Сото</a:t>
            </a:r>
            <a:r>
              <a:rPr lang="ru-RU" sz="2400" dirty="0"/>
              <a:t>: просто сидеть</a:t>
            </a:r>
          </a:p>
          <a:p>
            <a:r>
              <a:rPr lang="ru-RU" sz="2400" dirty="0"/>
              <a:t>Буддизм в структуре японской идентичности</a:t>
            </a:r>
          </a:p>
        </p:txBody>
      </p:sp>
    </p:spTree>
    <p:extLst>
      <p:ext uri="{BB962C8B-B14F-4D97-AF65-F5344CB8AC3E}">
        <p14:creationId xmlns:p14="http://schemas.microsoft.com/office/powerpoint/2010/main" val="2199196587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B9B68FB6-C347-1A40-9DFE-BA5F1670A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127</a:t>
            </a:fld>
            <a:endParaRPr lang="ru-RU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49C487-27B7-9749-9A72-7361947904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7419" y="642551"/>
            <a:ext cx="5224168" cy="8122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576011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B9B68FB6-C347-1A40-9DFE-BA5F1670A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128</a:t>
            </a:fld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E904492-791B-6546-A156-0F538E1245F7}"/>
              </a:ext>
            </a:extLst>
          </p:cNvPr>
          <p:cNvSpPr txBox="1"/>
          <p:nvPr/>
        </p:nvSpPr>
        <p:spPr>
          <a:xfrm>
            <a:off x="1812324" y="263611"/>
            <a:ext cx="6779676" cy="7478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Корейский буддизм</a:t>
            </a:r>
            <a:endParaRPr lang="ru-RU" sz="2400" dirty="0"/>
          </a:p>
          <a:p>
            <a:r>
              <a:rPr lang="ru-RU" sz="2400" dirty="0" err="1"/>
              <a:t>Расцет</a:t>
            </a:r>
            <a:r>
              <a:rPr lang="ru-RU" sz="2400" dirty="0"/>
              <a:t> буддизма</a:t>
            </a:r>
          </a:p>
          <a:p>
            <a:r>
              <a:rPr lang="ru-RU" sz="2400" dirty="0"/>
              <a:t>Пять школ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dirty="0" err="1"/>
              <a:t>Ёльбан</a:t>
            </a:r>
            <a:endParaRPr lang="ru-RU" sz="2400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dirty="0" err="1"/>
              <a:t>Хваом-чон</a:t>
            </a:r>
            <a:r>
              <a:rPr lang="ru-RU" sz="2400" dirty="0"/>
              <a:t> монаха </a:t>
            </a:r>
            <a:r>
              <a:rPr lang="ru-RU" sz="2400" dirty="0" err="1"/>
              <a:t>Ыйсанга</a:t>
            </a:r>
            <a:endParaRPr lang="ru-RU" sz="2400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dirty="0"/>
              <a:t>Школа </a:t>
            </a:r>
            <a:r>
              <a:rPr lang="ru-RU" sz="2400" dirty="0" err="1"/>
              <a:t>Кеюль</a:t>
            </a:r>
            <a:endParaRPr lang="ru-RU" sz="2400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dirty="0" err="1"/>
              <a:t>Попсан</a:t>
            </a:r>
            <a:endParaRPr lang="ru-RU" sz="2400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dirty="0" err="1"/>
              <a:t>Вонхё</a:t>
            </a:r>
            <a:r>
              <a:rPr lang="ru-RU" sz="2400" dirty="0"/>
              <a:t> и </a:t>
            </a:r>
            <a:r>
              <a:rPr lang="ru-RU" sz="2400" dirty="0" err="1"/>
              <a:t>Попсон</a:t>
            </a:r>
            <a:endParaRPr lang="ru-RU" sz="2400" dirty="0"/>
          </a:p>
          <a:p>
            <a:r>
              <a:rPr lang="ru-RU" sz="2400" dirty="0"/>
              <a:t>Другие школы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dirty="0"/>
              <a:t>Школа Сон: девять гор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dirty="0"/>
              <a:t>Ху-</a:t>
            </a:r>
            <a:r>
              <a:rPr lang="ru-RU" sz="2400" dirty="0" err="1"/>
              <a:t>Когурё</a:t>
            </a:r>
            <a:r>
              <a:rPr lang="ru-RU" sz="2400" dirty="0"/>
              <a:t>: Государство грядущего Будды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dirty="0" err="1"/>
              <a:t>Почо</a:t>
            </a:r>
            <a:r>
              <a:rPr lang="ru-RU" sz="2400" dirty="0"/>
              <a:t> </a:t>
            </a:r>
            <a:r>
              <a:rPr lang="ru-RU" sz="2400" dirty="0" err="1"/>
              <a:t>Чинуль</a:t>
            </a:r>
            <a:endParaRPr lang="ru-RU" sz="2400" dirty="0"/>
          </a:p>
          <a:p>
            <a:r>
              <a:rPr lang="ru-RU" sz="2400" dirty="0"/>
              <a:t>Эпоха </a:t>
            </a:r>
            <a:r>
              <a:rPr lang="ru-RU" sz="2400" dirty="0" err="1"/>
              <a:t>Чосон</a:t>
            </a:r>
            <a:endParaRPr lang="ru-RU" sz="2400" dirty="0"/>
          </a:p>
          <a:p>
            <a:r>
              <a:rPr lang="ru-RU" sz="2400" dirty="0"/>
              <a:t>Конфуцианство и отход от буддизма</a:t>
            </a:r>
          </a:p>
          <a:p>
            <a:r>
              <a:rPr lang="ru-RU" sz="2400" dirty="0"/>
              <a:t>Орден </a:t>
            </a:r>
            <a:r>
              <a:rPr lang="ru-RU" sz="2400" dirty="0" err="1"/>
              <a:t>Чогэ</a:t>
            </a:r>
            <a:r>
              <a:rPr lang="ru-RU" sz="2400" dirty="0"/>
              <a:t> в эпоху </a:t>
            </a:r>
            <a:r>
              <a:rPr lang="ru-RU" sz="2400" dirty="0" err="1"/>
              <a:t>Чосон</a:t>
            </a:r>
            <a:endParaRPr lang="ru-RU" sz="2400" dirty="0"/>
          </a:p>
          <a:p>
            <a:r>
              <a:rPr lang="ru-RU" sz="2400" dirty="0"/>
              <a:t>Чхондогё: корейская религия</a:t>
            </a:r>
          </a:p>
          <a:p>
            <a:r>
              <a:rPr lang="ru-RU" sz="2400" dirty="0"/>
              <a:t>Школа Вон: ответ на модернизацию</a:t>
            </a:r>
          </a:p>
          <a:p>
            <a:r>
              <a:rPr lang="ru-RU" sz="2400" dirty="0"/>
              <a:t>Борьба Сон-буддизма за корейскую идентичность</a:t>
            </a:r>
          </a:p>
          <a:p>
            <a:endParaRPr lang="ru-RU" sz="2400" dirty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975784504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B9B68FB6-C347-1A40-9DFE-BA5F1670A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129</a:t>
            </a:fld>
            <a:endParaRPr lang="ru-RU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A35CA4-EE86-9940-91AC-A83D469AAA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135" y="857715"/>
            <a:ext cx="5502444" cy="7726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6230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13</a:t>
            </a:fld>
            <a:endParaRPr lang="ru-RU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 bwMode="auto">
          <a:xfrm>
            <a:off x="6937855" y="802591"/>
            <a:ext cx="2481933" cy="928915"/>
          </a:xfrm>
        </p:spPr>
        <p:txBody>
          <a:bodyPr anchor="t" anchorCtr="0"/>
          <a:lstStyle/>
          <a:p>
            <a:pPr>
              <a:defRPr/>
            </a:pPr>
            <a:r>
              <a:rPr lang="ru-RU"/>
              <a:t>Шиизм</a:t>
            </a:r>
            <a:endParaRPr dirty="0"/>
          </a:p>
        </p:txBody>
      </p:sp>
      <p:sp>
        <p:nvSpPr>
          <p:cNvPr id="7" name="TextBox 6"/>
          <p:cNvSpPr txBox="1"/>
          <p:nvPr/>
        </p:nvSpPr>
        <p:spPr>
          <a:xfrm>
            <a:off x="3092112" y="1733258"/>
            <a:ext cx="1536511" cy="43967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/>
              <a:t>Мохаммед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95534" y="2196506"/>
            <a:ext cx="942887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/>
              <a:t>1. Али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76694" y="2196506"/>
            <a:ext cx="1126399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/>
              <a:t>Фатима</a:t>
            </a:r>
          </a:p>
        </p:txBody>
      </p:sp>
      <p:sp>
        <p:nvSpPr>
          <p:cNvPr id="10" name="TextBox 9"/>
          <p:cNvSpPr txBox="1"/>
          <p:nvPr/>
        </p:nvSpPr>
        <p:spPr>
          <a:xfrm rot="16200000">
            <a:off x="390933" y="3832746"/>
            <a:ext cx="2497800" cy="43967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/>
              <a:t>Пречистые Имамы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60308" y="2616167"/>
            <a:ext cx="1106650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/>
              <a:t>2.Хасан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60308" y="3094171"/>
            <a:ext cx="1258358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/>
              <a:t>3.Хусейн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41779" y="4284208"/>
            <a:ext cx="2460930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/>
              <a:t>6. </a:t>
            </a:r>
            <a:r>
              <a:rPr lang="ru-RU" sz="2257" dirty="0" err="1"/>
              <a:t>Дафар</a:t>
            </a:r>
            <a:r>
              <a:rPr lang="ru-RU" sz="2257" dirty="0"/>
              <a:t> ас-</a:t>
            </a:r>
            <a:r>
              <a:rPr lang="ru-RU" sz="2257" dirty="0" err="1"/>
              <a:t>Садык</a:t>
            </a:r>
            <a:endParaRPr lang="ru-RU" sz="2257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152685" y="3518013"/>
            <a:ext cx="3050835" cy="7870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57" dirty="0"/>
              <a:t>4.Зейн аль-</a:t>
            </a:r>
            <a:r>
              <a:rPr lang="ru-RU" sz="2257" dirty="0" err="1"/>
              <a:t>Абидин</a:t>
            </a:r>
            <a:r>
              <a:rPr lang="ru-RU" sz="2257" dirty="0"/>
              <a:t> </a:t>
            </a:r>
          </a:p>
          <a:p>
            <a:r>
              <a:rPr lang="ru-RU" sz="2257" dirty="0"/>
              <a:t>5.Мухаммад аль-</a:t>
            </a:r>
            <a:r>
              <a:rPr lang="ru-RU" sz="2257" dirty="0" err="1"/>
              <a:t>Бакир</a:t>
            </a:r>
            <a:endParaRPr lang="ru-RU" sz="2257" dirty="0"/>
          </a:p>
        </p:txBody>
      </p:sp>
      <p:sp>
        <p:nvSpPr>
          <p:cNvPr id="15" name="TextBox 14"/>
          <p:cNvSpPr txBox="1"/>
          <p:nvPr/>
        </p:nvSpPr>
        <p:spPr>
          <a:xfrm>
            <a:off x="3110079" y="5146603"/>
            <a:ext cx="3427301" cy="439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57" dirty="0"/>
              <a:t>7.Муса аль-</a:t>
            </a:r>
            <a:r>
              <a:rPr lang="ru-RU" sz="2257" dirty="0" err="1"/>
              <a:t>Казим</a:t>
            </a:r>
            <a:endParaRPr lang="ru-RU" sz="2257" dirty="0"/>
          </a:p>
        </p:txBody>
      </p:sp>
      <p:sp>
        <p:nvSpPr>
          <p:cNvPr id="16" name="TextBox 15"/>
          <p:cNvSpPr txBox="1"/>
          <p:nvPr/>
        </p:nvSpPr>
        <p:spPr>
          <a:xfrm>
            <a:off x="3152685" y="5586125"/>
            <a:ext cx="3288721" cy="18290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/>
              <a:t>8.Али ар-Рида </a:t>
            </a:r>
          </a:p>
          <a:p>
            <a:r>
              <a:rPr lang="ru-RU" sz="2257" dirty="0"/>
              <a:t>9.Мухаммад </a:t>
            </a:r>
            <a:r>
              <a:rPr lang="ru-RU" sz="2257" dirty="0" err="1"/>
              <a:t>ат</a:t>
            </a:r>
            <a:r>
              <a:rPr lang="ru-RU" sz="2257" dirty="0"/>
              <a:t>-Таки </a:t>
            </a:r>
          </a:p>
          <a:p>
            <a:r>
              <a:rPr lang="ru-RU" sz="2257" dirty="0"/>
              <a:t>10.Али аль-</a:t>
            </a:r>
            <a:r>
              <a:rPr lang="ru-RU" sz="2257" dirty="0" err="1"/>
              <a:t>Хади</a:t>
            </a:r>
            <a:r>
              <a:rPr lang="ru-RU" sz="2257" dirty="0"/>
              <a:t> </a:t>
            </a:r>
          </a:p>
          <a:p>
            <a:r>
              <a:rPr lang="ru-RU" sz="2257" dirty="0"/>
              <a:t>11.Хасан аль-</a:t>
            </a:r>
            <a:r>
              <a:rPr lang="ru-RU" sz="2257" dirty="0" err="1"/>
              <a:t>Аскари</a:t>
            </a:r>
            <a:r>
              <a:rPr lang="ru-RU" sz="2257" dirty="0"/>
              <a:t> </a:t>
            </a:r>
          </a:p>
          <a:p>
            <a:r>
              <a:rPr lang="ru-RU" sz="2257" dirty="0"/>
              <a:t>12.Мухаммад аль-</a:t>
            </a:r>
            <a:r>
              <a:rPr lang="ru-RU" sz="2257" dirty="0" err="1"/>
              <a:t>Махди</a:t>
            </a:r>
            <a:endParaRPr lang="ru-RU" sz="2257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8091589" y="4747456"/>
            <a:ext cx="1196161" cy="4396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57" dirty="0"/>
              <a:t>Исмаил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055450" y="5194202"/>
            <a:ext cx="5995937" cy="4396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57" dirty="0"/>
              <a:t>Мухаммад ибн Исмаил аль-</a:t>
            </a:r>
            <a:r>
              <a:rPr lang="ru-RU" sz="2257" dirty="0" err="1"/>
              <a:t>Махди</a:t>
            </a:r>
            <a:r>
              <a:rPr lang="ru-RU" sz="2257" dirty="0"/>
              <a:t> аль-</a:t>
            </a:r>
            <a:r>
              <a:rPr lang="ru-RU" sz="2257" dirty="0" err="1"/>
              <a:t>Мактум</a:t>
            </a:r>
            <a:endParaRPr lang="ru-RU" sz="2257" dirty="0"/>
          </a:p>
        </p:txBody>
      </p:sp>
      <p:sp>
        <p:nvSpPr>
          <p:cNvPr id="19" name="TextBox 18"/>
          <p:cNvSpPr txBox="1"/>
          <p:nvPr/>
        </p:nvSpPr>
        <p:spPr>
          <a:xfrm>
            <a:off x="8091559" y="5933890"/>
            <a:ext cx="2567882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/>
              <a:t>Имамы </a:t>
            </a:r>
            <a:r>
              <a:rPr lang="ru-RU" sz="2257" dirty="0" err="1"/>
              <a:t>Фатимидов</a:t>
            </a:r>
            <a:endParaRPr lang="ru-RU" sz="2257" dirty="0"/>
          </a:p>
        </p:txBody>
      </p:sp>
      <p:sp>
        <p:nvSpPr>
          <p:cNvPr id="20" name="TextBox 19"/>
          <p:cNvSpPr txBox="1"/>
          <p:nvPr/>
        </p:nvSpPr>
        <p:spPr>
          <a:xfrm>
            <a:off x="8651318" y="6567176"/>
            <a:ext cx="831125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/>
              <a:t>Каим</a:t>
            </a:r>
            <a:endParaRPr lang="ru-RU" sz="2257" dirty="0"/>
          </a:p>
        </p:txBody>
      </p:sp>
      <p:sp>
        <p:nvSpPr>
          <p:cNvPr id="21" name="TextBox 20"/>
          <p:cNvSpPr txBox="1"/>
          <p:nvPr/>
        </p:nvSpPr>
        <p:spPr>
          <a:xfrm>
            <a:off x="14349601" y="4562942"/>
            <a:ext cx="1007007" cy="439672"/>
          </a:xfrm>
          <a:prstGeom prst="rect">
            <a:avLst/>
          </a:prstGeom>
          <a:solidFill>
            <a:srgbClr val="FFC000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 err="1"/>
              <a:t>Ишрак</a:t>
            </a:r>
            <a:endParaRPr lang="ru-RU" sz="2257" dirty="0"/>
          </a:p>
        </p:txBody>
      </p:sp>
      <p:sp>
        <p:nvSpPr>
          <p:cNvPr id="22" name="TextBox 21"/>
          <p:cNvSpPr txBox="1"/>
          <p:nvPr/>
        </p:nvSpPr>
        <p:spPr>
          <a:xfrm>
            <a:off x="13973614" y="5495120"/>
            <a:ext cx="1642437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/>
              <a:t>Сохраварди</a:t>
            </a:r>
            <a:endParaRPr lang="ru-RU" sz="2257" dirty="0"/>
          </a:p>
        </p:txBody>
      </p:sp>
      <p:sp>
        <p:nvSpPr>
          <p:cNvPr id="23" name="TextBox 22"/>
          <p:cNvSpPr txBox="1"/>
          <p:nvPr/>
        </p:nvSpPr>
        <p:spPr>
          <a:xfrm>
            <a:off x="13921228" y="6045608"/>
            <a:ext cx="1820755" cy="4396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 err="1"/>
              <a:t>Молла</a:t>
            </a:r>
            <a:r>
              <a:rPr lang="ru-RU" sz="2257" dirty="0"/>
              <a:t> </a:t>
            </a:r>
            <a:r>
              <a:rPr lang="ru-RU" sz="2257" dirty="0" err="1"/>
              <a:t>Садра</a:t>
            </a:r>
            <a:endParaRPr lang="ru-RU" sz="2257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745DB31-5068-B54E-B7C6-CE7933ACED28}"/>
              </a:ext>
            </a:extLst>
          </p:cNvPr>
          <p:cNvSpPr txBox="1"/>
          <p:nvPr/>
        </p:nvSpPr>
        <p:spPr>
          <a:xfrm>
            <a:off x="7465765" y="1899895"/>
            <a:ext cx="11396248" cy="2185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dirty="0"/>
              <a:t>Шииты сосредоточены в основном </a:t>
            </a:r>
          </a:p>
          <a:p>
            <a:r>
              <a:rPr lang="ru-RU" sz="1867" dirty="0"/>
              <a:t>в Иране (90–95% населения — шииты), </a:t>
            </a:r>
          </a:p>
          <a:p>
            <a:r>
              <a:rPr lang="ru-RU" sz="1867" dirty="0"/>
              <a:t>Ираке (около 60–65%), </a:t>
            </a:r>
          </a:p>
          <a:p>
            <a:r>
              <a:rPr lang="ru-RU" sz="1867" dirty="0"/>
              <a:t>Бахрейне (большинство), </a:t>
            </a:r>
          </a:p>
          <a:p>
            <a:r>
              <a:rPr lang="ru-RU" sz="1867" dirty="0"/>
              <a:t>Азербайджане (около 85%) </a:t>
            </a:r>
          </a:p>
          <a:p>
            <a:r>
              <a:rPr lang="ru-RU" sz="1867" dirty="0"/>
              <a:t>и значительных меньшинствах в Ливане, Йемене, Саудовской Аравии</a:t>
            </a:r>
          </a:p>
          <a:p>
            <a:endParaRPr lang="ru-RU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95332E-E1DD-AB4A-9431-848ADEF8C8D9}"/>
              </a:ext>
            </a:extLst>
          </p:cNvPr>
          <p:cNvSpPr txBox="1"/>
          <p:nvPr/>
        </p:nvSpPr>
        <p:spPr>
          <a:xfrm>
            <a:off x="10049810" y="1038121"/>
            <a:ext cx="28328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200–250 миллионов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52274258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B9B68FB6-C347-1A40-9DFE-BA5F1670A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130</a:t>
            </a:fld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86B18A-9D45-0D4E-9187-DC4BE160C024}"/>
              </a:ext>
            </a:extLst>
          </p:cNvPr>
          <p:cNvSpPr txBox="1"/>
          <p:nvPr/>
        </p:nvSpPr>
        <p:spPr>
          <a:xfrm>
            <a:off x="807310" y="394306"/>
            <a:ext cx="6627263" cy="75627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/>
              <a:t>Тибето- монгольский буддизм</a:t>
            </a:r>
          </a:p>
          <a:p>
            <a:r>
              <a:rPr lang="ru-RU" sz="1867" b="1" dirty="0"/>
              <a:t>Древний Тибет</a:t>
            </a:r>
          </a:p>
          <a:p>
            <a:r>
              <a:rPr lang="ru-RU" sz="1867" i="1" dirty="0"/>
              <a:t>Северный буддизм</a:t>
            </a:r>
          </a:p>
          <a:p>
            <a:r>
              <a:rPr lang="ru-RU" sz="1867" i="1" dirty="0"/>
              <a:t>Тибетцы: красная обезьяна и </a:t>
            </a:r>
            <a:r>
              <a:rPr lang="ru-RU" sz="1867" i="1" dirty="0" err="1"/>
              <a:t>бодхисаттва</a:t>
            </a:r>
            <a:r>
              <a:rPr lang="ru-RU" sz="1867" i="1" dirty="0"/>
              <a:t> </a:t>
            </a:r>
            <a:r>
              <a:rPr lang="ru-RU" sz="1867" i="1" dirty="0" err="1"/>
              <a:t>Авалокитешвара</a:t>
            </a:r>
            <a:endParaRPr lang="ru-RU" sz="1867" i="1" dirty="0"/>
          </a:p>
          <a:p>
            <a:r>
              <a:rPr lang="ru-RU" sz="1867" i="1" dirty="0" err="1"/>
              <a:t>Сонгцена</a:t>
            </a:r>
            <a:r>
              <a:rPr lang="ru-RU" sz="1867" i="1" dirty="0"/>
              <a:t> </a:t>
            </a:r>
            <a:r>
              <a:rPr lang="ru-RU" sz="1867" i="1" dirty="0" err="1"/>
              <a:t>Гампо</a:t>
            </a:r>
            <a:r>
              <a:rPr lang="ru-RU" sz="1867" i="1" dirty="0"/>
              <a:t>: появление буддизма в Империи </a:t>
            </a:r>
            <a:r>
              <a:rPr lang="ru-RU" sz="1867" i="1" dirty="0" err="1"/>
              <a:t>Ярлунг</a:t>
            </a:r>
            <a:endParaRPr lang="ru-RU" sz="1867" i="1" dirty="0"/>
          </a:p>
          <a:p>
            <a:r>
              <a:rPr lang="ru-RU" sz="1867" i="1" dirty="0" err="1"/>
              <a:t>Тисрон</a:t>
            </a:r>
            <a:r>
              <a:rPr lang="ru-RU" sz="1867" i="1" dirty="0"/>
              <a:t> и </a:t>
            </a:r>
            <a:r>
              <a:rPr lang="ru-RU" sz="1867" i="1" dirty="0" err="1"/>
              <a:t>Падмасамбхава</a:t>
            </a:r>
            <a:endParaRPr lang="ru-RU" sz="1867" i="1" dirty="0"/>
          </a:p>
          <a:p>
            <a:r>
              <a:rPr lang="ru-RU" sz="1867" i="1" dirty="0"/>
              <a:t>Отступление о религии бон</a:t>
            </a:r>
          </a:p>
          <a:p>
            <a:r>
              <a:rPr lang="ru-RU" sz="1867" i="1" dirty="0" err="1"/>
              <a:t>Ньигма</a:t>
            </a:r>
            <a:r>
              <a:rPr lang="ru-RU" sz="1867" i="1" dirty="0"/>
              <a:t>, «старообрядцы» Тибета и культура </a:t>
            </a:r>
            <a:r>
              <a:rPr lang="ru-RU" sz="1867" i="1" dirty="0" err="1"/>
              <a:t>йидамов</a:t>
            </a:r>
            <a:endParaRPr lang="ru-RU" sz="1867" i="1" dirty="0"/>
          </a:p>
          <a:p>
            <a:r>
              <a:rPr lang="ru-RU" sz="1867" i="1" dirty="0" err="1"/>
              <a:t>Йидамы</a:t>
            </a:r>
            <a:r>
              <a:rPr lang="ru-RU" sz="1867" i="1" dirty="0"/>
              <a:t> и </a:t>
            </a:r>
            <a:r>
              <a:rPr lang="ru-RU" sz="1867" i="1" dirty="0" err="1"/>
              <a:t>дхармапалы</a:t>
            </a:r>
            <a:endParaRPr lang="ru-RU" sz="1867" i="1" dirty="0"/>
          </a:p>
          <a:p>
            <a:r>
              <a:rPr lang="ru-RU" sz="1867" i="1" dirty="0" err="1"/>
              <a:t>Фундаменитальность</a:t>
            </a:r>
            <a:r>
              <a:rPr lang="ru-RU" sz="1867" i="1" dirty="0"/>
              <a:t> «красной веры»</a:t>
            </a:r>
          </a:p>
          <a:p>
            <a:r>
              <a:rPr lang="ru-RU" sz="1867" i="1" dirty="0" err="1"/>
              <a:t>Дзогчэн</a:t>
            </a:r>
            <a:r>
              <a:rPr lang="ru-RU" sz="1867" i="1" dirty="0"/>
              <a:t>: метафизика света</a:t>
            </a:r>
          </a:p>
          <a:p>
            <a:r>
              <a:rPr lang="ru-RU" sz="1867" i="1" dirty="0"/>
              <a:t>Конец Империи</a:t>
            </a:r>
          </a:p>
          <a:p>
            <a:r>
              <a:rPr lang="ru-RU" sz="1867" i="1" dirty="0"/>
              <a:t>Мистерия </a:t>
            </a:r>
            <a:r>
              <a:rPr lang="ru-RU" sz="1867" i="1" dirty="0" err="1"/>
              <a:t>цам</a:t>
            </a:r>
            <a:endParaRPr lang="ru-RU" sz="1867" i="1" dirty="0"/>
          </a:p>
          <a:p>
            <a:r>
              <a:rPr lang="ru-RU" sz="1867" b="1" dirty="0"/>
              <a:t>Вторая волна буддизма</a:t>
            </a:r>
          </a:p>
          <a:p>
            <a:r>
              <a:rPr lang="ru-RU" sz="1867" i="1" dirty="0"/>
              <a:t>Учитель </a:t>
            </a:r>
            <a:r>
              <a:rPr lang="ru-RU" sz="1867" i="1" dirty="0" err="1"/>
              <a:t>Атиша</a:t>
            </a:r>
            <a:endParaRPr lang="ru-RU" sz="1867" i="1" dirty="0"/>
          </a:p>
          <a:p>
            <a:r>
              <a:rPr lang="ru-RU" sz="1867" i="1" dirty="0" err="1"/>
              <a:t>Миларепа</a:t>
            </a:r>
            <a:r>
              <a:rPr lang="ru-RU" sz="1867" i="1" dirty="0"/>
              <a:t> и </a:t>
            </a:r>
            <a:r>
              <a:rPr lang="ru-RU" sz="1867" i="1" dirty="0" err="1"/>
              <a:t>Кагью</a:t>
            </a:r>
            <a:r>
              <a:rPr lang="ru-RU" sz="1867" i="1" dirty="0"/>
              <a:t>-па</a:t>
            </a:r>
          </a:p>
          <a:p>
            <a:r>
              <a:rPr lang="ru-RU" sz="1867" i="1" dirty="0" err="1"/>
              <a:t>Калачакра</a:t>
            </a:r>
            <a:r>
              <a:rPr lang="ru-RU" sz="1867" i="1" dirty="0"/>
              <a:t>: карта календарь идеального Тибета</a:t>
            </a:r>
          </a:p>
          <a:p>
            <a:r>
              <a:rPr lang="ru-RU" sz="1867" i="1" dirty="0"/>
              <a:t>Реформированный бон: </a:t>
            </a:r>
            <a:r>
              <a:rPr lang="ru-RU" sz="1867" i="1" dirty="0" err="1"/>
              <a:t>Шенлуга</a:t>
            </a:r>
            <a:r>
              <a:rPr lang="ru-RU" sz="1867" i="1" dirty="0"/>
              <a:t> и его последователи</a:t>
            </a:r>
          </a:p>
          <a:p>
            <a:r>
              <a:rPr lang="ru-RU" sz="1867" i="1" dirty="0" err="1"/>
              <a:t>Сакья</a:t>
            </a:r>
            <a:r>
              <a:rPr lang="ru-RU" sz="1867" i="1" dirty="0"/>
              <a:t>-па</a:t>
            </a:r>
          </a:p>
          <a:p>
            <a:r>
              <a:rPr lang="ru-RU" sz="1867" i="1" dirty="0" err="1"/>
              <a:t>Чой-йон</a:t>
            </a:r>
            <a:endParaRPr lang="ru-RU" sz="1867" i="1" dirty="0"/>
          </a:p>
          <a:p>
            <a:r>
              <a:rPr lang="ru-RU" sz="1867" b="1" dirty="0"/>
              <a:t>Расцвет тибетской теократии</a:t>
            </a:r>
          </a:p>
          <a:p>
            <a:r>
              <a:rPr lang="ru-RU" sz="1867" i="1" dirty="0"/>
              <a:t>Учитель </a:t>
            </a:r>
            <a:r>
              <a:rPr lang="ru-RU" sz="1867" i="1" dirty="0" err="1"/>
              <a:t>Цзонхапа</a:t>
            </a:r>
            <a:r>
              <a:rPr lang="ru-RU" sz="1867" i="1" dirty="0"/>
              <a:t>: </a:t>
            </a:r>
            <a:r>
              <a:rPr lang="ru-RU" sz="1867" i="1" dirty="0" err="1"/>
              <a:t>Гелуг</a:t>
            </a:r>
            <a:r>
              <a:rPr lang="ru-RU" sz="1867" i="1" dirty="0"/>
              <a:t>-па</a:t>
            </a:r>
          </a:p>
          <a:p>
            <a:r>
              <a:rPr lang="ru-RU" sz="1867" i="1" dirty="0"/>
              <a:t>Тибетская теократия</a:t>
            </a:r>
          </a:p>
          <a:p>
            <a:r>
              <a:rPr lang="ru-RU" sz="1867" i="1" dirty="0"/>
              <a:t>Тибет и Большая Игра: проект Бадмаева и новая теократия</a:t>
            </a:r>
          </a:p>
          <a:p>
            <a:r>
              <a:rPr lang="ru-RU" sz="1867" i="1" dirty="0"/>
              <a:t>Тибет в ХХ веке</a:t>
            </a:r>
          </a:p>
          <a:p>
            <a:endParaRPr lang="ru-RU" sz="1867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8C4842-9CD0-8842-9AD6-46490FB6721F}"/>
              </a:ext>
            </a:extLst>
          </p:cNvPr>
          <p:cNvSpPr txBox="1"/>
          <p:nvPr/>
        </p:nvSpPr>
        <p:spPr>
          <a:xfrm>
            <a:off x="8863914" y="906097"/>
            <a:ext cx="3596369" cy="24729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/>
              <a:t>Монгольский буддизм</a:t>
            </a:r>
          </a:p>
          <a:p>
            <a:r>
              <a:rPr lang="ru-RU" sz="1867" i="1" dirty="0"/>
              <a:t>Монголы и восточный иранизм</a:t>
            </a:r>
          </a:p>
          <a:p>
            <a:r>
              <a:rPr lang="ru-RU" sz="1867" i="1" dirty="0"/>
              <a:t>Тибет и монгольские правители</a:t>
            </a:r>
          </a:p>
          <a:p>
            <a:r>
              <a:rPr lang="ru-RU" sz="1867" i="1" dirty="0" err="1"/>
              <a:t>Тулку</a:t>
            </a:r>
            <a:r>
              <a:rPr lang="ru-RU" sz="1867" i="1" dirty="0"/>
              <a:t> в Монголии</a:t>
            </a:r>
          </a:p>
          <a:p>
            <a:r>
              <a:rPr lang="ru-RU" sz="1867" i="1" dirty="0"/>
              <a:t>Бурятский буддизм</a:t>
            </a:r>
          </a:p>
          <a:p>
            <a:r>
              <a:rPr lang="ru-RU" sz="1867" i="1" dirty="0"/>
              <a:t>Буддизм у калмыков</a:t>
            </a:r>
          </a:p>
          <a:p>
            <a:r>
              <a:rPr lang="ru-RU" sz="1867" i="1" dirty="0"/>
              <a:t>Тувинский буддизм</a:t>
            </a:r>
          </a:p>
          <a:p>
            <a:r>
              <a:rPr lang="ru-RU" sz="1867" dirty="0"/>
              <a:t>Маньчжурский буддиз</a:t>
            </a:r>
            <a:r>
              <a:rPr lang="ru-RU" sz="2400" dirty="0"/>
              <a:t>м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FAF61E4-7CCB-2540-8768-D1F9D0E5DC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1497" y="4270625"/>
            <a:ext cx="3592612" cy="3592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517556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B9B68FB6-C347-1A40-9DFE-BA5F1670A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131</a:t>
            </a:fld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29D352F-EC5E-AC4E-A682-3270C90875FC}"/>
              </a:ext>
            </a:extLst>
          </p:cNvPr>
          <p:cNvSpPr txBox="1"/>
          <p:nvPr/>
        </p:nvSpPr>
        <p:spPr>
          <a:xfrm>
            <a:off x="461803" y="394305"/>
            <a:ext cx="6091091" cy="81373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/>
              <a:t>Буддизм в Индокитае</a:t>
            </a:r>
          </a:p>
          <a:p>
            <a:endParaRPr lang="ru-RU" sz="1867" b="1" dirty="0"/>
          </a:p>
          <a:p>
            <a:r>
              <a:rPr lang="ru-RU" sz="1867" b="1" dirty="0"/>
              <a:t>Вьетнам и буддийская традиция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1867" dirty="0"/>
              <a:t>Австроазиатская семья, </a:t>
            </a:r>
            <a:r>
              <a:rPr lang="ru-RU" sz="1867" dirty="0" err="1"/>
              <a:t>мон</a:t>
            </a:r>
            <a:r>
              <a:rPr lang="ru-RU" sz="1867" dirty="0"/>
              <a:t>-кхмеры и </a:t>
            </a:r>
            <a:r>
              <a:rPr lang="ru-RU" sz="1867" dirty="0" err="1"/>
              <a:t>вьеты</a:t>
            </a:r>
            <a:endParaRPr lang="ru-RU" sz="1867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1867" dirty="0" err="1"/>
              <a:t>Чампа</a:t>
            </a:r>
            <a:r>
              <a:rPr lang="ru-RU" sz="1867" dirty="0"/>
              <a:t>: государство </a:t>
            </a:r>
            <a:r>
              <a:rPr lang="ru-RU" sz="1867" dirty="0" err="1"/>
              <a:t>тямов</a:t>
            </a:r>
            <a:endParaRPr lang="ru-RU" sz="1867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1867" dirty="0" err="1"/>
              <a:t>Тхиен</a:t>
            </a:r>
            <a:r>
              <a:rPr lang="ru-RU" sz="1867" dirty="0"/>
              <a:t>-буддизм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1867" dirty="0"/>
              <a:t>Чук Лам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1867" dirty="0"/>
              <a:t>Буддизм и политика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1867" dirty="0"/>
              <a:t>Школа </a:t>
            </a:r>
            <a:r>
              <a:rPr lang="ru-RU" sz="1867" dirty="0" err="1"/>
              <a:t>Ламте</a:t>
            </a:r>
            <a:endParaRPr lang="ru-RU" sz="1867" dirty="0"/>
          </a:p>
          <a:p>
            <a:endParaRPr lang="ru-RU" sz="1867" dirty="0"/>
          </a:p>
          <a:p>
            <a:r>
              <a:rPr lang="ru-RU" sz="1867" b="1" dirty="0"/>
              <a:t>Буддизм в Камбодже</a:t>
            </a:r>
          </a:p>
          <a:p>
            <a:endParaRPr lang="ru-RU" sz="1867" dirty="0"/>
          </a:p>
          <a:p>
            <a:r>
              <a:rPr lang="ru-RU" sz="1867" dirty="0" err="1"/>
              <a:t>Бапном</a:t>
            </a:r>
            <a:endParaRPr lang="ru-RU" sz="1867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1867" dirty="0"/>
              <a:t>Кхмерская Империя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1867" dirty="0"/>
              <a:t>Подъем </a:t>
            </a:r>
            <a:r>
              <a:rPr lang="ru-RU" sz="1867" dirty="0" err="1"/>
              <a:t>Тхеравады</a:t>
            </a:r>
            <a:endParaRPr lang="ru-RU" sz="1867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1867" dirty="0"/>
              <a:t>Колониальная эпоха в Камбодже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1867" dirty="0"/>
              <a:t>Независимая Камбоджа: монархия и красные </a:t>
            </a:r>
            <a:r>
              <a:rPr lang="ru-RU" sz="1867" dirty="0" err="1"/>
              <a:t>хкмеры</a:t>
            </a:r>
            <a:endParaRPr lang="ru-RU" sz="1867" dirty="0"/>
          </a:p>
          <a:p>
            <a:endParaRPr lang="ru-RU" sz="1867" dirty="0"/>
          </a:p>
          <a:p>
            <a:r>
              <a:rPr lang="ru-RU" sz="1867" b="1" dirty="0"/>
              <a:t>Буддизм в Сиаме (Таиланд)</a:t>
            </a:r>
          </a:p>
          <a:p>
            <a:endParaRPr lang="ru-RU" sz="1867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1867" dirty="0"/>
              <a:t>Сиамский буддизм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1867" dirty="0" err="1"/>
              <a:t>Тхеравада-тантра</a:t>
            </a:r>
            <a:r>
              <a:rPr lang="ru-RU" sz="1867" dirty="0"/>
              <a:t> (</a:t>
            </a:r>
            <a:r>
              <a:rPr lang="ru-RU" sz="1867" dirty="0" err="1"/>
              <a:t>йогавачара</a:t>
            </a:r>
            <a:r>
              <a:rPr lang="ru-RU" sz="1867" dirty="0"/>
              <a:t>)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1867" dirty="0" err="1"/>
              <a:t>Тхонбури</a:t>
            </a:r>
            <a:r>
              <a:rPr lang="ru-RU" sz="1867" dirty="0"/>
              <a:t>: Будда будущего века на тайском троне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1867" dirty="0" err="1"/>
              <a:t>Таксин</a:t>
            </a:r>
            <a:r>
              <a:rPr lang="ru-RU" sz="1867" dirty="0"/>
              <a:t> как </a:t>
            </a:r>
            <a:r>
              <a:rPr lang="ru-RU" sz="1867" dirty="0" err="1"/>
              <a:t>Майтрея</a:t>
            </a:r>
            <a:endParaRPr lang="ru-RU" sz="1867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1867" dirty="0"/>
              <a:t>Народ </a:t>
            </a:r>
            <a:r>
              <a:rPr lang="ru-RU" sz="1867" dirty="0" err="1"/>
              <a:t>лао</a:t>
            </a:r>
            <a:endParaRPr lang="ru-RU" sz="1867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1867" dirty="0"/>
              <a:t>От Махаяны к </a:t>
            </a:r>
            <a:r>
              <a:rPr lang="ru-RU" sz="1867" dirty="0" err="1"/>
              <a:t>Тхераваде</a:t>
            </a:r>
            <a:endParaRPr lang="ru-RU" sz="1867" dirty="0"/>
          </a:p>
          <a:p>
            <a:endParaRPr lang="ru-RU" sz="1867" dirty="0"/>
          </a:p>
          <a:p>
            <a:endParaRPr lang="ru-RU" sz="1867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58ED1D-5AA2-F54C-A2BF-C84CD8AF62B1}"/>
              </a:ext>
            </a:extLst>
          </p:cNvPr>
          <p:cNvSpPr txBox="1"/>
          <p:nvPr/>
        </p:nvSpPr>
        <p:spPr>
          <a:xfrm>
            <a:off x="7539051" y="270320"/>
            <a:ext cx="9079415" cy="871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/>
              <a:t>Мьянма: оплот </a:t>
            </a:r>
            <a:r>
              <a:rPr lang="ru-RU" sz="1867" b="1" dirty="0" err="1"/>
              <a:t>Тхеравады</a:t>
            </a:r>
            <a:endParaRPr lang="ru-RU" sz="1867" b="1" dirty="0"/>
          </a:p>
          <a:p>
            <a:endParaRPr lang="ru-RU" sz="1867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1867" dirty="0"/>
              <a:t>Междуцарствие: бирманские </a:t>
            </a:r>
            <a:r>
              <a:rPr lang="ru-RU" sz="1867" dirty="0" err="1"/>
              <a:t>мандалы</a:t>
            </a:r>
            <a:endParaRPr lang="ru-RU" sz="1867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1867" dirty="0"/>
              <a:t>Империя </a:t>
            </a:r>
            <a:r>
              <a:rPr lang="ru-RU" sz="1867" dirty="0" err="1"/>
              <a:t>Таунгу</a:t>
            </a:r>
            <a:r>
              <a:rPr lang="ru-RU" sz="1867" dirty="0"/>
              <a:t> и </a:t>
            </a:r>
            <a:r>
              <a:rPr lang="ru-RU" sz="1867" dirty="0" err="1"/>
              <a:t>Байиннаун</a:t>
            </a:r>
            <a:r>
              <a:rPr lang="ru-RU" sz="1867" dirty="0"/>
              <a:t> -- </a:t>
            </a:r>
            <a:r>
              <a:rPr lang="ru-RU" sz="1867" dirty="0" err="1"/>
              <a:t>чакравартин</a:t>
            </a:r>
            <a:endParaRPr lang="ru-RU" sz="1867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1867" dirty="0"/>
              <a:t>Династия </a:t>
            </a:r>
            <a:r>
              <a:rPr lang="ru-RU" sz="1867" dirty="0" err="1"/>
              <a:t>Конбаун</a:t>
            </a:r>
            <a:endParaRPr lang="ru-RU" sz="1867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1867" dirty="0"/>
              <a:t>Британская колонизация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1867" dirty="0"/>
              <a:t>Буддизм в контексте антиколониальной борьбы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1867" dirty="0"/>
              <a:t>От Бирмы к Мьянме: военная диктатура правого бирманского социализма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1867" dirty="0" err="1"/>
              <a:t>Такин</a:t>
            </a:r>
            <a:r>
              <a:rPr lang="ru-RU" sz="1867" dirty="0"/>
              <a:t> </a:t>
            </a:r>
            <a:r>
              <a:rPr lang="ru-RU" sz="1867" dirty="0" err="1"/>
              <a:t>Кодо</a:t>
            </a:r>
            <a:r>
              <a:rPr lang="ru-RU" sz="1867" dirty="0"/>
              <a:t> </a:t>
            </a:r>
            <a:r>
              <a:rPr lang="ru-RU" sz="1867" dirty="0" err="1"/>
              <a:t>Хмайн</a:t>
            </a:r>
            <a:r>
              <a:rPr lang="ru-RU" sz="1867" dirty="0"/>
              <a:t>: выразитель бирманской идентичности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endParaRPr lang="ru-RU" sz="1867" dirty="0"/>
          </a:p>
          <a:p>
            <a:r>
              <a:rPr lang="ru-RU" sz="1867" b="1" dirty="0"/>
              <a:t>Малайский буддизм</a:t>
            </a:r>
          </a:p>
          <a:p>
            <a:endParaRPr lang="ru-RU" sz="1867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1867" dirty="0" err="1"/>
              <a:t>Суварнабхуми</a:t>
            </a:r>
            <a:r>
              <a:rPr lang="ru-RU" sz="1867" dirty="0"/>
              <a:t> и парадигма малайской идентичности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1867" dirty="0"/>
              <a:t>Малайцы и индийская парадигма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1867" dirty="0"/>
              <a:t>Малакка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1867" dirty="0" err="1"/>
              <a:t>Лангасукка</a:t>
            </a:r>
            <a:r>
              <a:rPr lang="ru-RU" sz="1867" dirty="0"/>
              <a:t> и Кедах: </a:t>
            </a:r>
            <a:r>
              <a:rPr lang="ru-RU" sz="1867" dirty="0" err="1"/>
              <a:t>Меронг</a:t>
            </a:r>
            <a:r>
              <a:rPr lang="ru-RU" sz="1867" dirty="0"/>
              <a:t> </a:t>
            </a:r>
            <a:r>
              <a:rPr lang="ru-RU" sz="1867" dirty="0" err="1"/>
              <a:t>Махавангса</a:t>
            </a:r>
            <a:r>
              <a:rPr lang="ru-RU" sz="1867" dirty="0"/>
              <a:t> внук-людоед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1867" dirty="0"/>
              <a:t>Буддизм в государствах Явы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1867" dirty="0"/>
              <a:t>Первые политии Явы: </a:t>
            </a:r>
            <a:r>
              <a:rPr lang="ru-RU" sz="1867" dirty="0" err="1"/>
              <a:t>Салаканагара</a:t>
            </a:r>
            <a:r>
              <a:rPr lang="ru-RU" sz="1867" dirty="0"/>
              <a:t>, </a:t>
            </a:r>
            <a:r>
              <a:rPr lang="ru-RU" sz="1867" dirty="0" err="1"/>
              <a:t>Таруманагара</a:t>
            </a:r>
            <a:r>
              <a:rPr lang="ru-RU" sz="1867" dirty="0"/>
              <a:t>, </a:t>
            </a:r>
            <a:r>
              <a:rPr lang="ru-RU" sz="1867" dirty="0" err="1"/>
              <a:t>Калингга</a:t>
            </a:r>
            <a:endParaRPr lang="ru-RU" sz="1867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1867" dirty="0" err="1"/>
              <a:t>Меданг</a:t>
            </a:r>
            <a:r>
              <a:rPr lang="ru-RU" sz="1867" dirty="0"/>
              <a:t>: </a:t>
            </a:r>
            <a:r>
              <a:rPr lang="ru-RU" sz="1867" dirty="0" err="1"/>
              <a:t>Санджая</a:t>
            </a:r>
            <a:r>
              <a:rPr lang="ru-RU" sz="1867" dirty="0"/>
              <a:t> и </a:t>
            </a:r>
            <a:r>
              <a:rPr lang="ru-RU" sz="1867" dirty="0" err="1"/>
              <a:t>Сайлендра</a:t>
            </a:r>
            <a:r>
              <a:rPr lang="ru-RU" sz="1867" dirty="0"/>
              <a:t> – индо-буддийский диалог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1867" dirty="0" err="1"/>
              <a:t>Кедири</a:t>
            </a:r>
            <a:r>
              <a:rPr lang="ru-RU" sz="1867" dirty="0"/>
              <a:t>: Боги Любви и Принц Справедливости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1867" dirty="0" err="1"/>
              <a:t>Сингасари</a:t>
            </a:r>
            <a:r>
              <a:rPr lang="ru-RU" sz="1867" dirty="0"/>
              <a:t>: </a:t>
            </a:r>
            <a:r>
              <a:rPr lang="ru-RU" sz="1867" dirty="0" err="1"/>
              <a:t>Кертанегара</a:t>
            </a:r>
            <a:r>
              <a:rPr lang="ru-RU" sz="1867" dirty="0"/>
              <a:t> – </a:t>
            </a:r>
            <a:r>
              <a:rPr lang="ru-RU" sz="1867" dirty="0" err="1"/>
              <a:t>аватара</a:t>
            </a:r>
            <a:r>
              <a:rPr lang="ru-RU" sz="1867" dirty="0"/>
              <a:t> возглавляет державу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1867" dirty="0" err="1"/>
              <a:t>Маджапахит</a:t>
            </a:r>
            <a:r>
              <a:rPr lang="ru-RU" sz="1867" dirty="0"/>
              <a:t>: Империя </a:t>
            </a:r>
            <a:r>
              <a:rPr lang="ru-RU" sz="1867" dirty="0" err="1"/>
              <a:t>недуальной</a:t>
            </a:r>
            <a:r>
              <a:rPr lang="ru-RU" sz="1867" dirty="0"/>
              <a:t> Тантры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1867" dirty="0"/>
              <a:t>Суматра: расцвет малайской Махаяны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1867" dirty="0"/>
              <a:t>Апогей Империи </a:t>
            </a:r>
            <a:r>
              <a:rPr lang="ru-RU" sz="1867" dirty="0" err="1"/>
              <a:t>Шривиджая</a:t>
            </a:r>
            <a:endParaRPr lang="ru-RU" sz="1867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1867" dirty="0"/>
              <a:t>Сакральные </a:t>
            </a:r>
            <a:r>
              <a:rPr lang="ru-RU" sz="1867" dirty="0" err="1"/>
              <a:t>монарихии</a:t>
            </a:r>
            <a:r>
              <a:rPr lang="ru-RU" sz="1867" dirty="0"/>
              <a:t> и </a:t>
            </a:r>
            <a:r>
              <a:rPr lang="ru-RU" sz="1867" dirty="0" err="1"/>
              <a:t>тантрические</a:t>
            </a:r>
            <a:r>
              <a:rPr lang="ru-RU" sz="1867" dirty="0"/>
              <a:t> танцы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1867" dirty="0"/>
              <a:t>Сакральные индо-</a:t>
            </a:r>
            <a:r>
              <a:rPr lang="ru-RU" sz="1867" dirty="0" err="1"/>
              <a:t>буддиссткие</a:t>
            </a:r>
            <a:r>
              <a:rPr lang="ru-RU" sz="1867" dirty="0"/>
              <a:t> монархи Индонезии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1867" dirty="0"/>
              <a:t>Малайская Тантра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1867" dirty="0"/>
              <a:t>Бали: вечный «танец дхармы»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1867" dirty="0"/>
              <a:t>Малайский Буддизм: потерянная цивилизация</a:t>
            </a:r>
          </a:p>
          <a:p>
            <a:endParaRPr lang="ru-RU" sz="1867" dirty="0"/>
          </a:p>
        </p:txBody>
      </p:sp>
    </p:spTree>
    <p:extLst>
      <p:ext uri="{BB962C8B-B14F-4D97-AF65-F5344CB8AC3E}">
        <p14:creationId xmlns:p14="http://schemas.microsoft.com/office/powerpoint/2010/main" val="2070930123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oughnut 5">
            <a:extLst>
              <a:ext uri="{FF2B5EF4-FFF2-40B4-BE49-F238E27FC236}">
                <a16:creationId xmlns:a16="http://schemas.microsoft.com/office/drawing/2014/main" id="{27AE9875-9861-2A4B-A854-DAACA4A5940E}"/>
              </a:ext>
            </a:extLst>
          </p:cNvPr>
          <p:cNvSpPr/>
          <p:nvPr/>
        </p:nvSpPr>
        <p:spPr>
          <a:xfrm>
            <a:off x="3482360" y="751269"/>
            <a:ext cx="9398689" cy="8318048"/>
          </a:xfrm>
          <a:prstGeom prst="donut">
            <a:avLst>
              <a:gd name="adj" fmla="val 2112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>
              <a:solidFill>
                <a:srgbClr val="FFC000"/>
              </a:solidFill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398D5FD9-5C66-D346-B8CD-B805E78E9CC8}"/>
              </a:ext>
            </a:extLst>
          </p:cNvPr>
          <p:cNvSpPr/>
          <p:nvPr/>
        </p:nvSpPr>
        <p:spPr>
          <a:xfrm>
            <a:off x="10862606" y="3196596"/>
            <a:ext cx="1620092" cy="160140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67" b="1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7994BF1-475A-7142-A053-15D904856E1A}"/>
              </a:ext>
            </a:extLst>
          </p:cNvPr>
          <p:cNvSpPr/>
          <p:nvPr/>
        </p:nvSpPr>
        <p:spPr>
          <a:xfrm>
            <a:off x="4974305" y="6070937"/>
            <a:ext cx="1410532" cy="131822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67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884A59-A96C-214B-A16D-F2BAC080C5CA}"/>
              </a:ext>
            </a:extLst>
          </p:cNvPr>
          <p:cNvSpPr txBox="1"/>
          <p:nvPr/>
        </p:nvSpPr>
        <p:spPr>
          <a:xfrm>
            <a:off x="5135760" y="6469188"/>
            <a:ext cx="1236104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/>
              <a:t>тайцы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6595F860-BEEA-5444-B416-3AE08B8F0053}"/>
              </a:ext>
            </a:extLst>
          </p:cNvPr>
          <p:cNvSpPr/>
          <p:nvPr/>
        </p:nvSpPr>
        <p:spPr>
          <a:xfrm>
            <a:off x="9208740" y="1628015"/>
            <a:ext cx="1557248" cy="1568581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67" b="1" dirty="0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21884DCD-5030-9D4A-9878-355C50FD70D7}"/>
              </a:ext>
            </a:extLst>
          </p:cNvPr>
          <p:cNvSpPr/>
          <p:nvPr/>
        </p:nvSpPr>
        <p:spPr>
          <a:xfrm>
            <a:off x="6914331" y="1408217"/>
            <a:ext cx="1640791" cy="176769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67" b="1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08B0D7D-71B3-8044-B742-6AEE0EFDA02C}"/>
              </a:ext>
            </a:extLst>
          </p:cNvPr>
          <p:cNvSpPr txBox="1"/>
          <p:nvPr/>
        </p:nvSpPr>
        <p:spPr>
          <a:xfrm>
            <a:off x="9208740" y="2062525"/>
            <a:ext cx="1557248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33" b="1" dirty="0"/>
              <a:t>корейцы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33155EB-9FE3-714F-A2C9-623C4CCEB041}"/>
              </a:ext>
            </a:extLst>
          </p:cNvPr>
          <p:cNvSpPr txBox="1"/>
          <p:nvPr/>
        </p:nvSpPr>
        <p:spPr>
          <a:xfrm>
            <a:off x="11045081" y="3736021"/>
            <a:ext cx="1111202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ko-KR" sz="2133" b="1" dirty="0"/>
              <a:t>японцы</a:t>
            </a:r>
            <a:endParaRPr lang="ru-RU" sz="2133" b="1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9D5FC25-985B-D448-8FBF-9D90963EBB5F}"/>
              </a:ext>
            </a:extLst>
          </p:cNvPr>
          <p:cNvSpPr txBox="1"/>
          <p:nvPr/>
        </p:nvSpPr>
        <p:spPr>
          <a:xfrm>
            <a:off x="6408719" y="2063723"/>
            <a:ext cx="2552557" cy="789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33" b="1" dirty="0"/>
              <a:t>китайцы</a:t>
            </a:r>
          </a:p>
          <a:p>
            <a:endParaRPr lang="ru-RU" sz="2400" b="1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E7FAECEF-FE30-2D47-9964-787762E66398}"/>
              </a:ext>
            </a:extLst>
          </p:cNvPr>
          <p:cNvSpPr/>
          <p:nvPr/>
        </p:nvSpPr>
        <p:spPr>
          <a:xfrm>
            <a:off x="6909519" y="5616811"/>
            <a:ext cx="1390163" cy="124851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67" b="1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A1395953-74F4-B34E-8EFA-7FAAABC992D9}"/>
              </a:ext>
            </a:extLst>
          </p:cNvPr>
          <p:cNvSpPr/>
          <p:nvPr/>
        </p:nvSpPr>
        <p:spPr>
          <a:xfrm>
            <a:off x="5019789" y="2288228"/>
            <a:ext cx="1410532" cy="131822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67" b="1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CCDCA53-82F0-D14C-B43A-A05BFB28371B}"/>
              </a:ext>
            </a:extLst>
          </p:cNvPr>
          <p:cNvSpPr txBox="1"/>
          <p:nvPr/>
        </p:nvSpPr>
        <p:spPr>
          <a:xfrm>
            <a:off x="5075088" y="2722976"/>
            <a:ext cx="1179490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ko-KR" sz="2133" b="1" dirty="0"/>
              <a:t>тибетцы</a:t>
            </a:r>
            <a:endParaRPr lang="ru-RU" sz="2133" b="1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3263F9B7-2A2E-9644-A03E-BFF458F4BA0D}"/>
              </a:ext>
            </a:extLst>
          </p:cNvPr>
          <p:cNvSpPr/>
          <p:nvPr/>
        </p:nvSpPr>
        <p:spPr>
          <a:xfrm>
            <a:off x="4057290" y="3484457"/>
            <a:ext cx="1410532" cy="131822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67" b="1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8388E66-B4EB-9E43-A4A3-6C6E68DF8033}"/>
              </a:ext>
            </a:extLst>
          </p:cNvPr>
          <p:cNvSpPr txBox="1"/>
          <p:nvPr/>
        </p:nvSpPr>
        <p:spPr>
          <a:xfrm>
            <a:off x="4057290" y="3883448"/>
            <a:ext cx="1782204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33" b="1" dirty="0"/>
              <a:t>монголы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132D8EF7-1CF5-A146-937A-C379A13D4371}"/>
              </a:ext>
            </a:extLst>
          </p:cNvPr>
          <p:cNvSpPr/>
          <p:nvPr/>
        </p:nvSpPr>
        <p:spPr>
          <a:xfrm>
            <a:off x="7016563" y="7270286"/>
            <a:ext cx="1410532" cy="131822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67" b="1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112D547-D7B1-3B48-BCA5-E4320A7E8193}"/>
              </a:ext>
            </a:extLst>
          </p:cNvPr>
          <p:cNvSpPr txBox="1"/>
          <p:nvPr/>
        </p:nvSpPr>
        <p:spPr>
          <a:xfrm>
            <a:off x="7150816" y="7715272"/>
            <a:ext cx="2552557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 err="1"/>
              <a:t>сингалы</a:t>
            </a:r>
            <a:endParaRPr lang="ru-RU" sz="1867" b="1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9BF4604-5CF2-DA42-922C-5523D6613940}"/>
              </a:ext>
            </a:extLst>
          </p:cNvPr>
          <p:cNvSpPr/>
          <p:nvPr/>
        </p:nvSpPr>
        <p:spPr>
          <a:xfrm>
            <a:off x="8689674" y="6464107"/>
            <a:ext cx="1229367" cy="11041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67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50DA75C-64BD-D240-90BF-7AF6E2FA0D83}"/>
              </a:ext>
            </a:extLst>
          </p:cNvPr>
          <p:cNvSpPr txBox="1"/>
          <p:nvPr/>
        </p:nvSpPr>
        <p:spPr>
          <a:xfrm>
            <a:off x="8735386" y="6793413"/>
            <a:ext cx="1869133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/>
              <a:t>кхмеры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5D78A48C-F94F-1D45-8382-37A6783660C0}"/>
              </a:ext>
            </a:extLst>
          </p:cNvPr>
          <p:cNvSpPr/>
          <p:nvPr/>
        </p:nvSpPr>
        <p:spPr>
          <a:xfrm>
            <a:off x="9250226" y="3839543"/>
            <a:ext cx="1229367" cy="11041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67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5B81BB8-F460-F644-BE9E-EA5230A14656}"/>
              </a:ext>
            </a:extLst>
          </p:cNvPr>
          <p:cNvSpPr txBox="1"/>
          <p:nvPr/>
        </p:nvSpPr>
        <p:spPr>
          <a:xfrm>
            <a:off x="9088690" y="4157458"/>
            <a:ext cx="1869133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33" b="1" dirty="0"/>
              <a:t>вьетнамцы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CEBEF40-67C5-3E4C-BE7C-75BD5D2ED09A}"/>
              </a:ext>
            </a:extLst>
          </p:cNvPr>
          <p:cNvSpPr/>
          <p:nvPr/>
        </p:nvSpPr>
        <p:spPr>
          <a:xfrm>
            <a:off x="5863053" y="3972673"/>
            <a:ext cx="1229367" cy="11041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67" b="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2E31B28-97D3-B44F-845C-A5D104F4BF74}"/>
              </a:ext>
            </a:extLst>
          </p:cNvPr>
          <p:cNvSpPr txBox="1"/>
          <p:nvPr/>
        </p:nvSpPr>
        <p:spPr>
          <a:xfrm>
            <a:off x="5898650" y="4004008"/>
            <a:ext cx="1869133" cy="954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/>
              <a:t>буряты</a:t>
            </a:r>
          </a:p>
          <a:p>
            <a:r>
              <a:rPr lang="ru-RU" sz="1867" b="1" dirty="0"/>
              <a:t>тувинцы</a:t>
            </a:r>
          </a:p>
          <a:p>
            <a:r>
              <a:rPr lang="ru-RU" sz="1867" b="1" dirty="0"/>
              <a:t>калмыки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8AAF98F-11CC-214F-A8DF-EFBC6F91B636}"/>
              </a:ext>
            </a:extLst>
          </p:cNvPr>
          <p:cNvSpPr/>
          <p:nvPr/>
        </p:nvSpPr>
        <p:spPr>
          <a:xfrm>
            <a:off x="9975682" y="5185523"/>
            <a:ext cx="1229367" cy="11041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67" b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3A5FEA6-C4C7-CD40-A886-79B3C3C89099}"/>
              </a:ext>
            </a:extLst>
          </p:cNvPr>
          <p:cNvSpPr txBox="1"/>
          <p:nvPr/>
        </p:nvSpPr>
        <p:spPr>
          <a:xfrm>
            <a:off x="9877699" y="5532387"/>
            <a:ext cx="1869133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/>
              <a:t>непальцы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C78A6404-8BA1-B84D-8C03-4F54C8DE77F9}"/>
              </a:ext>
            </a:extLst>
          </p:cNvPr>
          <p:cNvSpPr/>
          <p:nvPr/>
        </p:nvSpPr>
        <p:spPr>
          <a:xfrm>
            <a:off x="7259447" y="3282830"/>
            <a:ext cx="1513871" cy="1359615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5000">
                <a:schemeClr val="accent4">
                  <a:lumMod val="0"/>
                  <a:lumOff val="100000"/>
                </a:schemeClr>
              </a:gs>
              <a:gs pos="100000">
                <a:schemeClr val="accent4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67" b="1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AA871348-1C9D-734F-91A8-184DEF9F0A6B}"/>
              </a:ext>
            </a:extLst>
          </p:cNvPr>
          <p:cNvSpPr/>
          <p:nvPr/>
        </p:nvSpPr>
        <p:spPr>
          <a:xfrm>
            <a:off x="8537714" y="4921027"/>
            <a:ext cx="1229367" cy="1198807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5000">
                <a:schemeClr val="accent4">
                  <a:lumMod val="0"/>
                  <a:lumOff val="100000"/>
                </a:schemeClr>
              </a:gs>
              <a:gs pos="100000">
                <a:schemeClr val="accent4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67" b="1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7943F83-6B89-724C-88F7-EC6CB02F414F}"/>
              </a:ext>
            </a:extLst>
          </p:cNvPr>
          <p:cNvSpPr txBox="1"/>
          <p:nvPr/>
        </p:nvSpPr>
        <p:spPr>
          <a:xfrm>
            <a:off x="6820540" y="6088836"/>
            <a:ext cx="1869133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/>
              <a:t>бирманцы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8D2AB34-CC31-824F-B8BA-B033DA6C209F}"/>
              </a:ext>
            </a:extLst>
          </p:cNvPr>
          <p:cNvSpPr txBox="1"/>
          <p:nvPr/>
        </p:nvSpPr>
        <p:spPr>
          <a:xfrm>
            <a:off x="7384067" y="3647939"/>
            <a:ext cx="1869133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/>
              <a:t>индийцы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1097EC4-64AC-8044-BFBC-B42D20591F58}"/>
              </a:ext>
            </a:extLst>
          </p:cNvPr>
          <p:cNvSpPr txBox="1"/>
          <p:nvPr/>
        </p:nvSpPr>
        <p:spPr>
          <a:xfrm>
            <a:off x="8499331" y="5332559"/>
            <a:ext cx="1869133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/>
              <a:t>малайцы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F2B7C0-EDDD-824D-95F4-4EA129CBDFE7}"/>
              </a:ext>
            </a:extLst>
          </p:cNvPr>
          <p:cNvSpPr/>
          <p:nvPr/>
        </p:nvSpPr>
        <p:spPr>
          <a:xfrm>
            <a:off x="7203038" y="4639639"/>
            <a:ext cx="967081" cy="934431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5000">
                <a:schemeClr val="accent4">
                  <a:lumMod val="0"/>
                  <a:lumOff val="100000"/>
                </a:schemeClr>
              </a:gs>
              <a:gs pos="100000">
                <a:schemeClr val="accent4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67" b="1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5894C7B-8526-7C47-A527-CB0A6134ADE0}"/>
              </a:ext>
            </a:extLst>
          </p:cNvPr>
          <p:cNvSpPr txBox="1"/>
          <p:nvPr/>
        </p:nvSpPr>
        <p:spPr>
          <a:xfrm>
            <a:off x="7150816" y="4881144"/>
            <a:ext cx="18691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err="1"/>
              <a:t>кушаны</a:t>
            </a:r>
            <a:endParaRPr lang="ru-RU" sz="1600" b="1" dirty="0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535A2C78-463B-A34E-B3DF-752D8EA058E3}"/>
              </a:ext>
            </a:extLst>
          </p:cNvPr>
          <p:cNvSpPr/>
          <p:nvPr/>
        </p:nvSpPr>
        <p:spPr>
          <a:xfrm>
            <a:off x="3902103" y="1127547"/>
            <a:ext cx="8643812" cy="5395975"/>
          </a:xfrm>
          <a:custGeom>
            <a:avLst/>
            <a:gdLst>
              <a:gd name="connsiteX0" fmla="*/ 2250904 w 6482859"/>
              <a:gd name="connsiteY0" fmla="*/ 3170286 h 4046981"/>
              <a:gd name="connsiteX1" fmla="*/ 446818 w 6482859"/>
              <a:gd name="connsiteY1" fmla="*/ 3256783 h 4046981"/>
              <a:gd name="connsiteX2" fmla="*/ 39045 w 6482859"/>
              <a:gd name="connsiteY2" fmla="*/ 2589518 h 4046981"/>
              <a:gd name="connsiteX3" fmla="*/ 125542 w 6482859"/>
              <a:gd name="connsiteY3" fmla="*/ 1823399 h 4046981"/>
              <a:gd name="connsiteX4" fmla="*/ 1002872 w 6482859"/>
              <a:gd name="connsiteY4" fmla="*/ 797789 h 4046981"/>
              <a:gd name="connsiteX5" fmla="*/ 2016126 w 6482859"/>
              <a:gd name="connsiteY5" fmla="*/ 303518 h 4046981"/>
              <a:gd name="connsiteX6" fmla="*/ 2609250 w 6482859"/>
              <a:gd name="connsiteY6" fmla="*/ 31670 h 4046981"/>
              <a:gd name="connsiteX7" fmla="*/ 3498937 w 6482859"/>
              <a:gd name="connsiteY7" fmla="*/ 19313 h 4046981"/>
              <a:gd name="connsiteX8" fmla="*/ 4388623 w 6482859"/>
              <a:gd name="connsiteY8" fmla="*/ 155237 h 4046981"/>
              <a:gd name="connsiteX9" fmla="*/ 5130028 w 6482859"/>
              <a:gd name="connsiteY9" fmla="*/ 488870 h 4046981"/>
              <a:gd name="connsiteX10" fmla="*/ 5760223 w 6482859"/>
              <a:gd name="connsiteY10" fmla="*/ 1242632 h 4046981"/>
              <a:gd name="connsiteX11" fmla="*/ 6390418 w 6482859"/>
              <a:gd name="connsiteY11" fmla="*/ 1675118 h 4046981"/>
              <a:gd name="connsiteX12" fmla="*/ 6439845 w 6482859"/>
              <a:gd name="connsiteY12" fmla="*/ 2849010 h 4046981"/>
              <a:gd name="connsiteX13" fmla="*/ 6007358 w 6482859"/>
              <a:gd name="connsiteY13" fmla="*/ 3367994 h 4046981"/>
              <a:gd name="connsiteX14" fmla="*/ 5092958 w 6482859"/>
              <a:gd name="connsiteY14" fmla="*/ 4035259 h 4046981"/>
              <a:gd name="connsiteX15" fmla="*/ 4512191 w 6482859"/>
              <a:gd name="connsiteY15" fmla="*/ 3763410 h 4046981"/>
              <a:gd name="connsiteX16" fmla="*/ 4512191 w 6482859"/>
              <a:gd name="connsiteY16" fmla="*/ 3380351 h 4046981"/>
              <a:gd name="connsiteX17" fmla="*/ 4536904 w 6482859"/>
              <a:gd name="connsiteY17" fmla="*/ 3022005 h 4046981"/>
              <a:gd name="connsiteX18" fmla="*/ 3659574 w 6482859"/>
              <a:gd name="connsiteY18" fmla="*/ 3046718 h 4046981"/>
              <a:gd name="connsiteX19" fmla="*/ 3350655 w 6482859"/>
              <a:gd name="connsiteY19" fmla="*/ 2700729 h 4046981"/>
              <a:gd name="connsiteX20" fmla="*/ 3424796 w 6482859"/>
              <a:gd name="connsiteY20" fmla="*/ 2255886 h 4046981"/>
              <a:gd name="connsiteX21" fmla="*/ 2868742 w 6482859"/>
              <a:gd name="connsiteY21" fmla="*/ 2305313 h 4046981"/>
              <a:gd name="connsiteX22" fmla="*/ 2460969 w 6482859"/>
              <a:gd name="connsiteY22" fmla="*/ 2638945 h 4046981"/>
              <a:gd name="connsiteX23" fmla="*/ 2250904 w 6482859"/>
              <a:gd name="connsiteY23" fmla="*/ 3170286 h 4046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6482859" h="4046981">
                <a:moveTo>
                  <a:pt x="2250904" y="3170286"/>
                </a:moveTo>
                <a:cubicBezTo>
                  <a:pt x="1915212" y="3273259"/>
                  <a:pt x="815461" y="3353578"/>
                  <a:pt x="446818" y="3256783"/>
                </a:cubicBezTo>
                <a:cubicBezTo>
                  <a:pt x="78175" y="3159988"/>
                  <a:pt x="92591" y="2828415"/>
                  <a:pt x="39045" y="2589518"/>
                </a:cubicBezTo>
                <a:cubicBezTo>
                  <a:pt x="-14501" y="2350621"/>
                  <a:pt x="-35096" y="2122020"/>
                  <a:pt x="125542" y="1823399"/>
                </a:cubicBezTo>
                <a:cubicBezTo>
                  <a:pt x="286180" y="1524778"/>
                  <a:pt x="687775" y="1051102"/>
                  <a:pt x="1002872" y="797789"/>
                </a:cubicBezTo>
                <a:cubicBezTo>
                  <a:pt x="1317969" y="544476"/>
                  <a:pt x="1748396" y="431204"/>
                  <a:pt x="2016126" y="303518"/>
                </a:cubicBezTo>
                <a:cubicBezTo>
                  <a:pt x="2283856" y="175832"/>
                  <a:pt x="2362115" y="79037"/>
                  <a:pt x="2609250" y="31670"/>
                </a:cubicBezTo>
                <a:cubicBezTo>
                  <a:pt x="2856385" y="-15697"/>
                  <a:pt x="3202375" y="-1282"/>
                  <a:pt x="3498937" y="19313"/>
                </a:cubicBezTo>
                <a:cubicBezTo>
                  <a:pt x="3795499" y="39907"/>
                  <a:pt x="4116775" y="76978"/>
                  <a:pt x="4388623" y="155237"/>
                </a:cubicBezTo>
                <a:cubicBezTo>
                  <a:pt x="4660471" y="233496"/>
                  <a:pt x="4901428" y="307638"/>
                  <a:pt x="5130028" y="488870"/>
                </a:cubicBezTo>
                <a:cubicBezTo>
                  <a:pt x="5358628" y="670102"/>
                  <a:pt x="5550158" y="1044924"/>
                  <a:pt x="5760223" y="1242632"/>
                </a:cubicBezTo>
                <a:cubicBezTo>
                  <a:pt x="5970288" y="1440340"/>
                  <a:pt x="6277148" y="1407388"/>
                  <a:pt x="6390418" y="1675118"/>
                </a:cubicBezTo>
                <a:cubicBezTo>
                  <a:pt x="6503688" y="1942848"/>
                  <a:pt x="6503688" y="2566864"/>
                  <a:pt x="6439845" y="2849010"/>
                </a:cubicBezTo>
                <a:cubicBezTo>
                  <a:pt x="6376002" y="3131156"/>
                  <a:pt x="6231839" y="3170286"/>
                  <a:pt x="6007358" y="3367994"/>
                </a:cubicBezTo>
                <a:cubicBezTo>
                  <a:pt x="5782877" y="3565702"/>
                  <a:pt x="5342153" y="3969356"/>
                  <a:pt x="5092958" y="4035259"/>
                </a:cubicBezTo>
                <a:cubicBezTo>
                  <a:pt x="4843763" y="4101162"/>
                  <a:pt x="4608985" y="3872561"/>
                  <a:pt x="4512191" y="3763410"/>
                </a:cubicBezTo>
                <a:cubicBezTo>
                  <a:pt x="4415397" y="3654259"/>
                  <a:pt x="4508072" y="3503918"/>
                  <a:pt x="4512191" y="3380351"/>
                </a:cubicBezTo>
                <a:cubicBezTo>
                  <a:pt x="4516310" y="3256784"/>
                  <a:pt x="4679007" y="3077610"/>
                  <a:pt x="4536904" y="3022005"/>
                </a:cubicBezTo>
                <a:cubicBezTo>
                  <a:pt x="4394801" y="2966399"/>
                  <a:pt x="3857282" y="3100264"/>
                  <a:pt x="3659574" y="3046718"/>
                </a:cubicBezTo>
                <a:cubicBezTo>
                  <a:pt x="3461866" y="2993172"/>
                  <a:pt x="3389785" y="2832534"/>
                  <a:pt x="3350655" y="2700729"/>
                </a:cubicBezTo>
                <a:cubicBezTo>
                  <a:pt x="3311525" y="2568924"/>
                  <a:pt x="3505115" y="2321789"/>
                  <a:pt x="3424796" y="2255886"/>
                </a:cubicBezTo>
                <a:cubicBezTo>
                  <a:pt x="3344477" y="2189983"/>
                  <a:pt x="3029380" y="2241470"/>
                  <a:pt x="2868742" y="2305313"/>
                </a:cubicBezTo>
                <a:cubicBezTo>
                  <a:pt x="2708104" y="2369156"/>
                  <a:pt x="2563942" y="2498902"/>
                  <a:pt x="2460969" y="2638945"/>
                </a:cubicBezTo>
                <a:cubicBezTo>
                  <a:pt x="2357996" y="2778988"/>
                  <a:pt x="2586596" y="3067313"/>
                  <a:pt x="2250904" y="3170286"/>
                </a:cubicBezTo>
                <a:close/>
              </a:path>
            </a:pathLst>
          </a:custGeom>
          <a:noFill/>
          <a:ln w="603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B7D6915E-6754-584F-A1C2-B7177CB33EA6}"/>
              </a:ext>
            </a:extLst>
          </p:cNvPr>
          <p:cNvSpPr/>
          <p:nvPr/>
        </p:nvSpPr>
        <p:spPr>
          <a:xfrm>
            <a:off x="4509210" y="4497836"/>
            <a:ext cx="6288817" cy="4292155"/>
          </a:xfrm>
          <a:custGeom>
            <a:avLst/>
            <a:gdLst>
              <a:gd name="connsiteX0" fmla="*/ 28558 w 4716613"/>
              <a:gd name="connsiteY0" fmla="*/ 1285120 h 3219116"/>
              <a:gd name="connsiteX1" fmla="*/ 386904 w 4716613"/>
              <a:gd name="connsiteY1" fmla="*/ 2187164 h 3219116"/>
              <a:gd name="connsiteX2" fmla="*/ 1078882 w 4716613"/>
              <a:gd name="connsiteY2" fmla="*/ 2594937 h 3219116"/>
              <a:gd name="connsiteX3" fmla="*/ 2067423 w 4716613"/>
              <a:gd name="connsiteY3" fmla="*/ 3163347 h 3219116"/>
              <a:gd name="connsiteX4" fmla="*/ 3228958 w 4716613"/>
              <a:gd name="connsiteY4" fmla="*/ 3113920 h 3219116"/>
              <a:gd name="connsiteX5" fmla="*/ 4662342 w 4716613"/>
              <a:gd name="connsiteY5" fmla="*/ 2421942 h 3219116"/>
              <a:gd name="connsiteX6" fmla="*/ 4378136 w 4716613"/>
              <a:gd name="connsiteY6" fmla="*/ 1668180 h 3219116"/>
              <a:gd name="connsiteX7" fmla="*/ 4019790 w 4716613"/>
              <a:gd name="connsiteY7" fmla="*/ 1371618 h 3219116"/>
              <a:gd name="connsiteX8" fmla="*/ 3649088 w 4716613"/>
              <a:gd name="connsiteY8" fmla="*/ 864991 h 3219116"/>
              <a:gd name="connsiteX9" fmla="*/ 3130104 w 4716613"/>
              <a:gd name="connsiteY9" fmla="*/ 914418 h 3219116"/>
              <a:gd name="connsiteX10" fmla="*/ 2759401 w 4716613"/>
              <a:gd name="connsiteY10" fmla="*/ 642569 h 3219116"/>
              <a:gd name="connsiteX11" fmla="*/ 2821185 w 4716613"/>
              <a:gd name="connsiteY11" fmla="*/ 271866 h 3219116"/>
              <a:gd name="connsiteX12" fmla="*/ 2240417 w 4716613"/>
              <a:gd name="connsiteY12" fmla="*/ 18 h 3219116"/>
              <a:gd name="connsiteX13" fmla="*/ 2042709 w 4716613"/>
              <a:gd name="connsiteY13" fmla="*/ 284223 h 3219116"/>
              <a:gd name="connsiteX14" fmla="*/ 1993282 w 4716613"/>
              <a:gd name="connsiteY14" fmla="*/ 679639 h 3219116"/>
              <a:gd name="connsiteX15" fmla="*/ 1770861 w 4716613"/>
              <a:gd name="connsiteY15" fmla="*/ 988558 h 3219116"/>
              <a:gd name="connsiteX16" fmla="*/ 1128309 w 4716613"/>
              <a:gd name="connsiteY16" fmla="*/ 939131 h 3219116"/>
              <a:gd name="connsiteX17" fmla="*/ 28558 w 4716613"/>
              <a:gd name="connsiteY17" fmla="*/ 1285120 h 3219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716613" h="3219116">
                <a:moveTo>
                  <a:pt x="28558" y="1285120"/>
                </a:moveTo>
                <a:cubicBezTo>
                  <a:pt x="-95009" y="1493125"/>
                  <a:pt x="211850" y="1968861"/>
                  <a:pt x="386904" y="2187164"/>
                </a:cubicBezTo>
                <a:cubicBezTo>
                  <a:pt x="561958" y="2405467"/>
                  <a:pt x="1078882" y="2594937"/>
                  <a:pt x="1078882" y="2594937"/>
                </a:cubicBezTo>
                <a:cubicBezTo>
                  <a:pt x="1358968" y="2757634"/>
                  <a:pt x="1709077" y="3076850"/>
                  <a:pt x="2067423" y="3163347"/>
                </a:cubicBezTo>
                <a:cubicBezTo>
                  <a:pt x="2425769" y="3249844"/>
                  <a:pt x="2796472" y="3237487"/>
                  <a:pt x="3228958" y="3113920"/>
                </a:cubicBezTo>
                <a:cubicBezTo>
                  <a:pt x="3661444" y="2990353"/>
                  <a:pt x="4470812" y="2662899"/>
                  <a:pt x="4662342" y="2421942"/>
                </a:cubicBezTo>
                <a:cubicBezTo>
                  <a:pt x="4853872" y="2180985"/>
                  <a:pt x="4485228" y="1843234"/>
                  <a:pt x="4378136" y="1668180"/>
                </a:cubicBezTo>
                <a:cubicBezTo>
                  <a:pt x="4271044" y="1493126"/>
                  <a:pt x="4141298" y="1505483"/>
                  <a:pt x="4019790" y="1371618"/>
                </a:cubicBezTo>
                <a:cubicBezTo>
                  <a:pt x="3898282" y="1237753"/>
                  <a:pt x="3797369" y="941191"/>
                  <a:pt x="3649088" y="864991"/>
                </a:cubicBezTo>
                <a:cubicBezTo>
                  <a:pt x="3500807" y="788791"/>
                  <a:pt x="3278385" y="951488"/>
                  <a:pt x="3130104" y="914418"/>
                </a:cubicBezTo>
                <a:cubicBezTo>
                  <a:pt x="2981823" y="877348"/>
                  <a:pt x="2810887" y="749661"/>
                  <a:pt x="2759401" y="642569"/>
                </a:cubicBezTo>
                <a:cubicBezTo>
                  <a:pt x="2707915" y="535477"/>
                  <a:pt x="2907682" y="378958"/>
                  <a:pt x="2821185" y="271866"/>
                </a:cubicBezTo>
                <a:cubicBezTo>
                  <a:pt x="2734688" y="164774"/>
                  <a:pt x="2370163" y="-2042"/>
                  <a:pt x="2240417" y="18"/>
                </a:cubicBezTo>
                <a:cubicBezTo>
                  <a:pt x="2110671" y="2077"/>
                  <a:pt x="2083898" y="170953"/>
                  <a:pt x="2042709" y="284223"/>
                </a:cubicBezTo>
                <a:cubicBezTo>
                  <a:pt x="2001520" y="397493"/>
                  <a:pt x="2038590" y="562250"/>
                  <a:pt x="1993282" y="679639"/>
                </a:cubicBezTo>
                <a:cubicBezTo>
                  <a:pt x="1947974" y="797028"/>
                  <a:pt x="1915023" y="945309"/>
                  <a:pt x="1770861" y="988558"/>
                </a:cubicBezTo>
                <a:cubicBezTo>
                  <a:pt x="1626699" y="1031807"/>
                  <a:pt x="1416633" y="893823"/>
                  <a:pt x="1128309" y="939131"/>
                </a:cubicBezTo>
                <a:cubicBezTo>
                  <a:pt x="839985" y="984439"/>
                  <a:pt x="152125" y="1077115"/>
                  <a:pt x="28558" y="1285120"/>
                </a:cubicBezTo>
                <a:close/>
              </a:path>
            </a:pathLst>
          </a:cu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5A3BA6-5580-834C-B13D-C5BA96DE2D0E}"/>
              </a:ext>
            </a:extLst>
          </p:cNvPr>
          <p:cNvSpPr txBox="1"/>
          <p:nvPr/>
        </p:nvSpPr>
        <p:spPr>
          <a:xfrm>
            <a:off x="8925714" y="3166918"/>
            <a:ext cx="13728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Махаяна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BB2A693-2E67-B947-A625-BF29FA655611}"/>
              </a:ext>
            </a:extLst>
          </p:cNvPr>
          <p:cNvSpPr txBox="1"/>
          <p:nvPr/>
        </p:nvSpPr>
        <p:spPr>
          <a:xfrm>
            <a:off x="6408719" y="6797904"/>
            <a:ext cx="13211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Хинаяна</a:t>
            </a:r>
          </a:p>
        </p:txBody>
      </p:sp>
    </p:spTree>
    <p:extLst>
      <p:ext uri="{BB962C8B-B14F-4D97-AF65-F5344CB8AC3E}">
        <p14:creationId xmlns:p14="http://schemas.microsoft.com/office/powerpoint/2010/main" val="1855239834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B9B68FB6-C347-1A40-9DFE-BA5F1670A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133</a:t>
            </a:fld>
            <a:endParaRPr lang="ru-RU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DA9CEA-80EB-F443-ADE1-32B6C5CFCD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6076" y="356168"/>
            <a:ext cx="10899801" cy="8211184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DDA9D84F-1E02-594B-8E2A-D92351DC3F3D}"/>
              </a:ext>
            </a:extLst>
          </p:cNvPr>
          <p:cNvSpPr/>
          <p:nvPr/>
        </p:nvSpPr>
        <p:spPr>
          <a:xfrm>
            <a:off x="10208858" y="1083632"/>
            <a:ext cx="1367177" cy="2416553"/>
          </a:xfrm>
          <a:custGeom>
            <a:avLst/>
            <a:gdLst>
              <a:gd name="connsiteX0" fmla="*/ 659454 w 1025383"/>
              <a:gd name="connsiteY0" fmla="*/ 15180 h 1812415"/>
              <a:gd name="connsiteX1" fmla="*/ 1017800 w 1025383"/>
              <a:gd name="connsiteY1" fmla="*/ 620661 h 1812415"/>
              <a:gd name="connsiteX2" fmla="*/ 857162 w 1025383"/>
              <a:gd name="connsiteY2" fmla="*/ 1423850 h 1812415"/>
              <a:gd name="connsiteX3" fmla="*/ 325822 w 1025383"/>
              <a:gd name="connsiteY3" fmla="*/ 1794553 h 1812415"/>
              <a:gd name="connsiteX4" fmla="*/ 4546 w 1025383"/>
              <a:gd name="connsiteY4" fmla="*/ 1732769 h 1812415"/>
              <a:gd name="connsiteX5" fmla="*/ 152827 w 1025383"/>
              <a:gd name="connsiteY5" fmla="*/ 1547418 h 1812415"/>
              <a:gd name="connsiteX6" fmla="*/ 375249 w 1025383"/>
              <a:gd name="connsiteY6" fmla="*/ 1164358 h 1812415"/>
              <a:gd name="connsiteX7" fmla="*/ 387606 w 1025383"/>
              <a:gd name="connsiteY7" fmla="*/ 558877 h 1812415"/>
              <a:gd name="connsiteX8" fmla="*/ 449389 w 1025383"/>
              <a:gd name="connsiteY8" fmla="*/ 212888 h 1812415"/>
              <a:gd name="connsiteX9" fmla="*/ 659454 w 1025383"/>
              <a:gd name="connsiteY9" fmla="*/ 15180 h 1812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25383" h="1812415">
                <a:moveTo>
                  <a:pt x="659454" y="15180"/>
                </a:moveTo>
                <a:cubicBezTo>
                  <a:pt x="754189" y="83142"/>
                  <a:pt x="984849" y="385883"/>
                  <a:pt x="1017800" y="620661"/>
                </a:cubicBezTo>
                <a:cubicBezTo>
                  <a:pt x="1050751" y="855439"/>
                  <a:pt x="972492" y="1228201"/>
                  <a:pt x="857162" y="1423850"/>
                </a:cubicBezTo>
                <a:cubicBezTo>
                  <a:pt x="741832" y="1619499"/>
                  <a:pt x="467925" y="1743067"/>
                  <a:pt x="325822" y="1794553"/>
                </a:cubicBezTo>
                <a:cubicBezTo>
                  <a:pt x="183719" y="1846039"/>
                  <a:pt x="33378" y="1773958"/>
                  <a:pt x="4546" y="1732769"/>
                </a:cubicBezTo>
                <a:cubicBezTo>
                  <a:pt x="-24287" y="1691580"/>
                  <a:pt x="91043" y="1642153"/>
                  <a:pt x="152827" y="1547418"/>
                </a:cubicBezTo>
                <a:cubicBezTo>
                  <a:pt x="214611" y="1452683"/>
                  <a:pt x="336119" y="1329115"/>
                  <a:pt x="375249" y="1164358"/>
                </a:cubicBezTo>
                <a:cubicBezTo>
                  <a:pt x="414379" y="999601"/>
                  <a:pt x="375249" y="717455"/>
                  <a:pt x="387606" y="558877"/>
                </a:cubicBezTo>
                <a:cubicBezTo>
                  <a:pt x="399963" y="400299"/>
                  <a:pt x="397902" y="301445"/>
                  <a:pt x="449389" y="212888"/>
                </a:cubicBezTo>
                <a:cubicBezTo>
                  <a:pt x="500875" y="124331"/>
                  <a:pt x="564719" y="-52782"/>
                  <a:pt x="659454" y="15180"/>
                </a:cubicBezTo>
                <a:close/>
              </a:path>
            </a:pathLst>
          </a:custGeom>
          <a:noFill/>
          <a:ln w="317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6546D65-153F-C34C-9770-C8345C758642}"/>
              </a:ext>
            </a:extLst>
          </p:cNvPr>
          <p:cNvCxnSpPr/>
          <p:nvPr/>
        </p:nvCxnSpPr>
        <p:spPr>
          <a:xfrm flipH="1">
            <a:off x="7875373" y="1911179"/>
            <a:ext cx="3048000" cy="197708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CE63233-43AD-0347-BEEB-6F0AF99C5C09}"/>
              </a:ext>
            </a:extLst>
          </p:cNvPr>
          <p:cNvCxnSpPr>
            <a:cxnSpLocks/>
          </p:cNvCxnSpPr>
          <p:nvPr/>
        </p:nvCxnSpPr>
        <p:spPr>
          <a:xfrm flipH="1">
            <a:off x="8320216" y="2114379"/>
            <a:ext cx="2806357" cy="1230184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3E2E99E-A3BD-2147-AA8F-B6B7AF2B10A4}"/>
              </a:ext>
            </a:extLst>
          </p:cNvPr>
          <p:cNvCxnSpPr>
            <a:cxnSpLocks/>
          </p:cNvCxnSpPr>
          <p:nvPr/>
        </p:nvCxnSpPr>
        <p:spPr>
          <a:xfrm flipH="1">
            <a:off x="10208858" y="2433714"/>
            <a:ext cx="917716" cy="454125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7B829C1-72D3-9E4A-B67F-43C1BC4A69A5}"/>
              </a:ext>
            </a:extLst>
          </p:cNvPr>
          <p:cNvCxnSpPr>
            <a:cxnSpLocks/>
          </p:cNvCxnSpPr>
          <p:nvPr/>
        </p:nvCxnSpPr>
        <p:spPr>
          <a:xfrm flipH="1">
            <a:off x="8940517" y="3195311"/>
            <a:ext cx="1727199" cy="2831191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13">
            <a:extLst>
              <a:ext uri="{FF2B5EF4-FFF2-40B4-BE49-F238E27FC236}">
                <a16:creationId xmlns:a16="http://schemas.microsoft.com/office/drawing/2014/main" id="{6A133849-1D13-DB43-958F-DE5169522B52}"/>
              </a:ext>
            </a:extLst>
          </p:cNvPr>
          <p:cNvSpPr/>
          <p:nvPr/>
        </p:nvSpPr>
        <p:spPr>
          <a:xfrm>
            <a:off x="5829741" y="6305975"/>
            <a:ext cx="749387" cy="773516"/>
          </a:xfrm>
          <a:custGeom>
            <a:avLst/>
            <a:gdLst>
              <a:gd name="connsiteX0" fmla="*/ 26699 w 562040"/>
              <a:gd name="connsiteY0" fmla="*/ 52584 h 580137"/>
              <a:gd name="connsiteX1" fmla="*/ 63770 w 562040"/>
              <a:gd name="connsiteY1" fmla="*/ 534497 h 580137"/>
              <a:gd name="connsiteX2" fmla="*/ 446829 w 562040"/>
              <a:gd name="connsiteY2" fmla="*/ 509784 h 580137"/>
              <a:gd name="connsiteX3" fmla="*/ 558040 w 562040"/>
              <a:gd name="connsiteY3" fmla="*/ 89654 h 580137"/>
              <a:gd name="connsiteX4" fmla="*/ 335618 w 562040"/>
              <a:gd name="connsiteY4" fmla="*/ 15514 h 580137"/>
              <a:gd name="connsiteX5" fmla="*/ 26699 w 562040"/>
              <a:gd name="connsiteY5" fmla="*/ 52584 h 580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2040" h="580137">
                <a:moveTo>
                  <a:pt x="26699" y="52584"/>
                </a:moveTo>
                <a:cubicBezTo>
                  <a:pt x="-18609" y="139081"/>
                  <a:pt x="-6252" y="458297"/>
                  <a:pt x="63770" y="534497"/>
                </a:cubicBezTo>
                <a:cubicBezTo>
                  <a:pt x="133792" y="610697"/>
                  <a:pt x="364451" y="583924"/>
                  <a:pt x="446829" y="509784"/>
                </a:cubicBezTo>
                <a:cubicBezTo>
                  <a:pt x="529207" y="435644"/>
                  <a:pt x="576575" y="172032"/>
                  <a:pt x="558040" y="89654"/>
                </a:cubicBezTo>
                <a:cubicBezTo>
                  <a:pt x="539505" y="7276"/>
                  <a:pt x="420056" y="19633"/>
                  <a:pt x="335618" y="15514"/>
                </a:cubicBezTo>
                <a:cubicBezTo>
                  <a:pt x="251180" y="11395"/>
                  <a:pt x="72007" y="-33913"/>
                  <a:pt x="26699" y="52584"/>
                </a:cubicBezTo>
                <a:close/>
              </a:path>
            </a:pathLst>
          </a:custGeom>
          <a:noFill/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C9A63FF-859A-684F-99AD-CAF045AD13A7}"/>
              </a:ext>
            </a:extLst>
          </p:cNvPr>
          <p:cNvCxnSpPr>
            <a:cxnSpLocks/>
          </p:cNvCxnSpPr>
          <p:nvPr/>
        </p:nvCxnSpPr>
        <p:spPr>
          <a:xfrm flipV="1">
            <a:off x="6204435" y="5090984"/>
            <a:ext cx="1141540" cy="1433384"/>
          </a:xfrm>
          <a:prstGeom prst="straightConnector1">
            <a:avLst/>
          </a:prstGeom>
          <a:ln w="28575"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664FE9F-479D-004A-ACE0-2712DBF2A7DD}"/>
              </a:ext>
            </a:extLst>
          </p:cNvPr>
          <p:cNvCxnSpPr>
            <a:cxnSpLocks/>
          </p:cNvCxnSpPr>
          <p:nvPr/>
        </p:nvCxnSpPr>
        <p:spPr>
          <a:xfrm flipV="1">
            <a:off x="6204435" y="5976041"/>
            <a:ext cx="1761840" cy="716692"/>
          </a:xfrm>
          <a:prstGeom prst="straightConnector1">
            <a:avLst/>
          </a:prstGeom>
          <a:ln w="28575"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 19">
            <a:extLst>
              <a:ext uri="{FF2B5EF4-FFF2-40B4-BE49-F238E27FC236}">
                <a16:creationId xmlns:a16="http://schemas.microsoft.com/office/drawing/2014/main" id="{15398A26-19B2-1146-92C8-A4C018F2DAF5}"/>
              </a:ext>
            </a:extLst>
          </p:cNvPr>
          <p:cNvSpPr/>
          <p:nvPr/>
        </p:nvSpPr>
        <p:spPr>
          <a:xfrm>
            <a:off x="7374493" y="4572002"/>
            <a:ext cx="945723" cy="1152877"/>
          </a:xfrm>
          <a:custGeom>
            <a:avLst/>
            <a:gdLst>
              <a:gd name="connsiteX0" fmla="*/ 26699 w 562040"/>
              <a:gd name="connsiteY0" fmla="*/ 52584 h 580137"/>
              <a:gd name="connsiteX1" fmla="*/ 63770 w 562040"/>
              <a:gd name="connsiteY1" fmla="*/ 534497 h 580137"/>
              <a:gd name="connsiteX2" fmla="*/ 446829 w 562040"/>
              <a:gd name="connsiteY2" fmla="*/ 509784 h 580137"/>
              <a:gd name="connsiteX3" fmla="*/ 558040 w 562040"/>
              <a:gd name="connsiteY3" fmla="*/ 89654 h 580137"/>
              <a:gd name="connsiteX4" fmla="*/ 335618 w 562040"/>
              <a:gd name="connsiteY4" fmla="*/ 15514 h 580137"/>
              <a:gd name="connsiteX5" fmla="*/ 26699 w 562040"/>
              <a:gd name="connsiteY5" fmla="*/ 52584 h 580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2040" h="580137">
                <a:moveTo>
                  <a:pt x="26699" y="52584"/>
                </a:moveTo>
                <a:cubicBezTo>
                  <a:pt x="-18609" y="139081"/>
                  <a:pt x="-6252" y="458297"/>
                  <a:pt x="63770" y="534497"/>
                </a:cubicBezTo>
                <a:cubicBezTo>
                  <a:pt x="133792" y="610697"/>
                  <a:pt x="364451" y="583924"/>
                  <a:pt x="446829" y="509784"/>
                </a:cubicBezTo>
                <a:cubicBezTo>
                  <a:pt x="529207" y="435644"/>
                  <a:pt x="576575" y="172032"/>
                  <a:pt x="558040" y="89654"/>
                </a:cubicBezTo>
                <a:cubicBezTo>
                  <a:pt x="539505" y="7276"/>
                  <a:pt x="420056" y="19633"/>
                  <a:pt x="335618" y="15514"/>
                </a:cubicBezTo>
                <a:cubicBezTo>
                  <a:pt x="251180" y="11395"/>
                  <a:pt x="72007" y="-33913"/>
                  <a:pt x="26699" y="52584"/>
                </a:cubicBezTo>
                <a:close/>
              </a:path>
            </a:pathLst>
          </a:custGeom>
          <a:noFill/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160880E-D316-E34C-97F9-255B2F4AF12D}"/>
              </a:ext>
            </a:extLst>
          </p:cNvPr>
          <p:cNvSpPr txBox="1"/>
          <p:nvPr/>
        </p:nvSpPr>
        <p:spPr>
          <a:xfrm>
            <a:off x="10667715" y="3573298"/>
            <a:ext cx="13329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  <a:highlight>
                  <a:srgbClr val="000000"/>
                </a:highlight>
              </a:rPr>
              <a:t>Махаяна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FC5CBEA-D7E6-9A47-981F-3B0ACB5900D6}"/>
              </a:ext>
            </a:extLst>
          </p:cNvPr>
          <p:cNvSpPr txBox="1"/>
          <p:nvPr/>
        </p:nvSpPr>
        <p:spPr>
          <a:xfrm>
            <a:off x="6866401" y="2291719"/>
            <a:ext cx="19127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2">
                    <a:lumMod val="60000"/>
                    <a:lumOff val="40000"/>
                  </a:schemeClr>
                </a:solidFill>
                <a:highlight>
                  <a:srgbClr val="000000"/>
                </a:highlight>
              </a:rPr>
              <a:t>Буддийская</a:t>
            </a:r>
          </a:p>
          <a:p>
            <a:r>
              <a:rPr lang="ru-RU" sz="2400" dirty="0">
                <a:solidFill>
                  <a:schemeClr val="bg2">
                    <a:lumMod val="60000"/>
                    <a:lumOff val="40000"/>
                  </a:schemeClr>
                </a:solidFill>
                <a:highlight>
                  <a:srgbClr val="000000"/>
                </a:highlight>
              </a:rPr>
              <a:t>цивилизация</a:t>
            </a:r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325CD166-58E2-3A43-AF7B-C6E376B2DF54}"/>
              </a:ext>
            </a:extLst>
          </p:cNvPr>
          <p:cNvSpPr/>
          <p:nvPr/>
        </p:nvSpPr>
        <p:spPr>
          <a:xfrm>
            <a:off x="5353320" y="917589"/>
            <a:ext cx="6434640" cy="6277800"/>
          </a:xfrm>
          <a:custGeom>
            <a:avLst/>
            <a:gdLst>
              <a:gd name="connsiteX0" fmla="*/ 3819194 w 4825980"/>
              <a:gd name="connsiteY0" fmla="*/ 535127 h 4708350"/>
              <a:gd name="connsiteX1" fmla="*/ 4004545 w 4825980"/>
              <a:gd name="connsiteY1" fmla="*/ 226208 h 4708350"/>
              <a:gd name="connsiteX2" fmla="*/ 4251680 w 4825980"/>
              <a:gd name="connsiteY2" fmla="*/ 16143 h 4708350"/>
              <a:gd name="connsiteX3" fmla="*/ 4733594 w 4825980"/>
              <a:gd name="connsiteY3" fmla="*/ 139711 h 4708350"/>
              <a:gd name="connsiteX4" fmla="*/ 4820091 w 4825980"/>
              <a:gd name="connsiteY4" fmla="*/ 1128251 h 4708350"/>
              <a:gd name="connsiteX5" fmla="*/ 4647096 w 4825980"/>
              <a:gd name="connsiteY5" fmla="*/ 1671949 h 4708350"/>
              <a:gd name="connsiteX6" fmla="*/ 4066329 w 4825980"/>
              <a:gd name="connsiteY6" fmla="*/ 1993224 h 4708350"/>
              <a:gd name="connsiteX7" fmla="*/ 3745053 w 4825980"/>
              <a:gd name="connsiteY7" fmla="*/ 2536922 h 4708350"/>
              <a:gd name="connsiteX8" fmla="*/ 3695626 w 4825980"/>
              <a:gd name="connsiteY8" fmla="*/ 2919981 h 4708350"/>
              <a:gd name="connsiteX9" fmla="*/ 3250783 w 4825980"/>
              <a:gd name="connsiteY9" fmla="*/ 3340111 h 4708350"/>
              <a:gd name="connsiteX10" fmla="*/ 2843010 w 4825980"/>
              <a:gd name="connsiteY10" fmla="*/ 4093873 h 4708350"/>
              <a:gd name="connsiteX11" fmla="*/ 2571161 w 4825980"/>
              <a:gd name="connsiteY11" fmla="*/ 4316294 h 4708350"/>
              <a:gd name="connsiteX12" fmla="*/ 2262242 w 4825980"/>
              <a:gd name="connsiteY12" fmla="*/ 4464576 h 4708350"/>
              <a:gd name="connsiteX13" fmla="*/ 2002751 w 4825980"/>
              <a:gd name="connsiteY13" fmla="*/ 4427505 h 4708350"/>
              <a:gd name="connsiteX14" fmla="*/ 1323129 w 4825980"/>
              <a:gd name="connsiteY14" fmla="*/ 4316294 h 4708350"/>
              <a:gd name="connsiteX15" fmla="*/ 1001853 w 4825980"/>
              <a:gd name="connsiteY15" fmla="*/ 4501646 h 4708350"/>
              <a:gd name="connsiteX16" fmla="*/ 902999 w 4825980"/>
              <a:gd name="connsiteY16" fmla="*/ 4625213 h 4708350"/>
              <a:gd name="connsiteX17" fmla="*/ 334588 w 4825980"/>
              <a:gd name="connsiteY17" fmla="*/ 4699354 h 4708350"/>
              <a:gd name="connsiteX18" fmla="*/ 956 w 4825980"/>
              <a:gd name="connsiteY18" fmla="*/ 4415149 h 4708350"/>
              <a:gd name="connsiteX19" fmla="*/ 433442 w 4825980"/>
              <a:gd name="connsiteY19" fmla="*/ 4007376 h 4708350"/>
              <a:gd name="connsiteX20" fmla="*/ 841215 w 4825980"/>
              <a:gd name="connsiteY20" fmla="*/ 3562532 h 4708350"/>
              <a:gd name="connsiteX21" fmla="*/ 1162491 w 4825980"/>
              <a:gd name="connsiteY21" fmla="*/ 3265970 h 4708350"/>
              <a:gd name="connsiteX22" fmla="*/ 1471410 w 4825980"/>
              <a:gd name="connsiteY22" fmla="*/ 3031192 h 4708350"/>
              <a:gd name="connsiteX23" fmla="*/ 1273702 w 4825980"/>
              <a:gd name="connsiteY23" fmla="*/ 2709916 h 4708350"/>
              <a:gd name="connsiteX24" fmla="*/ 865929 w 4825980"/>
              <a:gd name="connsiteY24" fmla="*/ 2586349 h 4708350"/>
              <a:gd name="connsiteX25" fmla="*/ 680578 w 4825980"/>
              <a:gd name="connsiteY25" fmla="*/ 2277430 h 4708350"/>
              <a:gd name="connsiteX26" fmla="*/ 618794 w 4825980"/>
              <a:gd name="connsiteY26" fmla="*/ 1882013 h 4708350"/>
              <a:gd name="connsiteX27" fmla="*/ 421086 w 4825980"/>
              <a:gd name="connsiteY27" fmla="*/ 1721376 h 4708350"/>
              <a:gd name="connsiteX28" fmla="*/ 396372 w 4825980"/>
              <a:gd name="connsiteY28" fmla="*/ 1400100 h 4708350"/>
              <a:gd name="connsiteX29" fmla="*/ 705291 w 4825980"/>
              <a:gd name="connsiteY29" fmla="*/ 1301246 h 4708350"/>
              <a:gd name="connsiteX30" fmla="*/ 952426 w 4825980"/>
              <a:gd name="connsiteY30" fmla="*/ 1115894 h 4708350"/>
              <a:gd name="connsiteX31" fmla="*/ 1063637 w 4825980"/>
              <a:gd name="connsiteY31" fmla="*/ 930543 h 4708350"/>
              <a:gd name="connsiteX32" fmla="*/ 1248988 w 4825980"/>
              <a:gd name="connsiteY32" fmla="*/ 794619 h 4708350"/>
              <a:gd name="connsiteX33" fmla="*/ 1619691 w 4825980"/>
              <a:gd name="connsiteY33" fmla="*/ 633981 h 4708350"/>
              <a:gd name="connsiteX34" fmla="*/ 1916253 w 4825980"/>
              <a:gd name="connsiteY34" fmla="*/ 621624 h 4708350"/>
              <a:gd name="connsiteX35" fmla="*/ 2200459 w 4825980"/>
              <a:gd name="connsiteY35" fmla="*/ 411559 h 4708350"/>
              <a:gd name="connsiteX36" fmla="*/ 2521734 w 4825980"/>
              <a:gd name="connsiteY36" fmla="*/ 411559 h 4708350"/>
              <a:gd name="connsiteX37" fmla="*/ 2731799 w 4825980"/>
              <a:gd name="connsiteY37" fmla="*/ 485700 h 4708350"/>
              <a:gd name="connsiteX38" fmla="*/ 2892437 w 4825980"/>
              <a:gd name="connsiteY38" fmla="*/ 448630 h 4708350"/>
              <a:gd name="connsiteX39" fmla="*/ 2892437 w 4825980"/>
              <a:gd name="connsiteY39" fmla="*/ 189138 h 4708350"/>
              <a:gd name="connsiteX40" fmla="*/ 3127215 w 4825980"/>
              <a:gd name="connsiteY40" fmla="*/ 164424 h 4708350"/>
              <a:gd name="connsiteX41" fmla="*/ 3349637 w 4825980"/>
              <a:gd name="connsiteY41" fmla="*/ 337419 h 4708350"/>
              <a:gd name="connsiteX42" fmla="*/ 3584415 w 4825980"/>
              <a:gd name="connsiteY42" fmla="*/ 374489 h 4708350"/>
              <a:gd name="connsiteX43" fmla="*/ 3769767 w 4825980"/>
              <a:gd name="connsiteY43" fmla="*/ 287992 h 4708350"/>
              <a:gd name="connsiteX44" fmla="*/ 3819194 w 4825980"/>
              <a:gd name="connsiteY44" fmla="*/ 535127 h 4708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4825980" h="4708350">
                <a:moveTo>
                  <a:pt x="3819194" y="535127"/>
                </a:moveTo>
                <a:cubicBezTo>
                  <a:pt x="3858324" y="524830"/>
                  <a:pt x="3932464" y="312705"/>
                  <a:pt x="4004545" y="226208"/>
                </a:cubicBezTo>
                <a:cubicBezTo>
                  <a:pt x="4076626" y="139711"/>
                  <a:pt x="4130172" y="30559"/>
                  <a:pt x="4251680" y="16143"/>
                </a:cubicBezTo>
                <a:cubicBezTo>
                  <a:pt x="4373188" y="1727"/>
                  <a:pt x="4638859" y="-45640"/>
                  <a:pt x="4733594" y="139711"/>
                </a:cubicBezTo>
                <a:cubicBezTo>
                  <a:pt x="4828329" y="325062"/>
                  <a:pt x="4834507" y="872878"/>
                  <a:pt x="4820091" y="1128251"/>
                </a:cubicBezTo>
                <a:cubicBezTo>
                  <a:pt x="4805675" y="1383624"/>
                  <a:pt x="4772723" y="1527787"/>
                  <a:pt x="4647096" y="1671949"/>
                </a:cubicBezTo>
                <a:cubicBezTo>
                  <a:pt x="4521469" y="1816111"/>
                  <a:pt x="4216669" y="1849062"/>
                  <a:pt x="4066329" y="1993224"/>
                </a:cubicBezTo>
                <a:cubicBezTo>
                  <a:pt x="3915989" y="2137386"/>
                  <a:pt x="3806837" y="2382462"/>
                  <a:pt x="3745053" y="2536922"/>
                </a:cubicBezTo>
                <a:cubicBezTo>
                  <a:pt x="3683269" y="2691382"/>
                  <a:pt x="3778004" y="2786116"/>
                  <a:pt x="3695626" y="2919981"/>
                </a:cubicBezTo>
                <a:cubicBezTo>
                  <a:pt x="3613248" y="3053846"/>
                  <a:pt x="3392886" y="3144462"/>
                  <a:pt x="3250783" y="3340111"/>
                </a:cubicBezTo>
                <a:cubicBezTo>
                  <a:pt x="3108680" y="3535760"/>
                  <a:pt x="2956280" y="3931176"/>
                  <a:pt x="2843010" y="4093873"/>
                </a:cubicBezTo>
                <a:cubicBezTo>
                  <a:pt x="2729740" y="4256570"/>
                  <a:pt x="2667956" y="4254510"/>
                  <a:pt x="2571161" y="4316294"/>
                </a:cubicBezTo>
                <a:cubicBezTo>
                  <a:pt x="2474366" y="4378078"/>
                  <a:pt x="2356977" y="4446041"/>
                  <a:pt x="2262242" y="4464576"/>
                </a:cubicBezTo>
                <a:cubicBezTo>
                  <a:pt x="2167507" y="4483111"/>
                  <a:pt x="2002751" y="4427505"/>
                  <a:pt x="2002751" y="4427505"/>
                </a:cubicBezTo>
                <a:cubicBezTo>
                  <a:pt x="1846232" y="4402791"/>
                  <a:pt x="1489945" y="4303937"/>
                  <a:pt x="1323129" y="4316294"/>
                </a:cubicBezTo>
                <a:cubicBezTo>
                  <a:pt x="1156313" y="4328651"/>
                  <a:pt x="1071875" y="4450160"/>
                  <a:pt x="1001853" y="4501646"/>
                </a:cubicBezTo>
                <a:cubicBezTo>
                  <a:pt x="931831" y="4553132"/>
                  <a:pt x="1014210" y="4592262"/>
                  <a:pt x="902999" y="4625213"/>
                </a:cubicBezTo>
                <a:cubicBezTo>
                  <a:pt x="791788" y="4658164"/>
                  <a:pt x="484928" y="4734365"/>
                  <a:pt x="334588" y="4699354"/>
                </a:cubicBezTo>
                <a:cubicBezTo>
                  <a:pt x="184248" y="4664343"/>
                  <a:pt x="-15520" y="4530479"/>
                  <a:pt x="956" y="4415149"/>
                </a:cubicBezTo>
                <a:cubicBezTo>
                  <a:pt x="17432" y="4299819"/>
                  <a:pt x="293399" y="4149479"/>
                  <a:pt x="433442" y="4007376"/>
                </a:cubicBezTo>
                <a:cubicBezTo>
                  <a:pt x="573485" y="3865273"/>
                  <a:pt x="719707" y="3686100"/>
                  <a:pt x="841215" y="3562532"/>
                </a:cubicBezTo>
                <a:cubicBezTo>
                  <a:pt x="962723" y="3438964"/>
                  <a:pt x="1057459" y="3354527"/>
                  <a:pt x="1162491" y="3265970"/>
                </a:cubicBezTo>
                <a:cubicBezTo>
                  <a:pt x="1267523" y="3177413"/>
                  <a:pt x="1452875" y="3123868"/>
                  <a:pt x="1471410" y="3031192"/>
                </a:cubicBezTo>
                <a:cubicBezTo>
                  <a:pt x="1489945" y="2938516"/>
                  <a:pt x="1374615" y="2784056"/>
                  <a:pt x="1273702" y="2709916"/>
                </a:cubicBezTo>
                <a:cubicBezTo>
                  <a:pt x="1172789" y="2635776"/>
                  <a:pt x="964783" y="2658430"/>
                  <a:pt x="865929" y="2586349"/>
                </a:cubicBezTo>
                <a:cubicBezTo>
                  <a:pt x="767075" y="2514268"/>
                  <a:pt x="721767" y="2394819"/>
                  <a:pt x="680578" y="2277430"/>
                </a:cubicBezTo>
                <a:cubicBezTo>
                  <a:pt x="639389" y="2160041"/>
                  <a:pt x="662043" y="1974689"/>
                  <a:pt x="618794" y="1882013"/>
                </a:cubicBezTo>
                <a:cubicBezTo>
                  <a:pt x="575545" y="1789337"/>
                  <a:pt x="458156" y="1801695"/>
                  <a:pt x="421086" y="1721376"/>
                </a:cubicBezTo>
                <a:cubicBezTo>
                  <a:pt x="384016" y="1641057"/>
                  <a:pt x="349004" y="1470122"/>
                  <a:pt x="396372" y="1400100"/>
                </a:cubicBezTo>
                <a:cubicBezTo>
                  <a:pt x="443739" y="1330078"/>
                  <a:pt x="612615" y="1348614"/>
                  <a:pt x="705291" y="1301246"/>
                </a:cubicBezTo>
                <a:cubicBezTo>
                  <a:pt x="797967" y="1253878"/>
                  <a:pt x="892702" y="1177678"/>
                  <a:pt x="952426" y="1115894"/>
                </a:cubicBezTo>
                <a:cubicBezTo>
                  <a:pt x="1012150" y="1054110"/>
                  <a:pt x="1014210" y="984089"/>
                  <a:pt x="1063637" y="930543"/>
                </a:cubicBezTo>
                <a:cubicBezTo>
                  <a:pt x="1113064" y="876997"/>
                  <a:pt x="1156312" y="844046"/>
                  <a:pt x="1248988" y="794619"/>
                </a:cubicBezTo>
                <a:cubicBezTo>
                  <a:pt x="1341664" y="745192"/>
                  <a:pt x="1508480" y="662813"/>
                  <a:pt x="1619691" y="633981"/>
                </a:cubicBezTo>
                <a:cubicBezTo>
                  <a:pt x="1730902" y="605149"/>
                  <a:pt x="1819458" y="658694"/>
                  <a:pt x="1916253" y="621624"/>
                </a:cubicBezTo>
                <a:cubicBezTo>
                  <a:pt x="2013048" y="584554"/>
                  <a:pt x="2099545" y="446570"/>
                  <a:pt x="2200459" y="411559"/>
                </a:cubicBezTo>
                <a:cubicBezTo>
                  <a:pt x="2301372" y="376548"/>
                  <a:pt x="2433177" y="399202"/>
                  <a:pt x="2521734" y="411559"/>
                </a:cubicBezTo>
                <a:cubicBezTo>
                  <a:pt x="2610291" y="423916"/>
                  <a:pt x="2670015" y="479521"/>
                  <a:pt x="2731799" y="485700"/>
                </a:cubicBezTo>
                <a:cubicBezTo>
                  <a:pt x="2793583" y="491878"/>
                  <a:pt x="2865664" y="498057"/>
                  <a:pt x="2892437" y="448630"/>
                </a:cubicBezTo>
                <a:cubicBezTo>
                  <a:pt x="2919210" y="399203"/>
                  <a:pt x="2853307" y="236506"/>
                  <a:pt x="2892437" y="189138"/>
                </a:cubicBezTo>
                <a:cubicBezTo>
                  <a:pt x="2931567" y="141770"/>
                  <a:pt x="3051015" y="139711"/>
                  <a:pt x="3127215" y="164424"/>
                </a:cubicBezTo>
                <a:cubicBezTo>
                  <a:pt x="3203415" y="189137"/>
                  <a:pt x="3273437" y="302408"/>
                  <a:pt x="3349637" y="337419"/>
                </a:cubicBezTo>
                <a:cubicBezTo>
                  <a:pt x="3425837" y="372430"/>
                  <a:pt x="3514393" y="382727"/>
                  <a:pt x="3584415" y="374489"/>
                </a:cubicBezTo>
                <a:cubicBezTo>
                  <a:pt x="3654437" y="366251"/>
                  <a:pt x="3724459" y="263279"/>
                  <a:pt x="3769767" y="287992"/>
                </a:cubicBezTo>
                <a:cubicBezTo>
                  <a:pt x="3815075" y="312705"/>
                  <a:pt x="3780064" y="545424"/>
                  <a:pt x="3819194" y="535127"/>
                </a:cubicBezTo>
                <a:close/>
              </a:path>
            </a:pathLst>
          </a:cu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</p:spTree>
    <p:extLst>
      <p:ext uri="{BB962C8B-B14F-4D97-AF65-F5344CB8AC3E}">
        <p14:creationId xmlns:p14="http://schemas.microsoft.com/office/powerpoint/2010/main" val="8685196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B9B68FB6-C347-1A40-9DFE-BA5F1670A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134</a:t>
            </a:fld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DEAF3EB-5E39-4A41-A0A7-2988C3BC5D35}"/>
              </a:ext>
            </a:extLst>
          </p:cNvPr>
          <p:cNvSpPr txBox="1"/>
          <p:nvPr/>
        </p:nvSpPr>
        <p:spPr>
          <a:xfrm>
            <a:off x="1696995" y="987001"/>
            <a:ext cx="6433877" cy="71096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Буддистов в мире 488–535 миллионов человек </a:t>
            </a:r>
          </a:p>
          <a:p>
            <a:r>
              <a:rPr lang="ru-RU" sz="2400" dirty="0"/>
              <a:t>(иногда называют цифру до 1,6 миллиарда)</a:t>
            </a:r>
          </a:p>
          <a:p>
            <a:endParaRPr lang="ru-RU" sz="2400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dirty="0"/>
              <a:t>Таиланд (92,6%)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dirty="0"/>
              <a:t>Мьянма (79,8%)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dirty="0"/>
              <a:t>Бутан (74,7%)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dirty="0"/>
              <a:t>Шри-Ланка (68,6%)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dirty="0"/>
              <a:t>Лаос (64%)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dirty="0"/>
              <a:t>Монголия (54,4%)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dirty="0"/>
              <a:t>Япония (33,2%)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dirty="0"/>
              <a:t>Сингапур (32,2%) 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dirty="0"/>
              <a:t>Южная Корея (21,9%)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dirty="0"/>
              <a:t>Тайване (21,2%) 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dirty="0"/>
              <a:t>Китай (18,3%)</a:t>
            </a:r>
          </a:p>
          <a:p>
            <a:endParaRPr lang="ru-RU" sz="2400" dirty="0"/>
          </a:p>
          <a:p>
            <a:endParaRPr lang="ru-RU" sz="2400" dirty="0"/>
          </a:p>
          <a:p>
            <a:endParaRPr lang="ru-RU" sz="2400" dirty="0"/>
          </a:p>
          <a:p>
            <a:endParaRPr lang="ru-RU" sz="2400" dirty="0"/>
          </a:p>
          <a:p>
            <a:endParaRPr lang="ru-RU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1910DB-C423-AC48-AC73-A1C5480C939A}"/>
              </a:ext>
            </a:extLst>
          </p:cNvPr>
          <p:cNvSpPr txBox="1"/>
          <p:nvPr/>
        </p:nvSpPr>
        <p:spPr>
          <a:xfrm>
            <a:off x="10511481" y="2273643"/>
            <a:ext cx="46226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 8,4 миллиона буддистов в Индии</a:t>
            </a:r>
          </a:p>
          <a:p>
            <a:r>
              <a:rPr lang="ru-RU" sz="2400" dirty="0"/>
              <a:t>Их числа </a:t>
            </a:r>
            <a:r>
              <a:rPr lang="ru-RU" sz="2400" dirty="0" err="1"/>
              <a:t>чандал</a:t>
            </a:r>
            <a:r>
              <a:rPr lang="ru-RU" sz="2400" dirty="0"/>
              <a:t> (</a:t>
            </a:r>
            <a:r>
              <a:rPr lang="ru-RU" sz="2400" dirty="0" err="1"/>
              <a:t>далитов</a:t>
            </a:r>
            <a:r>
              <a:rPr lang="ru-RU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18371499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B9B68FB6-C347-1A40-9DFE-BA5F1670A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135</a:t>
            </a:fld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DEAF3EB-5E39-4A41-A0A7-2988C3BC5D35}"/>
              </a:ext>
            </a:extLst>
          </p:cNvPr>
          <p:cNvSpPr txBox="1"/>
          <p:nvPr/>
        </p:nvSpPr>
        <p:spPr>
          <a:xfrm>
            <a:off x="1516005" y="3293595"/>
            <a:ext cx="1322399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Потенциал Японии</a:t>
            </a:r>
          </a:p>
          <a:p>
            <a:r>
              <a:rPr lang="ru-RU" sz="2400" dirty="0"/>
              <a:t>Население: Японии 122,6 миллиона человек</a:t>
            </a:r>
          </a:p>
          <a:p>
            <a:r>
              <a:rPr lang="ru-RU" sz="2400" dirty="0"/>
              <a:t>Четвёртая по величине экономика мира с номинальным ВВП около $6,31 трлн</a:t>
            </a:r>
          </a:p>
          <a:p>
            <a:r>
              <a:rPr lang="ru-RU" sz="2400" dirty="0"/>
              <a:t>ВВП на душу населения составляет примерно $51,500 (по ППС)</a:t>
            </a:r>
          </a:p>
          <a:p>
            <a:r>
              <a:rPr lang="ru-RU" sz="2400" dirty="0"/>
              <a:t>Япония — лидер в производстве автомобилей, потребительской электроники, стали и высокотехнологичных товаров. </a:t>
            </a:r>
          </a:p>
          <a:p>
            <a:r>
              <a:rPr lang="ru-RU" sz="2400" dirty="0"/>
              <a:t>Промышленность страдает от нехватки сырья.</a:t>
            </a:r>
          </a:p>
          <a:p>
            <a:r>
              <a:rPr lang="ru-RU" sz="2400" dirty="0"/>
              <a:t>Японские силы самообороны (</a:t>
            </a:r>
            <a:r>
              <a:rPr lang="en-GB" sz="2400" dirty="0"/>
              <a:t>JSDF) </a:t>
            </a:r>
            <a:r>
              <a:rPr lang="ru-RU" sz="2400" dirty="0"/>
              <a:t>насчитывают около 247 000 человек</a:t>
            </a:r>
          </a:p>
          <a:p>
            <a:r>
              <a:rPr lang="ru-RU" sz="2400" dirty="0"/>
              <a:t>Япония остаётся экономической сверхдержавой, но её потенциал ограничен демографическим спадом, высоким долгом и зависимостью от импорта ресурсов. </a:t>
            </a:r>
          </a:p>
          <a:p>
            <a:endParaRPr lang="ru-RU" sz="2400" dirty="0"/>
          </a:p>
          <a:p>
            <a:endParaRPr lang="ru-RU" sz="2400" dirty="0"/>
          </a:p>
          <a:p>
            <a:endParaRPr lang="ru-RU" sz="2400" dirty="0"/>
          </a:p>
          <a:p>
            <a:endParaRPr lang="ru-RU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9B4F14-58E3-D345-9946-0B9F8F0620AC}"/>
              </a:ext>
            </a:extLst>
          </p:cNvPr>
          <p:cNvSpPr txBox="1"/>
          <p:nvPr/>
        </p:nvSpPr>
        <p:spPr>
          <a:xfrm>
            <a:off x="1138196" y="906097"/>
            <a:ext cx="118446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Самуил </a:t>
            </a:r>
            <a:r>
              <a:rPr lang="ru-RU" sz="2400" b="1" dirty="0" err="1"/>
              <a:t>Хантингтон</a:t>
            </a:r>
            <a:r>
              <a:rPr lang="ru-RU" sz="2400" b="1" dirty="0"/>
              <a:t> выделяет Японию в самостоятельную – буддистскую - цивилизацию</a:t>
            </a:r>
            <a:endParaRPr lang="ru-RU" sz="2400" dirty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49923506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B9B68FB6-C347-1A40-9DFE-BA5F1670A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136</a:t>
            </a:fld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F75DC32-DEEF-3741-AAF5-AB7543715B72}"/>
              </a:ext>
            </a:extLst>
          </p:cNvPr>
          <p:cNvSpPr txBox="1">
            <a:spLocks/>
          </p:cNvSpPr>
          <p:nvPr/>
        </p:nvSpPr>
        <p:spPr>
          <a:xfrm>
            <a:off x="2931402" y="906096"/>
            <a:ext cx="10393196" cy="1801949"/>
          </a:xfrm>
          <a:prstGeom prst="rect">
            <a:avLst/>
          </a:prstGeom>
          <a:solidFill>
            <a:schemeClr val="tx1"/>
          </a:solidFill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5867" b="1" dirty="0">
                <a:solidFill>
                  <a:schemeClr val="bg1"/>
                </a:solidFill>
              </a:rPr>
              <a:t>Океания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68220B4-BB99-064C-84F9-B6BB6ACEDF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4983" y="3022142"/>
            <a:ext cx="6862788" cy="4408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960500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B9B68FB6-C347-1A40-9DFE-BA5F1670A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137</a:t>
            </a:fld>
            <a:endParaRPr lang="ru-RU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219689-C06B-764F-AD20-14A01F157C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6107" y="589169"/>
            <a:ext cx="9280077" cy="7516863"/>
          </a:xfrm>
          <a:prstGeom prst="rect">
            <a:avLst/>
          </a:prstGeom>
        </p:spPr>
      </p:pic>
      <p:sp>
        <p:nvSpPr>
          <p:cNvPr id="7" name="Freeform 6">
            <a:extLst>
              <a:ext uri="{FF2B5EF4-FFF2-40B4-BE49-F238E27FC236}">
                <a16:creationId xmlns:a16="http://schemas.microsoft.com/office/drawing/2014/main" id="{6FC4B5DD-75D3-C44A-974D-7F1D218923A7}"/>
              </a:ext>
            </a:extLst>
          </p:cNvPr>
          <p:cNvSpPr/>
          <p:nvPr/>
        </p:nvSpPr>
        <p:spPr>
          <a:xfrm>
            <a:off x="7131655" y="4490754"/>
            <a:ext cx="4298688" cy="3312396"/>
          </a:xfrm>
          <a:custGeom>
            <a:avLst/>
            <a:gdLst>
              <a:gd name="connsiteX0" fmla="*/ 2510156 w 3224016"/>
              <a:gd name="connsiteY0" fmla="*/ 5330 h 2484297"/>
              <a:gd name="connsiteX1" fmla="*/ 2967356 w 3224016"/>
              <a:gd name="connsiteY1" fmla="*/ 561384 h 2484297"/>
              <a:gd name="connsiteX2" fmla="*/ 2843789 w 3224016"/>
              <a:gd name="connsiteY2" fmla="*/ 1018584 h 2484297"/>
              <a:gd name="connsiteX3" fmla="*/ 3214491 w 3224016"/>
              <a:gd name="connsiteY3" fmla="*/ 1327503 h 2484297"/>
              <a:gd name="connsiteX4" fmla="*/ 3078567 w 3224016"/>
              <a:gd name="connsiteY4" fmla="*/ 2081265 h 2484297"/>
              <a:gd name="connsiteX5" fmla="*/ 2695508 w 3224016"/>
              <a:gd name="connsiteY5" fmla="*/ 2390184 h 2484297"/>
              <a:gd name="connsiteX6" fmla="*/ 1583400 w 3224016"/>
              <a:gd name="connsiteY6" fmla="*/ 2476681 h 2484297"/>
              <a:gd name="connsiteX7" fmla="*/ 483648 w 3224016"/>
              <a:gd name="connsiteY7" fmla="*/ 2229546 h 2484297"/>
              <a:gd name="connsiteX8" fmla="*/ 1735 w 3224016"/>
              <a:gd name="connsiteY8" fmla="*/ 1451070 h 2484297"/>
              <a:gd name="connsiteX9" fmla="*/ 631929 w 3224016"/>
              <a:gd name="connsiteY9" fmla="*/ 1166865 h 2484297"/>
              <a:gd name="connsiteX10" fmla="*/ 990275 w 3224016"/>
              <a:gd name="connsiteY10" fmla="*/ 1463427 h 2484297"/>
              <a:gd name="connsiteX11" fmla="*/ 1175627 w 3224016"/>
              <a:gd name="connsiteY11" fmla="*/ 1364573 h 2484297"/>
              <a:gd name="connsiteX12" fmla="*/ 1620470 w 3224016"/>
              <a:gd name="connsiteY12" fmla="*/ 1055654 h 2484297"/>
              <a:gd name="connsiteX13" fmla="*/ 1978816 w 3224016"/>
              <a:gd name="connsiteY13" fmla="*/ 326605 h 2484297"/>
              <a:gd name="connsiteX14" fmla="*/ 2510156 w 3224016"/>
              <a:gd name="connsiteY14" fmla="*/ 5330 h 2484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24016" h="2484297">
                <a:moveTo>
                  <a:pt x="2510156" y="5330"/>
                </a:moveTo>
                <a:cubicBezTo>
                  <a:pt x="2674913" y="44460"/>
                  <a:pt x="2911751" y="392508"/>
                  <a:pt x="2967356" y="561384"/>
                </a:cubicBezTo>
                <a:cubicBezTo>
                  <a:pt x="3022961" y="730260"/>
                  <a:pt x="2802600" y="890898"/>
                  <a:pt x="2843789" y="1018584"/>
                </a:cubicBezTo>
                <a:cubicBezTo>
                  <a:pt x="2884978" y="1146270"/>
                  <a:pt x="3175361" y="1150389"/>
                  <a:pt x="3214491" y="1327503"/>
                </a:cubicBezTo>
                <a:cubicBezTo>
                  <a:pt x="3253621" y="1504617"/>
                  <a:pt x="3165064" y="1904151"/>
                  <a:pt x="3078567" y="2081265"/>
                </a:cubicBezTo>
                <a:cubicBezTo>
                  <a:pt x="2992070" y="2258379"/>
                  <a:pt x="2944703" y="2324281"/>
                  <a:pt x="2695508" y="2390184"/>
                </a:cubicBezTo>
                <a:cubicBezTo>
                  <a:pt x="2446313" y="2456087"/>
                  <a:pt x="1952043" y="2503454"/>
                  <a:pt x="1583400" y="2476681"/>
                </a:cubicBezTo>
                <a:cubicBezTo>
                  <a:pt x="1214757" y="2449908"/>
                  <a:pt x="747259" y="2400481"/>
                  <a:pt x="483648" y="2229546"/>
                </a:cubicBezTo>
                <a:cubicBezTo>
                  <a:pt x="220037" y="2058611"/>
                  <a:pt x="-22978" y="1628183"/>
                  <a:pt x="1735" y="1451070"/>
                </a:cubicBezTo>
                <a:cubicBezTo>
                  <a:pt x="26448" y="1273957"/>
                  <a:pt x="467172" y="1164806"/>
                  <a:pt x="631929" y="1166865"/>
                </a:cubicBezTo>
                <a:cubicBezTo>
                  <a:pt x="796686" y="1168924"/>
                  <a:pt x="899659" y="1430476"/>
                  <a:pt x="990275" y="1463427"/>
                </a:cubicBezTo>
                <a:cubicBezTo>
                  <a:pt x="1080891" y="1496378"/>
                  <a:pt x="1070595" y="1432535"/>
                  <a:pt x="1175627" y="1364573"/>
                </a:cubicBezTo>
                <a:cubicBezTo>
                  <a:pt x="1280659" y="1296611"/>
                  <a:pt x="1486605" y="1228649"/>
                  <a:pt x="1620470" y="1055654"/>
                </a:cubicBezTo>
                <a:cubicBezTo>
                  <a:pt x="1754335" y="882659"/>
                  <a:pt x="1832594" y="503718"/>
                  <a:pt x="1978816" y="326605"/>
                </a:cubicBezTo>
                <a:cubicBezTo>
                  <a:pt x="2125038" y="149492"/>
                  <a:pt x="2345399" y="-33800"/>
                  <a:pt x="2510156" y="5330"/>
                </a:cubicBezTo>
                <a:close/>
              </a:path>
            </a:pathLst>
          </a:custGeom>
          <a:solidFill>
            <a:srgbClr val="FFFF00">
              <a:alpha val="15000"/>
            </a:srgbClr>
          </a:solidFill>
          <a:ln w="412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B5BBF1-C5FD-FD47-8559-C4A391674B67}"/>
              </a:ext>
            </a:extLst>
          </p:cNvPr>
          <p:cNvSpPr txBox="1"/>
          <p:nvPr/>
        </p:nvSpPr>
        <p:spPr>
          <a:xfrm>
            <a:off x="3475897" y="7215928"/>
            <a:ext cx="3424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2">
                    <a:lumMod val="60000"/>
                    <a:lumOff val="40000"/>
                  </a:schemeClr>
                </a:solidFill>
                <a:highlight>
                  <a:srgbClr val="000000"/>
                </a:highlight>
              </a:rPr>
              <a:t>Малайская цивилизация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E190002-1E4B-D04A-BD6F-B7181568AC32}"/>
              </a:ext>
            </a:extLst>
          </p:cNvPr>
          <p:cNvCxnSpPr/>
          <p:nvPr/>
        </p:nvCxnSpPr>
        <p:spPr>
          <a:xfrm flipH="1">
            <a:off x="3849816" y="6310184"/>
            <a:ext cx="3778421" cy="44484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C305A8B0-A918-A145-BCF2-D248E7216B4D}"/>
              </a:ext>
            </a:extLst>
          </p:cNvPr>
          <p:cNvSpPr txBox="1"/>
          <p:nvPr/>
        </p:nvSpPr>
        <p:spPr>
          <a:xfrm rot="16882790">
            <a:off x="9693112" y="3809615"/>
            <a:ext cx="1864613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dirty="0">
                <a:solidFill>
                  <a:schemeClr val="bg2">
                    <a:lumMod val="75000"/>
                  </a:schemeClr>
                </a:solidFill>
              </a:rPr>
              <a:t>Древняя Япония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526D339-345E-5647-A6B5-F3002062935F}"/>
              </a:ext>
            </a:extLst>
          </p:cNvPr>
          <p:cNvCxnSpPr>
            <a:cxnSpLocks/>
          </p:cNvCxnSpPr>
          <p:nvPr/>
        </p:nvCxnSpPr>
        <p:spPr>
          <a:xfrm flipV="1">
            <a:off x="9737124" y="2929972"/>
            <a:ext cx="691979" cy="323291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CC6A34C1-C4FC-1448-A88D-56855DF45AF4}"/>
              </a:ext>
            </a:extLst>
          </p:cNvPr>
          <p:cNvSpPr txBox="1"/>
          <p:nvPr/>
        </p:nvSpPr>
        <p:spPr>
          <a:xfrm rot="21092897">
            <a:off x="3874934" y="6360884"/>
            <a:ext cx="1400192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dirty="0">
                <a:solidFill>
                  <a:schemeClr val="bg2">
                    <a:lumMod val="75000"/>
                  </a:schemeClr>
                </a:solidFill>
              </a:rPr>
              <a:t>Мадагаскар</a:t>
            </a:r>
          </a:p>
        </p:txBody>
      </p:sp>
    </p:spTree>
    <p:extLst>
      <p:ext uri="{BB962C8B-B14F-4D97-AF65-F5344CB8AC3E}">
        <p14:creationId xmlns:p14="http://schemas.microsoft.com/office/powerpoint/2010/main" val="1385947055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B9B68FB6-C347-1A40-9DFE-BA5F1670A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138</a:t>
            </a:fld>
            <a:endParaRPr lang="ru-RU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5663DC-05F0-2748-9E5A-07475851D9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6200" y="1820334"/>
            <a:ext cx="11023600" cy="5503333"/>
          </a:xfrm>
          <a:prstGeom prst="rect">
            <a:avLst/>
          </a:prstGeom>
        </p:spPr>
      </p:pic>
      <p:sp>
        <p:nvSpPr>
          <p:cNvPr id="8" name="Freeform 7">
            <a:extLst>
              <a:ext uri="{FF2B5EF4-FFF2-40B4-BE49-F238E27FC236}">
                <a16:creationId xmlns:a16="http://schemas.microsoft.com/office/drawing/2014/main" id="{8FDAA768-879A-C942-B953-EA085919E565}"/>
              </a:ext>
            </a:extLst>
          </p:cNvPr>
          <p:cNvSpPr/>
          <p:nvPr/>
        </p:nvSpPr>
        <p:spPr>
          <a:xfrm>
            <a:off x="2626329" y="4131793"/>
            <a:ext cx="2909625" cy="2767249"/>
          </a:xfrm>
          <a:custGeom>
            <a:avLst/>
            <a:gdLst>
              <a:gd name="connsiteX0" fmla="*/ 2132697 w 2182219"/>
              <a:gd name="connsiteY0" fmla="*/ 1139524 h 2075437"/>
              <a:gd name="connsiteX1" fmla="*/ 1786708 w 2182219"/>
              <a:gd name="connsiteY1" fmla="*/ 1930356 h 2075437"/>
              <a:gd name="connsiteX2" fmla="*/ 785811 w 2182219"/>
              <a:gd name="connsiteY2" fmla="*/ 2041567 h 2075437"/>
              <a:gd name="connsiteX3" fmla="*/ 365681 w 2182219"/>
              <a:gd name="connsiteY3" fmla="*/ 1534940 h 2075437"/>
              <a:gd name="connsiteX4" fmla="*/ 81476 w 2182219"/>
              <a:gd name="connsiteY4" fmla="*/ 1102453 h 2075437"/>
              <a:gd name="connsiteX5" fmla="*/ 44405 w 2182219"/>
              <a:gd name="connsiteY5" fmla="*/ 286907 h 2075437"/>
              <a:gd name="connsiteX6" fmla="*/ 649886 w 2182219"/>
              <a:gd name="connsiteY6" fmla="*/ 15059 h 2075437"/>
              <a:gd name="connsiteX7" fmla="*/ 1280081 w 2182219"/>
              <a:gd name="connsiteY7" fmla="*/ 64486 h 2075437"/>
              <a:gd name="connsiteX8" fmla="*/ 1564286 w 2182219"/>
              <a:gd name="connsiteY8" fmla="*/ 311621 h 2075437"/>
              <a:gd name="connsiteX9" fmla="*/ 2120340 w 2182219"/>
              <a:gd name="connsiteY9" fmla="*/ 892388 h 2075437"/>
              <a:gd name="connsiteX10" fmla="*/ 2132697 w 2182219"/>
              <a:gd name="connsiteY10" fmla="*/ 1139524 h 2075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182219" h="2075437">
                <a:moveTo>
                  <a:pt x="2132697" y="1139524"/>
                </a:moveTo>
                <a:cubicBezTo>
                  <a:pt x="2077092" y="1312518"/>
                  <a:pt x="2011189" y="1780015"/>
                  <a:pt x="1786708" y="1930356"/>
                </a:cubicBezTo>
                <a:cubicBezTo>
                  <a:pt x="1562227" y="2080697"/>
                  <a:pt x="1022649" y="2107470"/>
                  <a:pt x="785811" y="2041567"/>
                </a:cubicBezTo>
                <a:cubicBezTo>
                  <a:pt x="548973" y="1975664"/>
                  <a:pt x="483070" y="1691459"/>
                  <a:pt x="365681" y="1534940"/>
                </a:cubicBezTo>
                <a:cubicBezTo>
                  <a:pt x="248292" y="1378421"/>
                  <a:pt x="135022" y="1310459"/>
                  <a:pt x="81476" y="1102453"/>
                </a:cubicBezTo>
                <a:cubicBezTo>
                  <a:pt x="27930" y="894447"/>
                  <a:pt x="-50330" y="468139"/>
                  <a:pt x="44405" y="286907"/>
                </a:cubicBezTo>
                <a:cubicBezTo>
                  <a:pt x="139140" y="105675"/>
                  <a:pt x="443940" y="52129"/>
                  <a:pt x="649886" y="15059"/>
                </a:cubicBezTo>
                <a:cubicBezTo>
                  <a:pt x="855832" y="-22011"/>
                  <a:pt x="1127681" y="15059"/>
                  <a:pt x="1280081" y="64486"/>
                </a:cubicBezTo>
                <a:cubicBezTo>
                  <a:pt x="1432481" y="113913"/>
                  <a:pt x="1424243" y="173637"/>
                  <a:pt x="1564286" y="311621"/>
                </a:cubicBezTo>
                <a:cubicBezTo>
                  <a:pt x="1704329" y="449605"/>
                  <a:pt x="2027664" y="754404"/>
                  <a:pt x="2120340" y="892388"/>
                </a:cubicBezTo>
                <a:cubicBezTo>
                  <a:pt x="2213016" y="1030372"/>
                  <a:pt x="2188302" y="966530"/>
                  <a:pt x="2132697" y="1139524"/>
                </a:cubicBez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DB0DDBC1-D8D5-B744-B653-792AA51755C1}"/>
              </a:ext>
            </a:extLst>
          </p:cNvPr>
          <p:cNvSpPr/>
          <p:nvPr/>
        </p:nvSpPr>
        <p:spPr>
          <a:xfrm>
            <a:off x="5771944" y="1850203"/>
            <a:ext cx="7695861" cy="5404141"/>
          </a:xfrm>
          <a:custGeom>
            <a:avLst/>
            <a:gdLst>
              <a:gd name="connsiteX0" fmla="*/ 1664069 w 5771896"/>
              <a:gd name="connsiteY0" fmla="*/ 169299 h 4053106"/>
              <a:gd name="connsiteX1" fmla="*/ 1948274 w 5771896"/>
              <a:gd name="connsiteY1" fmla="*/ 33375 h 4053106"/>
              <a:gd name="connsiteX2" fmla="*/ 2813247 w 5771896"/>
              <a:gd name="connsiteY2" fmla="*/ 107516 h 4053106"/>
              <a:gd name="connsiteX3" fmla="*/ 3826501 w 5771896"/>
              <a:gd name="connsiteY3" fmla="*/ 1096056 h 4053106"/>
              <a:gd name="connsiteX4" fmla="*/ 5507020 w 5771896"/>
              <a:gd name="connsiteY4" fmla="*/ 1961029 h 4053106"/>
              <a:gd name="connsiteX5" fmla="*/ 5655301 w 5771896"/>
              <a:gd name="connsiteY5" fmla="*/ 3073137 h 4053106"/>
              <a:gd name="connsiteX6" fmla="*/ 4382556 w 5771896"/>
              <a:gd name="connsiteY6" fmla="*/ 3653905 h 4053106"/>
              <a:gd name="connsiteX7" fmla="*/ 2071842 w 5771896"/>
              <a:gd name="connsiteY7" fmla="*/ 3851613 h 4053106"/>
              <a:gd name="connsiteX8" fmla="*/ 1182156 w 5771896"/>
              <a:gd name="connsiteY8" fmla="*/ 3938110 h 4053106"/>
              <a:gd name="connsiteX9" fmla="*/ 255399 w 5771896"/>
              <a:gd name="connsiteY9" fmla="*/ 4012251 h 4053106"/>
              <a:gd name="connsiteX10" fmla="*/ 8264 w 5771896"/>
              <a:gd name="connsiteY10" fmla="*/ 3246132 h 4053106"/>
              <a:gd name="connsiteX11" fmla="*/ 477820 w 5771896"/>
              <a:gd name="connsiteY11" fmla="*/ 2677721 h 4053106"/>
              <a:gd name="connsiteX12" fmla="*/ 873237 w 5771896"/>
              <a:gd name="connsiteY12" fmla="*/ 2739505 h 4053106"/>
              <a:gd name="connsiteX13" fmla="*/ 1095658 w 5771896"/>
              <a:gd name="connsiteY13" fmla="*/ 2541797 h 4053106"/>
              <a:gd name="connsiteX14" fmla="*/ 1256296 w 5771896"/>
              <a:gd name="connsiteY14" fmla="*/ 2331732 h 4053106"/>
              <a:gd name="connsiteX15" fmla="*/ 1404577 w 5771896"/>
              <a:gd name="connsiteY15" fmla="*/ 1961029 h 4053106"/>
              <a:gd name="connsiteX16" fmla="*/ 1070945 w 5771896"/>
              <a:gd name="connsiteY16" fmla="*/ 1775678 h 4053106"/>
              <a:gd name="connsiteX17" fmla="*/ 823810 w 5771896"/>
              <a:gd name="connsiteY17" fmla="*/ 1639753 h 4053106"/>
              <a:gd name="connsiteX18" fmla="*/ 811453 w 5771896"/>
              <a:gd name="connsiteY18" fmla="*/ 1479116 h 4053106"/>
              <a:gd name="connsiteX19" fmla="*/ 984447 w 5771896"/>
              <a:gd name="connsiteY19" fmla="*/ 1479116 h 4053106"/>
              <a:gd name="connsiteX20" fmla="*/ 1355150 w 5771896"/>
              <a:gd name="connsiteY20" fmla="*/ 1404975 h 4053106"/>
              <a:gd name="connsiteX21" fmla="*/ 1577572 w 5771896"/>
              <a:gd name="connsiteY21" fmla="*/ 1182553 h 4053106"/>
              <a:gd name="connsiteX22" fmla="*/ 1602285 w 5771896"/>
              <a:gd name="connsiteY22" fmla="*/ 836564 h 4053106"/>
              <a:gd name="connsiteX23" fmla="*/ 1664069 w 5771896"/>
              <a:gd name="connsiteY23" fmla="*/ 169299 h 4053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771896" h="4053106">
                <a:moveTo>
                  <a:pt x="1664069" y="169299"/>
                </a:moveTo>
                <a:cubicBezTo>
                  <a:pt x="1721734" y="35434"/>
                  <a:pt x="1756745" y="43672"/>
                  <a:pt x="1948274" y="33375"/>
                </a:cubicBezTo>
                <a:cubicBezTo>
                  <a:pt x="2139803" y="23078"/>
                  <a:pt x="2500209" y="-69598"/>
                  <a:pt x="2813247" y="107516"/>
                </a:cubicBezTo>
                <a:cubicBezTo>
                  <a:pt x="3126285" y="284630"/>
                  <a:pt x="3377539" y="787137"/>
                  <a:pt x="3826501" y="1096056"/>
                </a:cubicBezTo>
                <a:cubicBezTo>
                  <a:pt x="4275463" y="1404975"/>
                  <a:pt x="5202220" y="1631516"/>
                  <a:pt x="5507020" y="1961029"/>
                </a:cubicBezTo>
                <a:cubicBezTo>
                  <a:pt x="5811820" y="2290543"/>
                  <a:pt x="5842712" y="2790991"/>
                  <a:pt x="5655301" y="3073137"/>
                </a:cubicBezTo>
                <a:cubicBezTo>
                  <a:pt x="5467890" y="3355283"/>
                  <a:pt x="4979799" y="3524159"/>
                  <a:pt x="4382556" y="3653905"/>
                </a:cubicBezTo>
                <a:cubicBezTo>
                  <a:pt x="3785313" y="3783651"/>
                  <a:pt x="2071842" y="3851613"/>
                  <a:pt x="2071842" y="3851613"/>
                </a:cubicBezTo>
                <a:lnTo>
                  <a:pt x="1182156" y="3938110"/>
                </a:lnTo>
                <a:cubicBezTo>
                  <a:pt x="879416" y="3964883"/>
                  <a:pt x="451048" y="4127581"/>
                  <a:pt x="255399" y="4012251"/>
                </a:cubicBezTo>
                <a:cubicBezTo>
                  <a:pt x="59750" y="3896921"/>
                  <a:pt x="-28806" y="3468554"/>
                  <a:pt x="8264" y="3246132"/>
                </a:cubicBezTo>
                <a:cubicBezTo>
                  <a:pt x="45334" y="3023710"/>
                  <a:pt x="333658" y="2762159"/>
                  <a:pt x="477820" y="2677721"/>
                </a:cubicBezTo>
                <a:cubicBezTo>
                  <a:pt x="621982" y="2593283"/>
                  <a:pt x="770264" y="2762159"/>
                  <a:pt x="873237" y="2739505"/>
                </a:cubicBezTo>
                <a:cubicBezTo>
                  <a:pt x="976210" y="2716851"/>
                  <a:pt x="1031815" y="2609759"/>
                  <a:pt x="1095658" y="2541797"/>
                </a:cubicBezTo>
                <a:cubicBezTo>
                  <a:pt x="1159501" y="2473835"/>
                  <a:pt x="1204810" y="2428527"/>
                  <a:pt x="1256296" y="2331732"/>
                </a:cubicBezTo>
                <a:cubicBezTo>
                  <a:pt x="1307782" y="2234937"/>
                  <a:pt x="1435469" y="2053705"/>
                  <a:pt x="1404577" y="1961029"/>
                </a:cubicBezTo>
                <a:cubicBezTo>
                  <a:pt x="1373685" y="1868353"/>
                  <a:pt x="1070945" y="1775678"/>
                  <a:pt x="1070945" y="1775678"/>
                </a:cubicBezTo>
                <a:cubicBezTo>
                  <a:pt x="974150" y="1722132"/>
                  <a:pt x="867059" y="1689180"/>
                  <a:pt x="823810" y="1639753"/>
                </a:cubicBezTo>
                <a:cubicBezTo>
                  <a:pt x="780561" y="1590326"/>
                  <a:pt x="784680" y="1505889"/>
                  <a:pt x="811453" y="1479116"/>
                </a:cubicBezTo>
                <a:cubicBezTo>
                  <a:pt x="838226" y="1452343"/>
                  <a:pt x="893831" y="1491473"/>
                  <a:pt x="984447" y="1479116"/>
                </a:cubicBezTo>
                <a:cubicBezTo>
                  <a:pt x="1075063" y="1466759"/>
                  <a:pt x="1256296" y="1454402"/>
                  <a:pt x="1355150" y="1404975"/>
                </a:cubicBezTo>
                <a:cubicBezTo>
                  <a:pt x="1454004" y="1355548"/>
                  <a:pt x="1536383" y="1277288"/>
                  <a:pt x="1577572" y="1182553"/>
                </a:cubicBezTo>
                <a:cubicBezTo>
                  <a:pt x="1618761" y="1087818"/>
                  <a:pt x="1587869" y="1007499"/>
                  <a:pt x="1602285" y="836564"/>
                </a:cubicBezTo>
                <a:cubicBezTo>
                  <a:pt x="1616701" y="665629"/>
                  <a:pt x="1606404" y="303164"/>
                  <a:pt x="1664069" y="169299"/>
                </a:cubicBezTo>
                <a:close/>
              </a:path>
            </a:pathLst>
          </a:cu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672C93C2-5C62-A041-B06F-474183BDFEA5}"/>
              </a:ext>
            </a:extLst>
          </p:cNvPr>
          <p:cNvSpPr/>
          <p:nvPr/>
        </p:nvSpPr>
        <p:spPr>
          <a:xfrm>
            <a:off x="3184243" y="1848964"/>
            <a:ext cx="4682388" cy="1887944"/>
          </a:xfrm>
          <a:custGeom>
            <a:avLst/>
            <a:gdLst>
              <a:gd name="connsiteX0" fmla="*/ 317948 w 3511791"/>
              <a:gd name="connsiteY0" fmla="*/ 108445 h 1415958"/>
              <a:gd name="connsiteX1" fmla="*/ 960499 w 3511791"/>
              <a:gd name="connsiteY1" fmla="*/ 21947 h 1415958"/>
              <a:gd name="connsiteX2" fmla="*/ 1615407 w 3511791"/>
              <a:gd name="connsiteY2" fmla="*/ 21947 h 1415958"/>
              <a:gd name="connsiteX3" fmla="*/ 3295926 w 3511791"/>
              <a:gd name="connsiteY3" fmla="*/ 269082 h 1415958"/>
              <a:gd name="connsiteX4" fmla="*/ 3394780 w 3511791"/>
              <a:gd name="connsiteY4" fmla="*/ 528574 h 1415958"/>
              <a:gd name="connsiteX5" fmla="*/ 3493634 w 3511791"/>
              <a:gd name="connsiteY5" fmla="*/ 812780 h 1415958"/>
              <a:gd name="connsiteX6" fmla="*/ 3493634 w 3511791"/>
              <a:gd name="connsiteY6" fmla="*/ 1183482 h 1415958"/>
              <a:gd name="connsiteX7" fmla="*/ 3308283 w 3511791"/>
              <a:gd name="connsiteY7" fmla="*/ 1331763 h 1415958"/>
              <a:gd name="connsiteX8" fmla="*/ 2875796 w 3511791"/>
              <a:gd name="connsiteY8" fmla="*/ 1405904 h 1415958"/>
              <a:gd name="connsiteX9" fmla="*/ 2591591 w 3511791"/>
              <a:gd name="connsiteY9" fmla="*/ 1405904 h 1415958"/>
              <a:gd name="connsiteX10" fmla="*/ 1899613 w 3511791"/>
              <a:gd name="connsiteY10" fmla="*/ 1319407 h 1415958"/>
              <a:gd name="connsiteX11" fmla="*/ 1553623 w 3511791"/>
              <a:gd name="connsiteY11" fmla="*/ 1195839 h 1415958"/>
              <a:gd name="connsiteX12" fmla="*/ 1219991 w 3511791"/>
              <a:gd name="connsiteY12" fmla="*/ 1195839 h 1415958"/>
              <a:gd name="connsiteX13" fmla="*/ 194380 w 3511791"/>
              <a:gd name="connsiteY13" fmla="*/ 1084628 h 1415958"/>
              <a:gd name="connsiteX14" fmla="*/ 9029 w 3511791"/>
              <a:gd name="connsiteY14" fmla="*/ 652142 h 1415958"/>
              <a:gd name="connsiteX15" fmla="*/ 330304 w 3511791"/>
              <a:gd name="connsiteY15" fmla="*/ 59018 h 1415958"/>
              <a:gd name="connsiteX16" fmla="*/ 317948 w 3511791"/>
              <a:gd name="connsiteY16" fmla="*/ 108445 h 1415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511791" h="1415958">
                <a:moveTo>
                  <a:pt x="317948" y="108445"/>
                </a:moveTo>
                <a:cubicBezTo>
                  <a:pt x="422980" y="102267"/>
                  <a:pt x="744256" y="36363"/>
                  <a:pt x="960499" y="21947"/>
                </a:cubicBezTo>
                <a:cubicBezTo>
                  <a:pt x="1176742" y="7531"/>
                  <a:pt x="1226169" y="-19242"/>
                  <a:pt x="1615407" y="21947"/>
                </a:cubicBezTo>
                <a:cubicBezTo>
                  <a:pt x="2004645" y="63136"/>
                  <a:pt x="2999364" y="184644"/>
                  <a:pt x="3295926" y="269082"/>
                </a:cubicBezTo>
                <a:cubicBezTo>
                  <a:pt x="3592488" y="353520"/>
                  <a:pt x="3361829" y="437958"/>
                  <a:pt x="3394780" y="528574"/>
                </a:cubicBezTo>
                <a:cubicBezTo>
                  <a:pt x="3427731" y="619190"/>
                  <a:pt x="3477158" y="703629"/>
                  <a:pt x="3493634" y="812780"/>
                </a:cubicBezTo>
                <a:cubicBezTo>
                  <a:pt x="3510110" y="921931"/>
                  <a:pt x="3524526" y="1096985"/>
                  <a:pt x="3493634" y="1183482"/>
                </a:cubicBezTo>
                <a:cubicBezTo>
                  <a:pt x="3462742" y="1269979"/>
                  <a:pt x="3411256" y="1294693"/>
                  <a:pt x="3308283" y="1331763"/>
                </a:cubicBezTo>
                <a:cubicBezTo>
                  <a:pt x="3205310" y="1368833"/>
                  <a:pt x="2995244" y="1393547"/>
                  <a:pt x="2875796" y="1405904"/>
                </a:cubicBezTo>
                <a:cubicBezTo>
                  <a:pt x="2756348" y="1418261"/>
                  <a:pt x="2754288" y="1420320"/>
                  <a:pt x="2591591" y="1405904"/>
                </a:cubicBezTo>
                <a:cubicBezTo>
                  <a:pt x="2428894" y="1391488"/>
                  <a:pt x="2072608" y="1354418"/>
                  <a:pt x="1899613" y="1319407"/>
                </a:cubicBezTo>
                <a:cubicBezTo>
                  <a:pt x="1726618" y="1284396"/>
                  <a:pt x="1666893" y="1216434"/>
                  <a:pt x="1553623" y="1195839"/>
                </a:cubicBezTo>
                <a:cubicBezTo>
                  <a:pt x="1440353" y="1175244"/>
                  <a:pt x="1446532" y="1214374"/>
                  <a:pt x="1219991" y="1195839"/>
                </a:cubicBezTo>
                <a:cubicBezTo>
                  <a:pt x="993451" y="1177304"/>
                  <a:pt x="396207" y="1175244"/>
                  <a:pt x="194380" y="1084628"/>
                </a:cubicBezTo>
                <a:cubicBezTo>
                  <a:pt x="-7447" y="994012"/>
                  <a:pt x="-13625" y="823077"/>
                  <a:pt x="9029" y="652142"/>
                </a:cubicBezTo>
                <a:cubicBezTo>
                  <a:pt x="31683" y="481207"/>
                  <a:pt x="330304" y="59018"/>
                  <a:pt x="330304" y="59018"/>
                </a:cubicBezTo>
                <a:cubicBezTo>
                  <a:pt x="383850" y="-29539"/>
                  <a:pt x="212916" y="114623"/>
                  <a:pt x="317948" y="108445"/>
                </a:cubicBezTo>
                <a:close/>
              </a:path>
            </a:pathLst>
          </a:cu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17EE6D09-2A8E-8542-A5D1-97E99474FAFD}"/>
              </a:ext>
            </a:extLst>
          </p:cNvPr>
          <p:cNvSpPr/>
          <p:nvPr/>
        </p:nvSpPr>
        <p:spPr>
          <a:xfrm>
            <a:off x="3322662" y="3392730"/>
            <a:ext cx="4186913" cy="2068335"/>
          </a:xfrm>
          <a:custGeom>
            <a:avLst/>
            <a:gdLst>
              <a:gd name="connsiteX0" fmla="*/ 139993 w 3140185"/>
              <a:gd name="connsiteY0" fmla="*/ 25658 h 1551251"/>
              <a:gd name="connsiteX1" fmla="*/ 4069 w 3140185"/>
              <a:gd name="connsiteY1" fmla="*/ 136869 h 1551251"/>
              <a:gd name="connsiteX2" fmla="*/ 78209 w 3140185"/>
              <a:gd name="connsiteY2" fmla="*/ 322221 h 1551251"/>
              <a:gd name="connsiteX3" fmla="*/ 485982 w 3140185"/>
              <a:gd name="connsiteY3" fmla="*/ 482858 h 1551251"/>
              <a:gd name="connsiteX4" fmla="*/ 930826 w 3140185"/>
              <a:gd name="connsiteY4" fmla="*/ 680567 h 1551251"/>
              <a:gd name="connsiteX5" fmla="*/ 1215031 w 3140185"/>
              <a:gd name="connsiteY5" fmla="*/ 977129 h 1551251"/>
              <a:gd name="connsiteX6" fmla="*/ 1907009 w 3140185"/>
              <a:gd name="connsiteY6" fmla="*/ 1360188 h 1551251"/>
              <a:gd name="connsiteX7" fmla="*/ 2240642 w 3140185"/>
              <a:gd name="connsiteY7" fmla="*/ 1533183 h 1551251"/>
              <a:gd name="connsiteX8" fmla="*/ 2623701 w 3140185"/>
              <a:gd name="connsiteY8" fmla="*/ 1520826 h 1551251"/>
              <a:gd name="connsiteX9" fmla="*/ 2944977 w 3140185"/>
              <a:gd name="connsiteY9" fmla="*/ 1310761 h 1551251"/>
              <a:gd name="connsiteX10" fmla="*/ 3093258 w 3140185"/>
              <a:gd name="connsiteY10" fmla="*/ 927702 h 1551251"/>
              <a:gd name="connsiteX11" fmla="*/ 3130328 w 3140185"/>
              <a:gd name="connsiteY11" fmla="*/ 767064 h 1551251"/>
              <a:gd name="connsiteX12" fmla="*/ 2932620 w 3140185"/>
              <a:gd name="connsiteY12" fmla="*/ 655853 h 1551251"/>
              <a:gd name="connsiteX13" fmla="*/ 2636058 w 3140185"/>
              <a:gd name="connsiteY13" fmla="*/ 334577 h 1551251"/>
              <a:gd name="connsiteX14" fmla="*/ 2438350 w 3140185"/>
              <a:gd name="connsiteY14" fmla="*/ 285150 h 1551251"/>
              <a:gd name="connsiteX15" fmla="*/ 1647518 w 3140185"/>
              <a:gd name="connsiteY15" fmla="*/ 38015 h 1551251"/>
              <a:gd name="connsiteX16" fmla="*/ 943182 w 3140185"/>
              <a:gd name="connsiteY16" fmla="*/ 945 h 1551251"/>
              <a:gd name="connsiteX17" fmla="*/ 139993 w 3140185"/>
              <a:gd name="connsiteY17" fmla="*/ 25658 h 1551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140185" h="1551251">
                <a:moveTo>
                  <a:pt x="139993" y="25658"/>
                </a:moveTo>
                <a:cubicBezTo>
                  <a:pt x="-16526" y="48312"/>
                  <a:pt x="14366" y="87442"/>
                  <a:pt x="4069" y="136869"/>
                </a:cubicBezTo>
                <a:cubicBezTo>
                  <a:pt x="-6228" y="186296"/>
                  <a:pt x="-2110" y="264556"/>
                  <a:pt x="78209" y="322221"/>
                </a:cubicBezTo>
                <a:cubicBezTo>
                  <a:pt x="158528" y="379886"/>
                  <a:pt x="343879" y="423134"/>
                  <a:pt x="485982" y="482858"/>
                </a:cubicBezTo>
                <a:cubicBezTo>
                  <a:pt x="628085" y="542582"/>
                  <a:pt x="809318" y="598189"/>
                  <a:pt x="930826" y="680567"/>
                </a:cubicBezTo>
                <a:cubicBezTo>
                  <a:pt x="1052334" y="762945"/>
                  <a:pt x="1052334" y="863859"/>
                  <a:pt x="1215031" y="977129"/>
                </a:cubicBezTo>
                <a:cubicBezTo>
                  <a:pt x="1377728" y="1090399"/>
                  <a:pt x="1736074" y="1267512"/>
                  <a:pt x="1907009" y="1360188"/>
                </a:cubicBezTo>
                <a:cubicBezTo>
                  <a:pt x="2077944" y="1452864"/>
                  <a:pt x="2121193" y="1506410"/>
                  <a:pt x="2240642" y="1533183"/>
                </a:cubicBezTo>
                <a:cubicBezTo>
                  <a:pt x="2360091" y="1559956"/>
                  <a:pt x="2506312" y="1557896"/>
                  <a:pt x="2623701" y="1520826"/>
                </a:cubicBezTo>
                <a:cubicBezTo>
                  <a:pt x="2741090" y="1483756"/>
                  <a:pt x="2866718" y="1409615"/>
                  <a:pt x="2944977" y="1310761"/>
                </a:cubicBezTo>
                <a:cubicBezTo>
                  <a:pt x="3023236" y="1211907"/>
                  <a:pt x="3062366" y="1018318"/>
                  <a:pt x="3093258" y="927702"/>
                </a:cubicBezTo>
                <a:cubicBezTo>
                  <a:pt x="3124150" y="837086"/>
                  <a:pt x="3157101" y="812372"/>
                  <a:pt x="3130328" y="767064"/>
                </a:cubicBezTo>
                <a:cubicBezTo>
                  <a:pt x="3103555" y="721756"/>
                  <a:pt x="3014998" y="727934"/>
                  <a:pt x="2932620" y="655853"/>
                </a:cubicBezTo>
                <a:cubicBezTo>
                  <a:pt x="2850242" y="583772"/>
                  <a:pt x="2718436" y="396361"/>
                  <a:pt x="2636058" y="334577"/>
                </a:cubicBezTo>
                <a:cubicBezTo>
                  <a:pt x="2553680" y="272793"/>
                  <a:pt x="2603107" y="334577"/>
                  <a:pt x="2438350" y="285150"/>
                </a:cubicBezTo>
                <a:cubicBezTo>
                  <a:pt x="2273593" y="235723"/>
                  <a:pt x="1896713" y="85383"/>
                  <a:pt x="1647518" y="38015"/>
                </a:cubicBezTo>
                <a:cubicBezTo>
                  <a:pt x="1398323" y="-9353"/>
                  <a:pt x="1200614" y="945"/>
                  <a:pt x="943182" y="945"/>
                </a:cubicBezTo>
                <a:cubicBezTo>
                  <a:pt x="685750" y="945"/>
                  <a:pt x="296512" y="3004"/>
                  <a:pt x="139993" y="25658"/>
                </a:cubicBezTo>
                <a:close/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F5083DD-3158-5B4E-9415-637B1CC83AE4}"/>
              </a:ext>
            </a:extLst>
          </p:cNvPr>
          <p:cNvSpPr txBox="1"/>
          <p:nvPr/>
        </p:nvSpPr>
        <p:spPr>
          <a:xfrm>
            <a:off x="2779287" y="5569890"/>
            <a:ext cx="1691169" cy="666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dirty="0">
                <a:solidFill>
                  <a:schemeClr val="bg2">
                    <a:lumMod val="60000"/>
                    <a:lumOff val="40000"/>
                  </a:schemeClr>
                </a:solidFill>
                <a:highlight>
                  <a:srgbClr val="000000"/>
                </a:highlight>
              </a:rPr>
              <a:t>Австралийская</a:t>
            </a:r>
          </a:p>
          <a:p>
            <a:r>
              <a:rPr lang="ru-RU" sz="1867" dirty="0">
                <a:solidFill>
                  <a:schemeClr val="bg2">
                    <a:lumMod val="60000"/>
                    <a:lumOff val="40000"/>
                  </a:schemeClr>
                </a:solidFill>
                <a:highlight>
                  <a:srgbClr val="000000"/>
                </a:highlight>
              </a:rPr>
              <a:t> цивилизация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84CA022-9954-D94C-AA26-C47C669251F0}"/>
              </a:ext>
            </a:extLst>
          </p:cNvPr>
          <p:cNvSpPr txBox="1"/>
          <p:nvPr/>
        </p:nvSpPr>
        <p:spPr>
          <a:xfrm>
            <a:off x="8318022" y="5996345"/>
            <a:ext cx="1752467" cy="666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dirty="0">
                <a:solidFill>
                  <a:schemeClr val="bg2">
                    <a:lumMod val="60000"/>
                    <a:lumOff val="40000"/>
                  </a:schemeClr>
                </a:solidFill>
                <a:highlight>
                  <a:srgbClr val="000000"/>
                </a:highlight>
              </a:rPr>
              <a:t>Полинезийская</a:t>
            </a:r>
          </a:p>
          <a:p>
            <a:r>
              <a:rPr lang="ru-RU" sz="1867" dirty="0">
                <a:solidFill>
                  <a:schemeClr val="bg2">
                    <a:lumMod val="60000"/>
                    <a:lumOff val="40000"/>
                  </a:schemeClr>
                </a:solidFill>
                <a:highlight>
                  <a:srgbClr val="000000"/>
                </a:highlight>
              </a:rPr>
              <a:t> цивилизация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D552FB3-14E1-5C41-82A5-243011DB85B2}"/>
              </a:ext>
            </a:extLst>
          </p:cNvPr>
          <p:cNvSpPr txBox="1"/>
          <p:nvPr/>
        </p:nvSpPr>
        <p:spPr>
          <a:xfrm>
            <a:off x="4989347" y="1523865"/>
            <a:ext cx="1926810" cy="666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dirty="0">
                <a:solidFill>
                  <a:schemeClr val="bg2">
                    <a:lumMod val="60000"/>
                    <a:lumOff val="40000"/>
                  </a:schemeClr>
                </a:solidFill>
                <a:highlight>
                  <a:srgbClr val="000000"/>
                </a:highlight>
              </a:rPr>
              <a:t>Микронезийская</a:t>
            </a:r>
          </a:p>
          <a:p>
            <a:r>
              <a:rPr lang="ru-RU" sz="1867" dirty="0">
                <a:solidFill>
                  <a:schemeClr val="bg2">
                    <a:lumMod val="60000"/>
                    <a:lumOff val="40000"/>
                  </a:schemeClr>
                </a:solidFill>
                <a:highlight>
                  <a:srgbClr val="000000"/>
                </a:highlight>
              </a:rPr>
              <a:t> цивилизация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EBA32D3-5DB4-2041-924A-FE8D9D628939}"/>
              </a:ext>
            </a:extLst>
          </p:cNvPr>
          <p:cNvSpPr txBox="1"/>
          <p:nvPr/>
        </p:nvSpPr>
        <p:spPr>
          <a:xfrm>
            <a:off x="1546760" y="3436129"/>
            <a:ext cx="1786579" cy="666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dirty="0">
                <a:solidFill>
                  <a:schemeClr val="bg2">
                    <a:lumMod val="60000"/>
                    <a:lumOff val="40000"/>
                  </a:schemeClr>
                </a:solidFill>
                <a:highlight>
                  <a:srgbClr val="000000"/>
                </a:highlight>
              </a:rPr>
              <a:t>Меланезийская</a:t>
            </a:r>
          </a:p>
          <a:p>
            <a:r>
              <a:rPr lang="ru-RU" sz="1867" dirty="0">
                <a:solidFill>
                  <a:schemeClr val="bg2">
                    <a:lumMod val="60000"/>
                    <a:lumOff val="40000"/>
                  </a:schemeClr>
                </a:solidFill>
                <a:highlight>
                  <a:srgbClr val="000000"/>
                </a:highlight>
              </a:rPr>
              <a:t>цивилизация</a:t>
            </a:r>
          </a:p>
        </p:txBody>
      </p:sp>
    </p:spTree>
    <p:extLst>
      <p:ext uri="{BB962C8B-B14F-4D97-AF65-F5344CB8AC3E}">
        <p14:creationId xmlns:p14="http://schemas.microsoft.com/office/powerpoint/2010/main" val="3282797476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B9B68FB6-C347-1A40-9DFE-BA5F1670A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139</a:t>
            </a:fld>
            <a:endParaRPr lang="ru-RU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5342E5-25F6-AE41-B1FA-88BA0B09D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0399" y="799438"/>
            <a:ext cx="9769971" cy="754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1775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14</a:t>
            </a:fld>
            <a:endParaRPr lang="ru-RU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 bwMode="auto">
          <a:xfrm>
            <a:off x="5814184" y="635403"/>
            <a:ext cx="6690345" cy="928915"/>
          </a:xfrm>
        </p:spPr>
        <p:txBody>
          <a:bodyPr anchor="t" anchorCtr="0">
            <a:normAutofit/>
          </a:bodyPr>
          <a:lstStyle/>
          <a:p>
            <a:pPr>
              <a:defRPr/>
            </a:pPr>
            <a:r>
              <a:rPr lang="ru-RU" dirty="0"/>
              <a:t>Суфизм (</a:t>
            </a:r>
            <a:r>
              <a:rPr lang="ru-RU" dirty="0" err="1"/>
              <a:t>ат-тасавуф</a:t>
            </a:r>
            <a:r>
              <a:rPr lang="ru-RU" dirty="0"/>
              <a:t>)</a:t>
            </a:r>
            <a:endParaRPr dirty="0"/>
          </a:p>
        </p:txBody>
      </p:sp>
      <p:sp>
        <p:nvSpPr>
          <p:cNvPr id="7" name="TextBox 6"/>
          <p:cNvSpPr txBox="1"/>
          <p:nvPr/>
        </p:nvSpPr>
        <p:spPr>
          <a:xfrm>
            <a:off x="7194690" y="1564318"/>
            <a:ext cx="2069541" cy="439672"/>
          </a:xfrm>
          <a:prstGeom prst="rect">
            <a:avLst/>
          </a:prstGeom>
          <a:solidFill>
            <a:srgbClr val="00B050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>
                <a:solidFill>
                  <a:schemeClr val="bg1"/>
                </a:solidFill>
              </a:rPr>
              <a:t>Ранний суфизм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558924" y="3192490"/>
            <a:ext cx="1219180" cy="439672"/>
          </a:xfrm>
          <a:prstGeom prst="rect">
            <a:avLst/>
          </a:prstGeom>
          <a:solidFill>
            <a:srgbClr val="00B050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 err="1">
                <a:solidFill>
                  <a:schemeClr val="bg1"/>
                </a:solidFill>
              </a:rPr>
              <a:t>кадирия</a:t>
            </a:r>
            <a:endParaRPr lang="ru-RU" sz="2257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79075" y="3144527"/>
            <a:ext cx="1107996" cy="439672"/>
          </a:xfrm>
          <a:prstGeom prst="rect">
            <a:avLst/>
          </a:prstGeom>
          <a:solidFill>
            <a:srgbClr val="00B050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 err="1">
                <a:solidFill>
                  <a:schemeClr val="bg1"/>
                </a:solidFill>
              </a:rPr>
              <a:t>рифаия</a:t>
            </a:r>
            <a:endParaRPr lang="ru-RU" sz="2257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91905" y="3887363"/>
            <a:ext cx="1015021" cy="439672"/>
          </a:xfrm>
          <a:prstGeom prst="rect">
            <a:avLst/>
          </a:prstGeom>
          <a:solidFill>
            <a:srgbClr val="00B050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>
                <a:solidFill>
                  <a:schemeClr val="bg1"/>
                </a:solidFill>
              </a:rPr>
              <a:t>ясавия</a:t>
            </a:r>
            <a:endParaRPr lang="ru-RU" sz="2257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21669" y="2890287"/>
            <a:ext cx="2050113" cy="439672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>
                <a:solidFill>
                  <a:schemeClr val="bg1"/>
                </a:solidFill>
              </a:rPr>
              <a:t>тюркская ветвь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21242" y="4895588"/>
            <a:ext cx="1730923" cy="439672"/>
          </a:xfrm>
          <a:prstGeom prst="rect">
            <a:avLst/>
          </a:prstGeom>
          <a:solidFill>
            <a:srgbClr val="92D050"/>
          </a:solidFill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ru-RU" sz="2257" dirty="0" err="1">
                <a:solidFill>
                  <a:schemeClr val="bg1"/>
                </a:solidFill>
              </a:rPr>
              <a:t>сухравардия</a:t>
            </a:r>
            <a:endParaRPr lang="ru-RU" sz="2257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27258" y="6222911"/>
            <a:ext cx="1728358" cy="439672"/>
          </a:xfrm>
          <a:prstGeom prst="rect">
            <a:avLst/>
          </a:prstGeom>
          <a:solidFill>
            <a:srgbClr val="00B050">
              <a:alpha val="75000"/>
            </a:srgb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 err="1">
                <a:solidFill>
                  <a:schemeClr val="bg1"/>
                </a:solidFill>
              </a:rPr>
              <a:t>накшбандия</a:t>
            </a:r>
            <a:endParaRPr lang="ru-RU" sz="2257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457358" y="5153398"/>
            <a:ext cx="1374094" cy="439672"/>
          </a:xfrm>
          <a:prstGeom prst="rect">
            <a:avLst/>
          </a:prstGeom>
          <a:solidFill>
            <a:srgbClr val="00B050"/>
          </a:solidFill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ru-RU" sz="2257">
                <a:solidFill>
                  <a:schemeClr val="bg1"/>
                </a:solidFill>
              </a:rPr>
              <a:t>бекташия</a:t>
            </a:r>
            <a:endParaRPr lang="ru-RU" sz="2257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008530" y="5715382"/>
            <a:ext cx="1277081" cy="439672"/>
          </a:xfrm>
          <a:prstGeom prst="rect">
            <a:avLst/>
          </a:prstGeom>
          <a:solidFill>
            <a:srgbClr val="00B050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 err="1">
                <a:solidFill>
                  <a:schemeClr val="bg1"/>
                </a:solidFill>
              </a:rPr>
              <a:t>халватия</a:t>
            </a:r>
            <a:endParaRPr lang="ru-RU" sz="2257" dirty="0">
              <a:solidFill>
                <a:schemeClr val="bg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457358" y="4501846"/>
            <a:ext cx="1356718" cy="439672"/>
          </a:xfrm>
          <a:prstGeom prst="rect">
            <a:avLst/>
          </a:prstGeom>
          <a:solidFill>
            <a:srgbClr val="00B050">
              <a:alpha val="63000"/>
            </a:srgbClr>
          </a:solidFill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ru-RU" sz="2257" dirty="0" err="1">
                <a:solidFill>
                  <a:schemeClr val="bg1"/>
                </a:solidFill>
              </a:rPr>
              <a:t>маулавия</a:t>
            </a:r>
            <a:endParaRPr lang="ru-RU" sz="2257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3632692" y="3424115"/>
            <a:ext cx="1255472" cy="439672"/>
          </a:xfrm>
          <a:prstGeom prst="rect">
            <a:avLst/>
          </a:prstGeom>
          <a:solidFill>
            <a:srgbClr val="00B050">
              <a:alpha val="59000"/>
            </a:srgb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 err="1">
                <a:solidFill>
                  <a:schemeClr val="bg1"/>
                </a:solidFill>
              </a:rPr>
              <a:t>шазилия</a:t>
            </a:r>
            <a:endParaRPr lang="ru-RU" sz="2257" dirty="0">
              <a:solidFill>
                <a:schemeClr val="bg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11177" y="3883022"/>
            <a:ext cx="1096775" cy="439672"/>
          </a:xfrm>
          <a:prstGeom prst="rect">
            <a:avLst/>
          </a:prstGeom>
          <a:solidFill>
            <a:srgbClr val="92D050"/>
          </a:solidFill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ru-RU" sz="2257">
                <a:solidFill>
                  <a:schemeClr val="bg1"/>
                </a:solidFill>
              </a:rPr>
              <a:t>чиштия</a:t>
            </a:r>
            <a:endParaRPr lang="ru-RU" sz="2257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916328" y="4353655"/>
            <a:ext cx="1327608" cy="439672"/>
          </a:xfrm>
          <a:prstGeom prst="rect">
            <a:avLst/>
          </a:prstGeom>
          <a:solidFill>
            <a:srgbClr val="00B050">
              <a:alpha val="56000"/>
            </a:srgb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 err="1">
                <a:solidFill>
                  <a:schemeClr val="bg1"/>
                </a:solidFill>
              </a:rPr>
              <a:t>кубравия</a:t>
            </a:r>
            <a:endParaRPr lang="ru-RU" sz="2257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2504530" y="4277459"/>
            <a:ext cx="1208985" cy="439672"/>
          </a:xfrm>
          <a:prstGeom prst="rect">
            <a:avLst/>
          </a:prstGeom>
          <a:solidFill>
            <a:srgbClr val="00B050">
              <a:alpha val="90000"/>
            </a:srgb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 err="1">
                <a:solidFill>
                  <a:schemeClr val="bg1"/>
                </a:solidFill>
              </a:rPr>
              <a:t>бадавия</a:t>
            </a:r>
            <a:endParaRPr lang="ru-RU" sz="2257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86314" y="2735611"/>
            <a:ext cx="2805591" cy="43967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2257">
                <a:solidFill>
                  <a:schemeClr val="bg1"/>
                </a:solidFill>
              </a:rPr>
              <a:t>индийская </a:t>
            </a:r>
            <a:r>
              <a:rPr lang="ru-RU" sz="2257" dirty="0">
                <a:solidFill>
                  <a:schemeClr val="bg1"/>
                </a:solidFill>
              </a:rPr>
              <a:t>ветвь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3184323" y="2339146"/>
            <a:ext cx="2027543" cy="43967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>
                <a:solidFill>
                  <a:schemeClr val="bg1"/>
                </a:solidFill>
              </a:rPr>
              <a:t>арабская ветвь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746341" y="2367174"/>
            <a:ext cx="2048381" cy="43967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>
                <a:solidFill>
                  <a:schemeClr val="bg1"/>
                </a:solidFill>
              </a:rPr>
              <a:t>иранская ветвь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795432" y="2080256"/>
            <a:ext cx="1873462" cy="43967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>
                <a:solidFill>
                  <a:schemeClr val="bg1"/>
                </a:solidFill>
              </a:rPr>
              <a:t>Средняя Азия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8117EE-1EF4-144A-9E2A-17CF1760BA09}"/>
              </a:ext>
            </a:extLst>
          </p:cNvPr>
          <p:cNvSpPr txBox="1"/>
          <p:nvPr/>
        </p:nvSpPr>
        <p:spPr>
          <a:xfrm>
            <a:off x="6120634" y="7795651"/>
            <a:ext cx="46883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от 100 до 200 миллионов человек 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6667369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B9B68FB6-C347-1A40-9DFE-BA5F1670A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140</a:t>
            </a:fld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3944A4A-A17C-8647-B585-66FD5E7C590A}"/>
              </a:ext>
            </a:extLst>
          </p:cNvPr>
          <p:cNvSpPr txBox="1"/>
          <p:nvPr/>
        </p:nvSpPr>
        <p:spPr>
          <a:xfrm>
            <a:off x="661775" y="662892"/>
            <a:ext cx="13444151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Совокупное население </a:t>
            </a:r>
            <a:r>
              <a:rPr lang="ru-RU" sz="2400" b="1" dirty="0"/>
              <a:t>стран Океании</a:t>
            </a:r>
            <a:r>
              <a:rPr lang="ru-RU" sz="2400" dirty="0"/>
              <a:t> около </a:t>
            </a:r>
            <a:r>
              <a:rPr lang="ru-RU" sz="2400" b="1" dirty="0"/>
              <a:t>46,5 миллиона </a:t>
            </a:r>
            <a:r>
              <a:rPr lang="ru-RU" sz="2400" dirty="0"/>
              <a:t>человек.</a:t>
            </a:r>
          </a:p>
          <a:p>
            <a:r>
              <a:rPr lang="ru-RU" sz="2400" dirty="0"/>
              <a:t>Доля Океании в мировом населении (около 8,2 млрд) составляет примерно 0,57%</a:t>
            </a:r>
          </a:p>
          <a:p>
            <a:r>
              <a:rPr lang="ru-RU" sz="2400" dirty="0"/>
              <a:t>Австралия: ~27,3 млн  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dirty="0"/>
              <a:t>из них 983 700 аборигенов, что представляло 3,8% </a:t>
            </a:r>
          </a:p>
          <a:p>
            <a:r>
              <a:rPr lang="ru-RU" sz="2400" dirty="0"/>
              <a:t>Папуа — Новая Гвинея: ~10,5 млн  </a:t>
            </a:r>
          </a:p>
          <a:p>
            <a:r>
              <a:rPr lang="ru-RU" sz="2400" dirty="0"/>
              <a:t>Новая Зеландия: ~5,2 млн  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dirty="0"/>
              <a:t>Из них маори 978 246 человек, что составляет 19,6% </a:t>
            </a:r>
          </a:p>
          <a:p>
            <a:r>
              <a:rPr lang="ru-RU" sz="2400" dirty="0"/>
              <a:t>Фиджи: ~0,9 млн  </a:t>
            </a:r>
          </a:p>
          <a:p>
            <a:r>
              <a:rPr lang="ru-RU" sz="2400" dirty="0"/>
              <a:t>Соломоновы Острова: ~0,75 млн  </a:t>
            </a:r>
          </a:p>
          <a:p>
            <a:r>
              <a:rPr lang="ru-RU" sz="2400" dirty="0"/>
              <a:t>Вануату: ~0,33 млн  </a:t>
            </a:r>
          </a:p>
          <a:p>
            <a:r>
              <a:rPr lang="ru-RU" sz="2400" dirty="0"/>
              <a:t>Остальные страны и территории (Тонга, Самоа, Кирибати, Тувалу, Науру и др.): суммарно около 1,5 млн.</a:t>
            </a:r>
          </a:p>
          <a:p>
            <a:endParaRPr lang="ru-RU" sz="2400" dirty="0"/>
          </a:p>
          <a:p>
            <a:r>
              <a:rPr lang="ru-RU" sz="2400" dirty="0"/>
              <a:t>Совокупный ВВП стран Океании в 2025 году составляет около </a:t>
            </a:r>
            <a:r>
              <a:rPr lang="ru-RU" sz="2400" b="1" dirty="0"/>
              <a:t>$2,19 трлн</a:t>
            </a:r>
            <a:r>
              <a:rPr lang="ru-RU" sz="2400" dirty="0"/>
              <a:t>.</a:t>
            </a:r>
          </a:p>
          <a:p>
            <a:endParaRPr lang="ru-RU" sz="2400" dirty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023187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B9B68FB6-C347-1A40-9DFE-BA5F1670A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141</a:t>
            </a:fld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7B0497-1092-064C-8AA9-A922A5C4D63B}"/>
              </a:ext>
            </a:extLst>
          </p:cNvPr>
          <p:cNvSpPr txBox="1"/>
          <p:nvPr/>
        </p:nvSpPr>
        <p:spPr>
          <a:xfrm>
            <a:off x="1139569" y="1417889"/>
            <a:ext cx="105746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Малайская цивилизация</a:t>
            </a:r>
          </a:p>
          <a:p>
            <a:endParaRPr lang="ru-RU" sz="2400" dirty="0"/>
          </a:p>
          <a:p>
            <a:r>
              <a:rPr lang="ru-RU" sz="2400" dirty="0"/>
              <a:t>Совокупное население Индонезии, Малайзии, Филиппин и Брунея в 2025 году составляет примерно </a:t>
            </a:r>
            <a:r>
              <a:rPr lang="ru-RU" sz="2400" b="1" dirty="0"/>
              <a:t>437,8 миллиона </a:t>
            </a:r>
            <a:r>
              <a:rPr lang="ru-RU" sz="2400" dirty="0"/>
              <a:t>человек.</a:t>
            </a:r>
          </a:p>
          <a:p>
            <a:endParaRPr lang="ru-RU" sz="2400" dirty="0"/>
          </a:p>
          <a:p>
            <a:r>
              <a:rPr lang="ru-RU" sz="2400" dirty="0"/>
              <a:t>Общий ВВП:</a:t>
            </a:r>
          </a:p>
          <a:p>
            <a:r>
              <a:rPr lang="ru-RU" sz="2400" dirty="0"/>
              <a:t>$1,49 трлн (Индонезия) + $467,25 млрд (Малайзия) + $500,2 млрд (Филиппины) + $15,54 млрд (Бруней) = </a:t>
            </a:r>
            <a:r>
              <a:rPr lang="ru-RU" sz="2400" b="1" dirty="0"/>
              <a:t>$2,473 </a:t>
            </a:r>
            <a:r>
              <a:rPr lang="ru-RU" sz="2400" dirty="0"/>
              <a:t>трлн.</a:t>
            </a:r>
          </a:p>
          <a:p>
            <a:endParaRPr lang="ru-RU" sz="2400" dirty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540529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15</a:t>
            </a:fld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51247" y="7309207"/>
            <a:ext cx="538930" cy="7870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257" dirty="0"/>
          </a:p>
          <a:p>
            <a:r>
              <a:rPr lang="ru-RU" sz="2257" dirty="0"/>
              <a:t>,,,, </a:t>
            </a:r>
          </a:p>
        </p:txBody>
      </p:sp>
      <p:sp>
        <p:nvSpPr>
          <p:cNvPr id="20" name="Заголовок 1">
            <a:extLst>
              <a:ext uri="{FF2B5EF4-FFF2-40B4-BE49-F238E27FC236}">
                <a16:creationId xmlns:a16="http://schemas.microsoft.com/office/drawing/2014/main" id="{AE1D2EBA-8610-7C47-A782-20BA9887C7EA}"/>
              </a:ext>
            </a:extLst>
          </p:cNvPr>
          <p:cNvSpPr txBox="1">
            <a:spLocks/>
          </p:cNvSpPr>
          <p:nvPr/>
        </p:nvSpPr>
        <p:spPr>
          <a:xfrm>
            <a:off x="950514" y="300986"/>
            <a:ext cx="12539631" cy="1735337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267" b="1" dirty="0"/>
              <a:t>Арабские завоевания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9EFEF33-C3F8-A94B-B280-D345BF8FF3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375" y="1951631"/>
            <a:ext cx="7112000" cy="580813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C084AF3-04C0-E341-A8EC-CB1B4A4319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7643" y="1940630"/>
            <a:ext cx="8392983" cy="5819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3599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6F069D1D-7BE4-8840-9312-87A7BB648628}"/>
              </a:ext>
            </a:extLst>
          </p:cNvPr>
          <p:cNvCxnSpPr/>
          <p:nvPr/>
        </p:nvCxnSpPr>
        <p:spPr>
          <a:xfrm>
            <a:off x="477795" y="6524368"/>
            <a:ext cx="15190573" cy="0"/>
          </a:xfrm>
          <a:prstGeom prst="straightConnector1">
            <a:avLst/>
          </a:prstGeom>
          <a:ln w="508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A5A00395-1226-E247-A273-9E5762C992BD}"/>
              </a:ext>
            </a:extLst>
          </p:cNvPr>
          <p:cNvSpPr txBox="1"/>
          <p:nvPr/>
        </p:nvSpPr>
        <p:spPr>
          <a:xfrm>
            <a:off x="1417284" y="6831807"/>
            <a:ext cx="1502334" cy="666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>
                <a:solidFill>
                  <a:schemeClr val="bg1"/>
                </a:solidFill>
                <a:highlight>
                  <a:srgbClr val="000000"/>
                </a:highlight>
              </a:rPr>
              <a:t>Аравийский </a:t>
            </a:r>
          </a:p>
          <a:p>
            <a:r>
              <a:rPr lang="ru-RU" sz="1867" b="1" dirty="0">
                <a:solidFill>
                  <a:schemeClr val="bg1"/>
                </a:solidFill>
                <a:highlight>
                  <a:srgbClr val="000000"/>
                </a:highlight>
              </a:rPr>
              <a:t>халифат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DA7D68-431D-9F46-A485-BCCE09EF78E8}"/>
              </a:ext>
            </a:extLst>
          </p:cNvPr>
          <p:cNvSpPr txBox="1"/>
          <p:nvPr/>
        </p:nvSpPr>
        <p:spPr>
          <a:xfrm>
            <a:off x="753556" y="6627512"/>
            <a:ext cx="4972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622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032E41-EE13-5849-8D33-B44D6FE31350}"/>
              </a:ext>
            </a:extLst>
          </p:cNvPr>
          <p:cNvSpPr txBox="1"/>
          <p:nvPr/>
        </p:nvSpPr>
        <p:spPr>
          <a:xfrm>
            <a:off x="8496020" y="6746527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1258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2C420B1-5220-D441-90B3-3D15FBE6B5EB}"/>
              </a:ext>
            </a:extLst>
          </p:cNvPr>
          <p:cNvSpPr txBox="1"/>
          <p:nvPr/>
        </p:nvSpPr>
        <p:spPr>
          <a:xfrm>
            <a:off x="5183620" y="6627514"/>
            <a:ext cx="4972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750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0CFD2A9-C0AC-EE41-9553-F5A1E1E059CC}"/>
              </a:ext>
            </a:extLst>
          </p:cNvPr>
          <p:cNvSpPr txBox="1"/>
          <p:nvPr/>
        </p:nvSpPr>
        <p:spPr>
          <a:xfrm>
            <a:off x="3196111" y="6611039"/>
            <a:ext cx="4972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661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91DC023-1185-0149-A7A8-EB1EE00B1260}"/>
              </a:ext>
            </a:extLst>
          </p:cNvPr>
          <p:cNvSpPr txBox="1"/>
          <p:nvPr/>
        </p:nvSpPr>
        <p:spPr>
          <a:xfrm>
            <a:off x="3623151" y="6883873"/>
            <a:ext cx="1567352" cy="666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 err="1">
                <a:solidFill>
                  <a:schemeClr val="bg1"/>
                </a:solidFill>
                <a:highlight>
                  <a:srgbClr val="000000"/>
                </a:highlight>
              </a:rPr>
              <a:t>Омейядский</a:t>
            </a:r>
            <a:r>
              <a:rPr lang="ru-RU" sz="1867" b="1" dirty="0">
                <a:solidFill>
                  <a:schemeClr val="bg1"/>
                </a:solidFill>
                <a:highlight>
                  <a:srgbClr val="000000"/>
                </a:highlight>
              </a:rPr>
              <a:t> </a:t>
            </a:r>
          </a:p>
          <a:p>
            <a:r>
              <a:rPr lang="ru-RU" sz="1867" b="1" dirty="0">
                <a:solidFill>
                  <a:schemeClr val="bg1"/>
                </a:solidFill>
                <a:highlight>
                  <a:srgbClr val="000000"/>
                </a:highlight>
              </a:rPr>
              <a:t>халифат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D81F5F8-FA4B-0849-BE43-510B65E3F848}"/>
              </a:ext>
            </a:extLst>
          </p:cNvPr>
          <p:cNvSpPr txBox="1"/>
          <p:nvPr/>
        </p:nvSpPr>
        <p:spPr>
          <a:xfrm>
            <a:off x="6203601" y="6836743"/>
            <a:ext cx="1555811" cy="666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 err="1">
                <a:solidFill>
                  <a:schemeClr val="bg1"/>
                </a:solidFill>
                <a:highlight>
                  <a:srgbClr val="000000"/>
                </a:highlight>
              </a:rPr>
              <a:t>Аббасидский</a:t>
            </a:r>
            <a:endParaRPr lang="ru-RU" sz="1867" b="1" dirty="0">
              <a:solidFill>
                <a:schemeClr val="bg1"/>
              </a:solidFill>
              <a:highlight>
                <a:srgbClr val="000000"/>
              </a:highlight>
            </a:endParaRPr>
          </a:p>
          <a:p>
            <a:r>
              <a:rPr lang="ru-RU" sz="1867" b="1" dirty="0">
                <a:solidFill>
                  <a:schemeClr val="bg1"/>
                </a:solidFill>
                <a:highlight>
                  <a:srgbClr val="000000"/>
                </a:highlight>
              </a:rPr>
              <a:t>халифат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90E82E4-7EE7-7F48-BCBF-907F9E8C4BCF}"/>
              </a:ext>
            </a:extLst>
          </p:cNvPr>
          <p:cNvSpPr txBox="1"/>
          <p:nvPr/>
        </p:nvSpPr>
        <p:spPr>
          <a:xfrm>
            <a:off x="9222624" y="6746526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1299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DBA51B3-9E98-C146-80B3-D467D4B81B13}"/>
              </a:ext>
            </a:extLst>
          </p:cNvPr>
          <p:cNvSpPr txBox="1"/>
          <p:nvPr/>
        </p:nvSpPr>
        <p:spPr>
          <a:xfrm>
            <a:off x="10618086" y="6728412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1453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8BE60CE-E276-C848-968A-698301559157}"/>
              </a:ext>
            </a:extLst>
          </p:cNvPr>
          <p:cNvSpPr txBox="1"/>
          <p:nvPr/>
        </p:nvSpPr>
        <p:spPr>
          <a:xfrm>
            <a:off x="14718832" y="6741455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1922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C544E9F-40C3-8D42-B3EC-4A39D22C52BD}"/>
              </a:ext>
            </a:extLst>
          </p:cNvPr>
          <p:cNvSpPr txBox="1"/>
          <p:nvPr/>
        </p:nvSpPr>
        <p:spPr>
          <a:xfrm>
            <a:off x="11594023" y="6923425"/>
            <a:ext cx="2331279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>
                <a:solidFill>
                  <a:schemeClr val="bg1"/>
                </a:solidFill>
                <a:highlight>
                  <a:srgbClr val="000000"/>
                </a:highlight>
              </a:rPr>
              <a:t>Османская Империя</a:t>
            </a: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B844BA36-696D-5341-A048-C166FFFF4A41}"/>
              </a:ext>
            </a:extLst>
          </p:cNvPr>
          <p:cNvCxnSpPr>
            <a:cxnSpLocks/>
          </p:cNvCxnSpPr>
          <p:nvPr/>
        </p:nvCxnSpPr>
        <p:spPr>
          <a:xfrm>
            <a:off x="6315809" y="5657834"/>
            <a:ext cx="808081" cy="25863"/>
          </a:xfrm>
          <a:prstGeom prst="straightConnector1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23455DF6-D1DD-B54B-B8DA-F208EE146ED5}"/>
              </a:ext>
            </a:extLst>
          </p:cNvPr>
          <p:cNvSpPr txBox="1"/>
          <p:nvPr/>
        </p:nvSpPr>
        <p:spPr>
          <a:xfrm>
            <a:off x="5963791" y="5709532"/>
            <a:ext cx="4972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945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16519237-F2A9-3247-87F3-A311A9B63413}"/>
              </a:ext>
            </a:extLst>
          </p:cNvPr>
          <p:cNvSpPr txBox="1"/>
          <p:nvPr/>
        </p:nvSpPr>
        <p:spPr>
          <a:xfrm>
            <a:off x="6872801" y="5752558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1055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49BB9259-25A7-8245-9CC5-52E9AFF632FB}"/>
              </a:ext>
            </a:extLst>
          </p:cNvPr>
          <p:cNvSpPr txBox="1"/>
          <p:nvPr/>
        </p:nvSpPr>
        <p:spPr>
          <a:xfrm>
            <a:off x="5617541" y="3714603"/>
            <a:ext cx="4972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899</a:t>
            </a:r>
          </a:p>
        </p:txBody>
      </p: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DE271B07-C6D0-3E4A-83EB-332FBD9167AC}"/>
              </a:ext>
            </a:extLst>
          </p:cNvPr>
          <p:cNvCxnSpPr>
            <a:cxnSpLocks/>
          </p:cNvCxnSpPr>
          <p:nvPr/>
        </p:nvCxnSpPr>
        <p:spPr>
          <a:xfrm>
            <a:off x="5910571" y="3402228"/>
            <a:ext cx="293029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3109C726-E73F-F04B-A9AF-8BFC8188B80C}"/>
              </a:ext>
            </a:extLst>
          </p:cNvPr>
          <p:cNvSpPr txBox="1"/>
          <p:nvPr/>
        </p:nvSpPr>
        <p:spPr>
          <a:xfrm>
            <a:off x="10841953" y="923035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1492</a:t>
            </a:r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EA0641F3-DB4A-A749-9A06-C90C8AA047B3}"/>
              </a:ext>
            </a:extLst>
          </p:cNvPr>
          <p:cNvCxnSpPr>
            <a:cxnSpLocks/>
          </p:cNvCxnSpPr>
          <p:nvPr/>
        </p:nvCxnSpPr>
        <p:spPr>
          <a:xfrm>
            <a:off x="4827373" y="696795"/>
            <a:ext cx="6490048" cy="0"/>
          </a:xfrm>
          <a:prstGeom prst="straightConnector1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3C8C75EE-9CDA-E145-8389-40AA160917C3}"/>
              </a:ext>
            </a:extLst>
          </p:cNvPr>
          <p:cNvSpPr txBox="1"/>
          <p:nvPr/>
        </p:nvSpPr>
        <p:spPr>
          <a:xfrm>
            <a:off x="4827373" y="4916490"/>
            <a:ext cx="4972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711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7C30805-0E3C-0344-9907-837E72784812}"/>
              </a:ext>
            </a:extLst>
          </p:cNvPr>
          <p:cNvCxnSpPr>
            <a:cxnSpLocks/>
          </p:cNvCxnSpPr>
          <p:nvPr/>
        </p:nvCxnSpPr>
        <p:spPr>
          <a:xfrm>
            <a:off x="4827373" y="696795"/>
            <a:ext cx="0" cy="5761421"/>
          </a:xfrm>
          <a:prstGeom prst="line">
            <a:avLst/>
          </a:prstGeom>
          <a:ln w="2222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84E33D3F-F9C4-E445-860F-446A3E3C7AA2}"/>
              </a:ext>
            </a:extLst>
          </p:cNvPr>
          <p:cNvSpPr txBox="1"/>
          <p:nvPr/>
        </p:nvSpPr>
        <p:spPr>
          <a:xfrm>
            <a:off x="7056559" y="738368"/>
            <a:ext cx="12858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highlight>
                  <a:srgbClr val="000000"/>
                </a:highlight>
              </a:rPr>
              <a:t>Аль-</a:t>
            </a:r>
            <a:r>
              <a:rPr lang="ru-RU" sz="1600" dirty="0" err="1">
                <a:solidFill>
                  <a:schemeClr val="bg1"/>
                </a:solidFill>
                <a:highlight>
                  <a:srgbClr val="000000"/>
                </a:highlight>
              </a:rPr>
              <a:t>Андалус</a:t>
            </a:r>
            <a:endParaRPr lang="ru-RU" sz="1600" dirty="0">
              <a:solidFill>
                <a:schemeClr val="bg1"/>
              </a:solidFill>
              <a:highlight>
                <a:srgbClr val="000000"/>
              </a:highlight>
            </a:endParaRP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C97B79E4-20A7-3440-9557-16D1CF091BBF}"/>
              </a:ext>
            </a:extLst>
          </p:cNvPr>
          <p:cNvCxnSpPr>
            <a:cxnSpLocks/>
          </p:cNvCxnSpPr>
          <p:nvPr/>
        </p:nvCxnSpPr>
        <p:spPr>
          <a:xfrm>
            <a:off x="6190572" y="2765168"/>
            <a:ext cx="1579584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8AEDD274-CA0D-9D41-90A7-422B431ABE04}"/>
              </a:ext>
            </a:extLst>
          </p:cNvPr>
          <p:cNvSpPr txBox="1"/>
          <p:nvPr/>
        </p:nvSpPr>
        <p:spPr>
          <a:xfrm>
            <a:off x="6049185" y="2899032"/>
            <a:ext cx="4972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909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BC96C41-181C-584C-A051-B90E1261BDA5}"/>
              </a:ext>
            </a:extLst>
          </p:cNvPr>
          <p:cNvSpPr txBox="1"/>
          <p:nvPr/>
        </p:nvSpPr>
        <p:spPr>
          <a:xfrm>
            <a:off x="7420489" y="2842140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1171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4CF39C29-5C18-C94E-8CC5-B60E788BAEE3}"/>
              </a:ext>
            </a:extLst>
          </p:cNvPr>
          <p:cNvCxnSpPr/>
          <p:nvPr/>
        </p:nvCxnSpPr>
        <p:spPr>
          <a:xfrm flipH="1">
            <a:off x="6049186" y="2765169"/>
            <a:ext cx="154415" cy="63706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60EE4076-BFE1-BA49-AA6E-AA1715F81874}"/>
              </a:ext>
            </a:extLst>
          </p:cNvPr>
          <p:cNvSpPr txBox="1"/>
          <p:nvPr/>
        </p:nvSpPr>
        <p:spPr>
          <a:xfrm>
            <a:off x="6203600" y="2297723"/>
            <a:ext cx="11154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err="1">
                <a:solidFill>
                  <a:schemeClr val="bg1"/>
                </a:solidFill>
                <a:highlight>
                  <a:srgbClr val="000000"/>
                </a:highlight>
              </a:rPr>
              <a:t>Фатимиды</a:t>
            </a:r>
            <a:endParaRPr lang="ru-RU" sz="1600" dirty="0">
              <a:solidFill>
                <a:schemeClr val="bg1"/>
              </a:solidFill>
              <a:highlight>
                <a:srgbClr val="000000"/>
              </a:highlight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67B26F4-E4B6-C844-B987-A1F867CCF551}"/>
              </a:ext>
            </a:extLst>
          </p:cNvPr>
          <p:cNvSpPr txBox="1"/>
          <p:nvPr/>
        </p:nvSpPr>
        <p:spPr>
          <a:xfrm>
            <a:off x="5617542" y="3408350"/>
            <a:ext cx="9344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err="1">
                <a:solidFill>
                  <a:schemeClr val="bg1"/>
                </a:solidFill>
                <a:highlight>
                  <a:srgbClr val="000000"/>
                </a:highlight>
              </a:rPr>
              <a:t>карматы</a:t>
            </a:r>
            <a:endParaRPr lang="ru-RU" sz="1600" dirty="0">
              <a:solidFill>
                <a:schemeClr val="bg1"/>
              </a:solidFill>
              <a:highlight>
                <a:srgbClr val="000000"/>
              </a:highlight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2217104E-9FD6-564A-AD1E-8457E84F19A6}"/>
              </a:ext>
            </a:extLst>
          </p:cNvPr>
          <p:cNvSpPr txBox="1"/>
          <p:nvPr/>
        </p:nvSpPr>
        <p:spPr>
          <a:xfrm>
            <a:off x="6205426" y="5163812"/>
            <a:ext cx="7476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err="1">
                <a:solidFill>
                  <a:schemeClr val="bg1"/>
                </a:solidFill>
                <a:highlight>
                  <a:srgbClr val="000000"/>
                </a:highlight>
              </a:rPr>
              <a:t>Буиды</a:t>
            </a:r>
            <a:endParaRPr lang="ru-RU" sz="1600" dirty="0">
              <a:solidFill>
                <a:schemeClr val="bg1"/>
              </a:solidFill>
              <a:highlight>
                <a:srgbClr val="000000"/>
              </a:highlight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D1F67516-4858-464A-A52D-E38D7F1696AA}"/>
              </a:ext>
            </a:extLst>
          </p:cNvPr>
          <p:cNvSpPr txBox="1"/>
          <p:nvPr/>
        </p:nvSpPr>
        <p:spPr>
          <a:xfrm>
            <a:off x="10967754" y="4850646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1501</a:t>
            </a:r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24338E99-9B48-B94C-96C9-A4739DFC1CA1}"/>
              </a:ext>
            </a:extLst>
          </p:cNvPr>
          <p:cNvCxnSpPr>
            <a:cxnSpLocks/>
          </p:cNvCxnSpPr>
          <p:nvPr/>
        </p:nvCxnSpPr>
        <p:spPr>
          <a:xfrm>
            <a:off x="11263050" y="4656773"/>
            <a:ext cx="4405319" cy="0"/>
          </a:xfrm>
          <a:prstGeom prst="straightConnector1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F838A57D-C495-424D-A8BC-2B22CBB8D8B5}"/>
              </a:ext>
            </a:extLst>
          </p:cNvPr>
          <p:cNvSpPr txBox="1"/>
          <p:nvPr/>
        </p:nvSpPr>
        <p:spPr>
          <a:xfrm>
            <a:off x="12583756" y="4819080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1765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AF95874B-A9E2-0349-8DB4-11B0ED9C6309}"/>
              </a:ext>
            </a:extLst>
          </p:cNvPr>
          <p:cNvSpPr txBox="1"/>
          <p:nvPr/>
        </p:nvSpPr>
        <p:spPr>
          <a:xfrm>
            <a:off x="11454086" y="5218688"/>
            <a:ext cx="10711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err="1">
                <a:solidFill>
                  <a:schemeClr val="bg1"/>
                </a:solidFill>
                <a:highlight>
                  <a:srgbClr val="000000"/>
                </a:highlight>
              </a:rPr>
              <a:t>сефивиды</a:t>
            </a:r>
            <a:endParaRPr lang="ru-RU" sz="1600" dirty="0">
              <a:solidFill>
                <a:schemeClr val="bg1"/>
              </a:solidFill>
              <a:highlight>
                <a:srgbClr val="000000"/>
              </a:highlight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E67EFC71-1473-6742-90CA-A4561A909BA0}"/>
              </a:ext>
            </a:extLst>
          </p:cNvPr>
          <p:cNvSpPr txBox="1"/>
          <p:nvPr/>
        </p:nvSpPr>
        <p:spPr>
          <a:xfrm>
            <a:off x="11783974" y="4154497"/>
            <a:ext cx="2418739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>
                <a:solidFill>
                  <a:srgbClr val="00B050"/>
                </a:solidFill>
                <a:highlight>
                  <a:srgbClr val="000000"/>
                </a:highlight>
              </a:rPr>
              <a:t>Персидская Империя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734FA1B7-5080-9141-AC4D-05DF8C9DC7C6}"/>
              </a:ext>
            </a:extLst>
          </p:cNvPr>
          <p:cNvSpPr txBox="1"/>
          <p:nvPr/>
        </p:nvSpPr>
        <p:spPr>
          <a:xfrm>
            <a:off x="8523286" y="3593015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1256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4E281E07-FD21-C54C-AC50-618F969E6604}"/>
              </a:ext>
            </a:extLst>
          </p:cNvPr>
          <p:cNvSpPr txBox="1"/>
          <p:nvPr/>
        </p:nvSpPr>
        <p:spPr>
          <a:xfrm rot="16200000">
            <a:off x="8415921" y="2415770"/>
            <a:ext cx="859531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Падение </a:t>
            </a:r>
          </a:p>
          <a:p>
            <a:r>
              <a:rPr lang="ru-RU" sz="1333" dirty="0" err="1"/>
              <a:t>Аламут</a:t>
            </a:r>
            <a:endParaRPr lang="ru-RU" sz="1333" dirty="0"/>
          </a:p>
        </p:txBody>
      </p: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7E10E11E-7843-024D-8E93-3CA06D17F9C5}"/>
              </a:ext>
            </a:extLst>
          </p:cNvPr>
          <p:cNvCxnSpPr>
            <a:endCxn id="54" idx="0"/>
          </p:cNvCxnSpPr>
          <p:nvPr/>
        </p:nvCxnSpPr>
        <p:spPr>
          <a:xfrm flipH="1">
            <a:off x="10918810" y="6320326"/>
            <a:ext cx="48944" cy="408086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271AEE50-BBE3-0F4F-9442-FBC655699C9B}"/>
              </a:ext>
            </a:extLst>
          </p:cNvPr>
          <p:cNvCxnSpPr/>
          <p:nvPr/>
        </p:nvCxnSpPr>
        <p:spPr>
          <a:xfrm>
            <a:off x="8845686" y="6316761"/>
            <a:ext cx="1" cy="408087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AB42353-3096-2543-AEC1-4E86E63FDE6B}"/>
              </a:ext>
            </a:extLst>
          </p:cNvPr>
          <p:cNvCxnSpPr/>
          <p:nvPr/>
        </p:nvCxnSpPr>
        <p:spPr>
          <a:xfrm>
            <a:off x="5496920" y="6254173"/>
            <a:ext cx="1" cy="408087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E4C15798-7A07-F044-8A7D-08CB4E50DF95}"/>
              </a:ext>
            </a:extLst>
          </p:cNvPr>
          <p:cNvCxnSpPr/>
          <p:nvPr/>
        </p:nvCxnSpPr>
        <p:spPr>
          <a:xfrm>
            <a:off x="3489141" y="6198258"/>
            <a:ext cx="1" cy="408087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>
            <a:extLst>
              <a:ext uri="{FF2B5EF4-FFF2-40B4-BE49-F238E27FC236}">
                <a16:creationId xmlns:a16="http://schemas.microsoft.com/office/drawing/2014/main" id="{AB185C00-8A3D-2449-8961-E600723670DC}"/>
              </a:ext>
            </a:extLst>
          </p:cNvPr>
          <p:cNvSpPr txBox="1"/>
          <p:nvPr/>
        </p:nvSpPr>
        <p:spPr>
          <a:xfrm>
            <a:off x="286757" y="5288759"/>
            <a:ext cx="983346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Мохаммед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D5BF38BA-3AA3-034A-A208-C8969248D610}"/>
              </a:ext>
            </a:extLst>
          </p:cNvPr>
          <p:cNvSpPr txBox="1"/>
          <p:nvPr/>
        </p:nvSpPr>
        <p:spPr>
          <a:xfrm>
            <a:off x="-6272" y="5709532"/>
            <a:ext cx="4972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570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21F7C047-F1C7-2D4C-9DE9-188E82FC84D6}"/>
              </a:ext>
            </a:extLst>
          </p:cNvPr>
          <p:cNvSpPr txBox="1"/>
          <p:nvPr/>
        </p:nvSpPr>
        <p:spPr>
          <a:xfrm>
            <a:off x="968356" y="5709532"/>
            <a:ext cx="4972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632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3A1791E7-926E-B14D-A5EA-9ECE27E7DE74}"/>
              </a:ext>
            </a:extLst>
          </p:cNvPr>
          <p:cNvSpPr txBox="1"/>
          <p:nvPr/>
        </p:nvSpPr>
        <p:spPr>
          <a:xfrm rot="16200000">
            <a:off x="1097367" y="5118129"/>
            <a:ext cx="843564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Абу-</a:t>
            </a:r>
            <a:r>
              <a:rPr lang="ru-RU" sz="1333" dirty="0" err="1"/>
              <a:t>Бакр</a:t>
            </a:r>
            <a:endParaRPr lang="ru-RU" sz="1333" dirty="0"/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936EA169-AC02-6248-8C64-2A770307937D}"/>
              </a:ext>
            </a:extLst>
          </p:cNvPr>
          <p:cNvSpPr txBox="1"/>
          <p:nvPr/>
        </p:nvSpPr>
        <p:spPr>
          <a:xfrm>
            <a:off x="1991068" y="5717636"/>
            <a:ext cx="4972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644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4463DD25-5881-FC4F-B69E-2254DFC793A1}"/>
              </a:ext>
            </a:extLst>
          </p:cNvPr>
          <p:cNvSpPr txBox="1"/>
          <p:nvPr/>
        </p:nvSpPr>
        <p:spPr>
          <a:xfrm rot="16200000">
            <a:off x="1637826" y="5109957"/>
            <a:ext cx="554639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 err="1"/>
              <a:t>Умар</a:t>
            </a:r>
            <a:endParaRPr lang="ru-RU" sz="1333" dirty="0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A952E50F-E5AE-B44F-8745-8E896EB51135}"/>
              </a:ext>
            </a:extLst>
          </p:cNvPr>
          <p:cNvSpPr txBox="1"/>
          <p:nvPr/>
        </p:nvSpPr>
        <p:spPr>
          <a:xfrm>
            <a:off x="1432009" y="5718870"/>
            <a:ext cx="4972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634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82F6E081-5B61-2A41-A5A6-6141D4AF5AFF}"/>
              </a:ext>
            </a:extLst>
          </p:cNvPr>
          <p:cNvSpPr txBox="1"/>
          <p:nvPr/>
        </p:nvSpPr>
        <p:spPr>
          <a:xfrm>
            <a:off x="3016878" y="4492626"/>
            <a:ext cx="463588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Али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83BCEBBB-6420-A443-BC6F-E2AF71FC6155}"/>
              </a:ext>
            </a:extLst>
          </p:cNvPr>
          <p:cNvSpPr txBox="1"/>
          <p:nvPr/>
        </p:nvSpPr>
        <p:spPr>
          <a:xfrm rot="16200000">
            <a:off x="2500128" y="5179901"/>
            <a:ext cx="625492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 err="1"/>
              <a:t>Усман</a:t>
            </a:r>
            <a:endParaRPr lang="ru-RU" sz="1333" dirty="0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5FF10CA0-2415-9F4F-BC42-EC6FCD114265}"/>
              </a:ext>
            </a:extLst>
          </p:cNvPr>
          <p:cNvSpPr txBox="1"/>
          <p:nvPr/>
        </p:nvSpPr>
        <p:spPr>
          <a:xfrm rot="16200000">
            <a:off x="3214132" y="5545990"/>
            <a:ext cx="838691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 err="1"/>
              <a:t>Муавийя</a:t>
            </a:r>
            <a:endParaRPr lang="ru-RU" sz="1333" dirty="0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3AAFB8AB-06A7-ED4F-87E7-67C92B133EA1}"/>
              </a:ext>
            </a:extLst>
          </p:cNvPr>
          <p:cNvSpPr txBox="1"/>
          <p:nvPr/>
        </p:nvSpPr>
        <p:spPr>
          <a:xfrm>
            <a:off x="7613744" y="6032264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1169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7EB793A1-0ADD-4C47-85A3-52AEAE3012D6}"/>
              </a:ext>
            </a:extLst>
          </p:cNvPr>
          <p:cNvSpPr txBox="1"/>
          <p:nvPr/>
        </p:nvSpPr>
        <p:spPr>
          <a:xfrm>
            <a:off x="7770157" y="5482374"/>
            <a:ext cx="9204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err="1">
                <a:solidFill>
                  <a:schemeClr val="bg1"/>
                </a:solidFill>
                <a:highlight>
                  <a:srgbClr val="000000"/>
                </a:highlight>
              </a:rPr>
              <a:t>Аюбиды</a:t>
            </a:r>
            <a:endParaRPr lang="ru-RU" sz="1600" dirty="0">
              <a:solidFill>
                <a:schemeClr val="bg1"/>
              </a:solidFill>
              <a:highlight>
                <a:srgbClr val="000000"/>
              </a:highlight>
            </a:endParaRPr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4A0F93FB-337C-6440-AA74-79B34B793F5E}"/>
              </a:ext>
            </a:extLst>
          </p:cNvPr>
          <p:cNvCxnSpPr>
            <a:cxnSpLocks/>
          </p:cNvCxnSpPr>
          <p:nvPr/>
        </p:nvCxnSpPr>
        <p:spPr>
          <a:xfrm>
            <a:off x="7928019" y="5960930"/>
            <a:ext cx="627155" cy="1116"/>
          </a:xfrm>
          <a:prstGeom prst="straightConnector1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TextBox 110">
            <a:extLst>
              <a:ext uri="{FF2B5EF4-FFF2-40B4-BE49-F238E27FC236}">
                <a16:creationId xmlns:a16="http://schemas.microsoft.com/office/drawing/2014/main" id="{20EBA5F6-683E-FE4E-A3F7-BCC5814B4AB5}"/>
              </a:ext>
            </a:extLst>
          </p:cNvPr>
          <p:cNvSpPr txBox="1"/>
          <p:nvPr/>
        </p:nvSpPr>
        <p:spPr>
          <a:xfrm>
            <a:off x="8261838" y="5113636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1193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29919EA7-CA43-0246-A521-253DC129AF4D}"/>
              </a:ext>
            </a:extLst>
          </p:cNvPr>
          <p:cNvSpPr txBox="1"/>
          <p:nvPr/>
        </p:nvSpPr>
        <p:spPr>
          <a:xfrm rot="16200000">
            <a:off x="7804525" y="4712317"/>
            <a:ext cx="806631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 err="1"/>
              <a:t>Саладин</a:t>
            </a:r>
            <a:endParaRPr lang="ru-RU" sz="1333" dirty="0"/>
          </a:p>
        </p:txBody>
      </p:sp>
      <p:cxnSp>
        <p:nvCxnSpPr>
          <p:cNvPr id="113" name="Straight Arrow Connector 112">
            <a:extLst>
              <a:ext uri="{FF2B5EF4-FFF2-40B4-BE49-F238E27FC236}">
                <a16:creationId xmlns:a16="http://schemas.microsoft.com/office/drawing/2014/main" id="{343A3878-66D5-9E4E-AD0E-AEA58C61ACEF}"/>
              </a:ext>
            </a:extLst>
          </p:cNvPr>
          <p:cNvCxnSpPr>
            <a:cxnSpLocks/>
          </p:cNvCxnSpPr>
          <p:nvPr/>
        </p:nvCxnSpPr>
        <p:spPr>
          <a:xfrm>
            <a:off x="10167972" y="2899032"/>
            <a:ext cx="799781" cy="0"/>
          </a:xfrm>
          <a:prstGeom prst="straightConnector1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TextBox 113">
            <a:extLst>
              <a:ext uri="{FF2B5EF4-FFF2-40B4-BE49-F238E27FC236}">
                <a16:creationId xmlns:a16="http://schemas.microsoft.com/office/drawing/2014/main" id="{64A0507D-FA4C-D042-A377-58921057BBA6}"/>
              </a:ext>
            </a:extLst>
          </p:cNvPr>
          <p:cNvSpPr txBox="1"/>
          <p:nvPr/>
        </p:nvSpPr>
        <p:spPr>
          <a:xfrm>
            <a:off x="9818305" y="3116402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1320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A67D0637-0147-C14D-9099-6164CE71DE88}"/>
              </a:ext>
            </a:extLst>
          </p:cNvPr>
          <p:cNvSpPr txBox="1"/>
          <p:nvPr/>
        </p:nvSpPr>
        <p:spPr>
          <a:xfrm>
            <a:off x="10014375" y="2396607"/>
            <a:ext cx="6349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highlight>
                  <a:srgbClr val="000000"/>
                </a:highlight>
              </a:rPr>
              <a:t>Орда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883A65F3-0250-C545-9717-9B4A141CDF25}"/>
              </a:ext>
            </a:extLst>
          </p:cNvPr>
          <p:cNvSpPr txBox="1"/>
          <p:nvPr/>
        </p:nvSpPr>
        <p:spPr>
          <a:xfrm rot="16200000">
            <a:off x="9622865" y="2485554"/>
            <a:ext cx="596702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Узбек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9E4C724C-696F-AF4F-907C-B1F83FCF9A7E}"/>
              </a:ext>
            </a:extLst>
          </p:cNvPr>
          <p:cNvSpPr txBox="1"/>
          <p:nvPr/>
        </p:nvSpPr>
        <p:spPr>
          <a:xfrm>
            <a:off x="10706460" y="3465632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1405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95351675-1D66-BB43-B322-C55A72C6FDA4}"/>
              </a:ext>
            </a:extLst>
          </p:cNvPr>
          <p:cNvSpPr txBox="1"/>
          <p:nvPr/>
        </p:nvSpPr>
        <p:spPr>
          <a:xfrm rot="16200000">
            <a:off x="10160777" y="3421067"/>
            <a:ext cx="883960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Тамерлан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2B8D5714-19B6-0E40-9439-DE733A6BA2CE}"/>
              </a:ext>
            </a:extLst>
          </p:cNvPr>
          <p:cNvSpPr txBox="1"/>
          <p:nvPr/>
        </p:nvSpPr>
        <p:spPr>
          <a:xfrm>
            <a:off x="11867509" y="2104214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1526</a:t>
            </a:r>
          </a:p>
        </p:txBody>
      </p:sp>
      <p:cxnSp>
        <p:nvCxnSpPr>
          <p:cNvPr id="123" name="Straight Arrow Connector 122">
            <a:extLst>
              <a:ext uri="{FF2B5EF4-FFF2-40B4-BE49-F238E27FC236}">
                <a16:creationId xmlns:a16="http://schemas.microsoft.com/office/drawing/2014/main" id="{44ECFF2F-E972-0849-A5CE-93F06A58A8D5}"/>
              </a:ext>
            </a:extLst>
          </p:cNvPr>
          <p:cNvCxnSpPr>
            <a:cxnSpLocks/>
          </p:cNvCxnSpPr>
          <p:nvPr/>
        </p:nvCxnSpPr>
        <p:spPr>
          <a:xfrm flipV="1">
            <a:off x="12080109" y="2010771"/>
            <a:ext cx="2309979" cy="13592"/>
          </a:xfrm>
          <a:prstGeom prst="straightConnector1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TextBox 123">
            <a:extLst>
              <a:ext uri="{FF2B5EF4-FFF2-40B4-BE49-F238E27FC236}">
                <a16:creationId xmlns:a16="http://schemas.microsoft.com/office/drawing/2014/main" id="{40051AD0-A83F-4144-B9F7-1F33616C3EB6}"/>
              </a:ext>
            </a:extLst>
          </p:cNvPr>
          <p:cNvSpPr txBox="1"/>
          <p:nvPr/>
        </p:nvSpPr>
        <p:spPr>
          <a:xfrm>
            <a:off x="13833272" y="2127250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1858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76FEF65C-13BC-E34B-8A36-2D9B441FB120}"/>
              </a:ext>
            </a:extLst>
          </p:cNvPr>
          <p:cNvSpPr txBox="1"/>
          <p:nvPr/>
        </p:nvSpPr>
        <p:spPr>
          <a:xfrm>
            <a:off x="12514138" y="2484196"/>
            <a:ext cx="16716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highlight>
                  <a:srgbClr val="000000"/>
                </a:highlight>
              </a:rPr>
              <a:t>Великие моголы</a:t>
            </a:r>
          </a:p>
        </p:txBody>
      </p:sp>
      <p:cxnSp>
        <p:nvCxnSpPr>
          <p:cNvPr id="128" name="Straight Arrow Connector 127">
            <a:extLst>
              <a:ext uri="{FF2B5EF4-FFF2-40B4-BE49-F238E27FC236}">
                <a16:creationId xmlns:a16="http://schemas.microsoft.com/office/drawing/2014/main" id="{2F2D3CF6-19DB-3A4D-A015-2EE712B8E74A}"/>
              </a:ext>
            </a:extLst>
          </p:cNvPr>
          <p:cNvCxnSpPr>
            <a:cxnSpLocks/>
          </p:cNvCxnSpPr>
          <p:nvPr/>
        </p:nvCxnSpPr>
        <p:spPr>
          <a:xfrm>
            <a:off x="8313081" y="2035920"/>
            <a:ext cx="3409772" cy="0"/>
          </a:xfrm>
          <a:prstGeom prst="straightConnector1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TextBox 130">
            <a:extLst>
              <a:ext uri="{FF2B5EF4-FFF2-40B4-BE49-F238E27FC236}">
                <a16:creationId xmlns:a16="http://schemas.microsoft.com/office/drawing/2014/main" id="{04BAD4AB-D400-2945-815A-591B5C487C2E}"/>
              </a:ext>
            </a:extLst>
          </p:cNvPr>
          <p:cNvSpPr txBox="1"/>
          <p:nvPr/>
        </p:nvSpPr>
        <p:spPr>
          <a:xfrm>
            <a:off x="8056484" y="2127250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1206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60020D9C-C73A-114F-8B10-0DCD041CDB8D}"/>
              </a:ext>
            </a:extLst>
          </p:cNvPr>
          <p:cNvSpPr txBox="1"/>
          <p:nvPr/>
        </p:nvSpPr>
        <p:spPr>
          <a:xfrm>
            <a:off x="8920114" y="1469322"/>
            <a:ext cx="19724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err="1">
                <a:solidFill>
                  <a:schemeClr val="bg1"/>
                </a:solidFill>
                <a:highlight>
                  <a:srgbClr val="000000"/>
                </a:highlight>
              </a:rPr>
              <a:t>Делийксий</a:t>
            </a:r>
            <a:r>
              <a:rPr lang="ru-RU" sz="1600" b="1" dirty="0">
                <a:solidFill>
                  <a:schemeClr val="bg1"/>
                </a:solidFill>
                <a:highlight>
                  <a:srgbClr val="000000"/>
                </a:highlight>
              </a:rPr>
              <a:t> султанат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270B0FC4-26D1-FB40-B5D4-69A31E4CC2D2}"/>
              </a:ext>
            </a:extLst>
          </p:cNvPr>
          <p:cNvSpPr txBox="1"/>
          <p:nvPr/>
        </p:nvSpPr>
        <p:spPr>
          <a:xfrm>
            <a:off x="11982514" y="678143"/>
            <a:ext cx="9688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highlight>
                  <a:srgbClr val="000000"/>
                </a:highlight>
              </a:rPr>
              <a:t>Марокко</a:t>
            </a:r>
          </a:p>
        </p:txBody>
      </p:sp>
      <p:sp>
        <p:nvSpPr>
          <p:cNvPr id="135" name="Номер слайда 4">
            <a:extLst>
              <a:ext uri="{FF2B5EF4-FFF2-40B4-BE49-F238E27FC236}">
                <a16:creationId xmlns:a16="http://schemas.microsoft.com/office/drawing/2014/main" id="{8E718A9A-8C61-A940-805E-0FBBD6046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57599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6F069D1D-7BE4-8840-9312-87A7BB648628}"/>
              </a:ext>
            </a:extLst>
          </p:cNvPr>
          <p:cNvCxnSpPr>
            <a:cxnSpLocks/>
          </p:cNvCxnSpPr>
          <p:nvPr/>
        </p:nvCxnSpPr>
        <p:spPr>
          <a:xfrm>
            <a:off x="1435082" y="6524368"/>
            <a:ext cx="14233287" cy="0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C8BE60CE-E276-C848-968A-698301559157}"/>
              </a:ext>
            </a:extLst>
          </p:cNvPr>
          <p:cNvSpPr txBox="1"/>
          <p:nvPr/>
        </p:nvSpPr>
        <p:spPr>
          <a:xfrm>
            <a:off x="1012869" y="6601700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1922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C544E9F-40C3-8D42-B3EC-4A39D22C52BD}"/>
              </a:ext>
            </a:extLst>
          </p:cNvPr>
          <p:cNvSpPr txBox="1"/>
          <p:nvPr/>
        </p:nvSpPr>
        <p:spPr>
          <a:xfrm>
            <a:off x="87602" y="7030289"/>
            <a:ext cx="1375889" cy="666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>
                <a:solidFill>
                  <a:schemeClr val="bg1"/>
                </a:solidFill>
                <a:highlight>
                  <a:srgbClr val="000000"/>
                </a:highlight>
              </a:rPr>
              <a:t>Османская </a:t>
            </a:r>
          </a:p>
          <a:p>
            <a:r>
              <a:rPr lang="ru-RU" sz="1867" b="1" dirty="0">
                <a:solidFill>
                  <a:schemeClr val="bg1"/>
                </a:solidFill>
                <a:highlight>
                  <a:srgbClr val="000000"/>
                </a:highlight>
              </a:rPr>
              <a:t>Империя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7217C3CF-EED2-B349-B385-B15186B6EBCF}"/>
              </a:ext>
            </a:extLst>
          </p:cNvPr>
          <p:cNvSpPr txBox="1"/>
          <p:nvPr/>
        </p:nvSpPr>
        <p:spPr>
          <a:xfrm>
            <a:off x="5508978" y="6963211"/>
            <a:ext cx="2421945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 err="1">
                <a:solidFill>
                  <a:schemeClr val="bg1"/>
                </a:solidFill>
                <a:highlight>
                  <a:srgbClr val="000000"/>
                </a:highlight>
              </a:rPr>
              <a:t>Кемалистская</a:t>
            </a:r>
            <a:r>
              <a:rPr lang="ru-RU" sz="1867" b="1" dirty="0">
                <a:solidFill>
                  <a:schemeClr val="bg1"/>
                </a:solidFill>
                <a:highlight>
                  <a:srgbClr val="000000"/>
                </a:highlight>
              </a:rPr>
              <a:t> Турция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37B56A9-762D-3844-8F45-8F732253C31A}"/>
              </a:ext>
            </a:extLst>
          </p:cNvPr>
          <p:cNvSpPr txBox="1"/>
          <p:nvPr/>
        </p:nvSpPr>
        <p:spPr>
          <a:xfrm>
            <a:off x="13093957" y="6845622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2003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506F2CDB-1EA8-2641-AA38-704DC1E4B6A9}"/>
              </a:ext>
            </a:extLst>
          </p:cNvPr>
          <p:cNvSpPr txBox="1"/>
          <p:nvPr/>
        </p:nvSpPr>
        <p:spPr>
          <a:xfrm>
            <a:off x="14169382" y="6038968"/>
            <a:ext cx="779381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 err="1"/>
              <a:t>Эрдоган</a:t>
            </a:r>
            <a:endParaRPr lang="ru-RU" sz="1333" dirty="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EA47DFE4-B039-7941-AA07-DCB8334F9B4F}"/>
              </a:ext>
            </a:extLst>
          </p:cNvPr>
          <p:cNvSpPr txBox="1"/>
          <p:nvPr/>
        </p:nvSpPr>
        <p:spPr>
          <a:xfrm>
            <a:off x="5301860" y="6608426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1938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7C4DE0F2-E5C2-B74C-814C-2E2382DA265E}"/>
              </a:ext>
            </a:extLst>
          </p:cNvPr>
          <p:cNvSpPr txBox="1"/>
          <p:nvPr/>
        </p:nvSpPr>
        <p:spPr>
          <a:xfrm>
            <a:off x="3090917" y="5953374"/>
            <a:ext cx="781752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 err="1"/>
              <a:t>Ататюрк</a:t>
            </a:r>
            <a:endParaRPr lang="ru-RU" sz="1333" dirty="0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E65E8C41-FD58-334A-9F29-F255F8BDA004}"/>
              </a:ext>
            </a:extLst>
          </p:cNvPr>
          <p:cNvSpPr txBox="1"/>
          <p:nvPr/>
        </p:nvSpPr>
        <p:spPr>
          <a:xfrm>
            <a:off x="1523455" y="5518845"/>
            <a:ext cx="705642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>
                <a:solidFill>
                  <a:schemeClr val="bg1"/>
                </a:solidFill>
                <a:highlight>
                  <a:srgbClr val="000000"/>
                </a:highlight>
              </a:rPr>
              <a:t>Ирак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5023FC3E-6CD1-444F-A93B-5A8DF144B8D0}"/>
              </a:ext>
            </a:extLst>
          </p:cNvPr>
          <p:cNvSpPr txBox="1"/>
          <p:nvPr/>
        </p:nvSpPr>
        <p:spPr>
          <a:xfrm>
            <a:off x="1450786" y="5061116"/>
            <a:ext cx="824265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>
                <a:solidFill>
                  <a:schemeClr val="bg1"/>
                </a:solidFill>
                <a:highlight>
                  <a:srgbClr val="000000"/>
                </a:highlight>
              </a:rPr>
              <a:t>Сирия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10D4A903-145C-0949-9180-3D470796C18F}"/>
              </a:ext>
            </a:extLst>
          </p:cNvPr>
          <p:cNvSpPr txBox="1"/>
          <p:nvPr/>
        </p:nvSpPr>
        <p:spPr>
          <a:xfrm>
            <a:off x="1420128" y="4594348"/>
            <a:ext cx="1232389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>
                <a:solidFill>
                  <a:schemeClr val="bg1"/>
                </a:solidFill>
                <a:highlight>
                  <a:srgbClr val="000000"/>
                </a:highlight>
              </a:rPr>
              <a:t>Иордания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9D059F99-97AC-E449-837E-FC1BFAE555D7}"/>
              </a:ext>
            </a:extLst>
          </p:cNvPr>
          <p:cNvSpPr txBox="1"/>
          <p:nvPr/>
        </p:nvSpPr>
        <p:spPr>
          <a:xfrm>
            <a:off x="1450786" y="3302893"/>
            <a:ext cx="860557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>
                <a:solidFill>
                  <a:schemeClr val="bg1"/>
                </a:solidFill>
                <a:highlight>
                  <a:srgbClr val="000000"/>
                </a:highlight>
              </a:rPr>
              <a:t>Египет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9975FE06-31B7-0E46-9F7F-C913BBBB64B3}"/>
              </a:ext>
            </a:extLst>
          </p:cNvPr>
          <p:cNvSpPr txBox="1"/>
          <p:nvPr/>
        </p:nvSpPr>
        <p:spPr>
          <a:xfrm>
            <a:off x="1458846" y="3774877"/>
            <a:ext cx="1736373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>
                <a:solidFill>
                  <a:schemeClr val="bg1"/>
                </a:solidFill>
                <a:highlight>
                  <a:srgbClr val="000000"/>
                </a:highlight>
              </a:rPr>
              <a:t>Страны Залива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E8D08E8A-1346-E14B-B596-6E619A4C27C9}"/>
              </a:ext>
            </a:extLst>
          </p:cNvPr>
          <p:cNvSpPr txBox="1"/>
          <p:nvPr/>
        </p:nvSpPr>
        <p:spPr>
          <a:xfrm>
            <a:off x="1435081" y="4155507"/>
            <a:ext cx="2187330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>
                <a:solidFill>
                  <a:schemeClr val="bg1"/>
                </a:solidFill>
                <a:highlight>
                  <a:srgbClr val="000000"/>
                </a:highlight>
              </a:rPr>
              <a:t>Саудовская Аравия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D2F38D06-5FD7-C643-9F69-0B2B608D1ED6}"/>
              </a:ext>
            </a:extLst>
          </p:cNvPr>
          <p:cNvSpPr txBox="1"/>
          <p:nvPr/>
        </p:nvSpPr>
        <p:spPr>
          <a:xfrm>
            <a:off x="1450786" y="2821904"/>
            <a:ext cx="838691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>
                <a:solidFill>
                  <a:schemeClr val="bg1"/>
                </a:solidFill>
                <a:highlight>
                  <a:srgbClr val="000000"/>
                </a:highlight>
              </a:rPr>
              <a:t>Ливия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9B4C188F-632C-3F48-BBCF-0BFAF6261096}"/>
              </a:ext>
            </a:extLst>
          </p:cNvPr>
          <p:cNvSpPr txBox="1"/>
          <p:nvPr/>
        </p:nvSpPr>
        <p:spPr>
          <a:xfrm>
            <a:off x="1502085" y="2307140"/>
            <a:ext cx="770917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>
                <a:solidFill>
                  <a:schemeClr val="bg1"/>
                </a:solidFill>
                <a:highlight>
                  <a:srgbClr val="000000"/>
                </a:highlight>
              </a:rPr>
              <a:t>Тунис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D58924BA-86F2-654C-85C5-122AA885B14F}"/>
              </a:ext>
            </a:extLst>
          </p:cNvPr>
          <p:cNvSpPr txBox="1"/>
          <p:nvPr/>
        </p:nvSpPr>
        <p:spPr>
          <a:xfrm>
            <a:off x="1478119" y="1823913"/>
            <a:ext cx="894797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>
                <a:solidFill>
                  <a:schemeClr val="bg1"/>
                </a:solidFill>
                <a:highlight>
                  <a:srgbClr val="000000"/>
                </a:highlight>
              </a:rPr>
              <a:t>Алжир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1CA691BD-3A31-A542-BA75-DAEFEFD237AB}"/>
              </a:ext>
            </a:extLst>
          </p:cNvPr>
          <p:cNvSpPr txBox="1"/>
          <p:nvPr/>
        </p:nvSpPr>
        <p:spPr>
          <a:xfrm>
            <a:off x="1435082" y="453043"/>
            <a:ext cx="1131143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>
                <a:solidFill>
                  <a:schemeClr val="bg1"/>
                </a:solidFill>
                <a:highlight>
                  <a:srgbClr val="000000"/>
                </a:highlight>
              </a:rPr>
              <a:t>Марокко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8C474AD6-9C37-0B46-87EC-07DC66A321E3}"/>
              </a:ext>
            </a:extLst>
          </p:cNvPr>
          <p:cNvSpPr txBox="1"/>
          <p:nvPr/>
        </p:nvSpPr>
        <p:spPr>
          <a:xfrm>
            <a:off x="1499202" y="1416085"/>
            <a:ext cx="1083951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>
                <a:solidFill>
                  <a:schemeClr val="bg1"/>
                </a:solidFill>
                <a:highlight>
                  <a:srgbClr val="000000"/>
                </a:highlight>
              </a:rPr>
              <a:t>Албания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F613695-DF68-1040-AE5E-E0E48084C6BA}"/>
              </a:ext>
            </a:extLst>
          </p:cNvPr>
          <p:cNvCxnSpPr/>
          <p:nvPr/>
        </p:nvCxnSpPr>
        <p:spPr>
          <a:xfrm>
            <a:off x="1362537" y="1698960"/>
            <a:ext cx="0" cy="4825409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Arrow Connector 129">
            <a:extLst>
              <a:ext uri="{FF2B5EF4-FFF2-40B4-BE49-F238E27FC236}">
                <a16:creationId xmlns:a16="http://schemas.microsoft.com/office/drawing/2014/main" id="{D9BFB3BA-721E-A541-A78F-123D3BA21A27}"/>
              </a:ext>
            </a:extLst>
          </p:cNvPr>
          <p:cNvCxnSpPr>
            <a:cxnSpLocks/>
            <a:endCxn id="127" idx="1"/>
          </p:cNvCxnSpPr>
          <p:nvPr/>
        </p:nvCxnSpPr>
        <p:spPr>
          <a:xfrm>
            <a:off x="270412" y="623299"/>
            <a:ext cx="1164670" cy="19572"/>
          </a:xfrm>
          <a:prstGeom prst="straightConnector1">
            <a:avLst/>
          </a:prstGeom>
          <a:ln w="508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Arrow Connector 132">
            <a:extLst>
              <a:ext uri="{FF2B5EF4-FFF2-40B4-BE49-F238E27FC236}">
                <a16:creationId xmlns:a16="http://schemas.microsoft.com/office/drawing/2014/main" id="{4756E33B-620B-3346-A300-1018FD836ADF}"/>
              </a:ext>
            </a:extLst>
          </p:cNvPr>
          <p:cNvCxnSpPr/>
          <p:nvPr/>
        </p:nvCxnSpPr>
        <p:spPr>
          <a:xfrm>
            <a:off x="641600" y="8011792"/>
            <a:ext cx="15190573" cy="0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TextBox 133">
            <a:extLst>
              <a:ext uri="{FF2B5EF4-FFF2-40B4-BE49-F238E27FC236}">
                <a16:creationId xmlns:a16="http://schemas.microsoft.com/office/drawing/2014/main" id="{0B4DE46B-77EB-8E4E-AB90-19E72052702B}"/>
              </a:ext>
            </a:extLst>
          </p:cNvPr>
          <p:cNvSpPr txBox="1"/>
          <p:nvPr/>
        </p:nvSpPr>
        <p:spPr>
          <a:xfrm>
            <a:off x="10288641" y="8133868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1979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8311C594-ED5B-5A4C-BFB6-1C56606DEF29}"/>
              </a:ext>
            </a:extLst>
          </p:cNvPr>
          <p:cNvSpPr txBox="1"/>
          <p:nvPr/>
        </p:nvSpPr>
        <p:spPr>
          <a:xfrm>
            <a:off x="10987977" y="7577252"/>
            <a:ext cx="837152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Хомейни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054738CA-3128-5D42-BE04-1B6C43E9CE57}"/>
              </a:ext>
            </a:extLst>
          </p:cNvPr>
          <p:cNvSpPr txBox="1"/>
          <p:nvPr/>
        </p:nvSpPr>
        <p:spPr>
          <a:xfrm>
            <a:off x="5604708" y="7577251"/>
            <a:ext cx="1137043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Шах Пехлеви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6A313128-0B03-D34F-A54C-05EAB10258A3}"/>
              </a:ext>
            </a:extLst>
          </p:cNvPr>
          <p:cNvSpPr txBox="1"/>
          <p:nvPr/>
        </p:nvSpPr>
        <p:spPr>
          <a:xfrm>
            <a:off x="5809714" y="8275153"/>
            <a:ext cx="716863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>
                <a:solidFill>
                  <a:schemeClr val="bg1"/>
                </a:solidFill>
                <a:highlight>
                  <a:srgbClr val="000000"/>
                </a:highlight>
              </a:rPr>
              <a:t>Иран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A1D461F-D0DF-2543-87DC-9E775155A083}"/>
              </a:ext>
            </a:extLst>
          </p:cNvPr>
          <p:cNvCxnSpPr/>
          <p:nvPr/>
        </p:nvCxnSpPr>
        <p:spPr>
          <a:xfrm flipH="1">
            <a:off x="381323" y="6524368"/>
            <a:ext cx="981215" cy="0"/>
          </a:xfrm>
          <a:prstGeom prst="line">
            <a:avLst/>
          </a:prstGeom>
          <a:ln w="444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TextBox 137">
            <a:extLst>
              <a:ext uri="{FF2B5EF4-FFF2-40B4-BE49-F238E27FC236}">
                <a16:creationId xmlns:a16="http://schemas.microsoft.com/office/drawing/2014/main" id="{9851190B-2444-9649-8E4F-6A68AD5AA76F}"/>
              </a:ext>
            </a:extLst>
          </p:cNvPr>
          <p:cNvSpPr txBox="1"/>
          <p:nvPr/>
        </p:nvSpPr>
        <p:spPr>
          <a:xfrm rot="16200000">
            <a:off x="10020834" y="7104836"/>
            <a:ext cx="1001428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Иранская</a:t>
            </a:r>
          </a:p>
          <a:p>
            <a:r>
              <a:rPr lang="ru-RU" sz="1333" dirty="0"/>
              <a:t>Революция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F72AADE6-7BE5-C243-8EDD-0EC7875B4480}"/>
              </a:ext>
            </a:extLst>
          </p:cNvPr>
          <p:cNvSpPr txBox="1"/>
          <p:nvPr/>
        </p:nvSpPr>
        <p:spPr>
          <a:xfrm>
            <a:off x="10171878" y="6054103"/>
            <a:ext cx="530915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1979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BB22E2B0-5A51-BF48-854D-2527845BE0F9}"/>
              </a:ext>
            </a:extLst>
          </p:cNvPr>
          <p:cNvSpPr txBox="1"/>
          <p:nvPr/>
        </p:nvSpPr>
        <p:spPr>
          <a:xfrm>
            <a:off x="10625699" y="5692498"/>
            <a:ext cx="1362617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Саддам Хуссейн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67D86FB9-69A7-1642-9154-341CC5734CAD}"/>
              </a:ext>
            </a:extLst>
          </p:cNvPr>
          <p:cNvSpPr txBox="1"/>
          <p:nvPr/>
        </p:nvSpPr>
        <p:spPr>
          <a:xfrm>
            <a:off x="9426957" y="5361211"/>
            <a:ext cx="530915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1970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DB3A7279-F3C1-634D-A358-15F73F4FE8F0}"/>
              </a:ext>
            </a:extLst>
          </p:cNvPr>
          <p:cNvSpPr txBox="1"/>
          <p:nvPr/>
        </p:nvSpPr>
        <p:spPr>
          <a:xfrm>
            <a:off x="12972037" y="5436248"/>
            <a:ext cx="530915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2003</a:t>
            </a: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420FCA70-7D44-5944-9D91-CC6BD47DAA86}"/>
              </a:ext>
            </a:extLst>
          </p:cNvPr>
          <p:cNvSpPr txBox="1"/>
          <p:nvPr/>
        </p:nvSpPr>
        <p:spPr>
          <a:xfrm>
            <a:off x="10814238" y="4935751"/>
            <a:ext cx="1012265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 err="1"/>
              <a:t>Хафиз</a:t>
            </a:r>
            <a:r>
              <a:rPr lang="ru-RU" sz="1333" dirty="0"/>
              <a:t> </a:t>
            </a:r>
            <a:r>
              <a:rPr lang="ru-RU" sz="1333" dirty="0" err="1"/>
              <a:t>Асад</a:t>
            </a:r>
            <a:endParaRPr lang="ru-RU" sz="1333" dirty="0"/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E9035ECB-0983-1045-9D3C-9E318C6B043E}"/>
              </a:ext>
            </a:extLst>
          </p:cNvPr>
          <p:cNvSpPr txBox="1"/>
          <p:nvPr/>
        </p:nvSpPr>
        <p:spPr>
          <a:xfrm>
            <a:off x="12471565" y="5182791"/>
            <a:ext cx="530915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2000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DF133F41-8270-6C46-96C2-26039631FFDA}"/>
              </a:ext>
            </a:extLst>
          </p:cNvPr>
          <p:cNvSpPr txBox="1"/>
          <p:nvPr/>
        </p:nvSpPr>
        <p:spPr>
          <a:xfrm>
            <a:off x="5961678" y="4663895"/>
            <a:ext cx="949747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 err="1"/>
              <a:t>Хашемиты</a:t>
            </a:r>
            <a:endParaRPr lang="ru-RU" sz="1333" dirty="0"/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A8000C69-FF01-F942-85AB-478C6CCEB32A}"/>
              </a:ext>
            </a:extLst>
          </p:cNvPr>
          <p:cNvSpPr txBox="1"/>
          <p:nvPr/>
        </p:nvSpPr>
        <p:spPr>
          <a:xfrm>
            <a:off x="6148897" y="4138408"/>
            <a:ext cx="637097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 err="1"/>
              <a:t>Сауды</a:t>
            </a:r>
            <a:endParaRPr lang="ru-RU" sz="1333" dirty="0"/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41569045-2AF3-CE46-BC65-74B63D3C844A}"/>
              </a:ext>
            </a:extLst>
          </p:cNvPr>
          <p:cNvSpPr txBox="1"/>
          <p:nvPr/>
        </p:nvSpPr>
        <p:spPr>
          <a:xfrm>
            <a:off x="6389560" y="3709143"/>
            <a:ext cx="941220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Монархии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AEA8DE52-494C-EC43-BEB0-18BA3A80C04F}"/>
              </a:ext>
            </a:extLst>
          </p:cNvPr>
          <p:cNvSpPr txBox="1"/>
          <p:nvPr/>
        </p:nvSpPr>
        <p:spPr>
          <a:xfrm>
            <a:off x="7426262" y="3504731"/>
            <a:ext cx="530915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1956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BC9D8FC7-1281-A146-8788-0FB307EFF665}"/>
              </a:ext>
            </a:extLst>
          </p:cNvPr>
          <p:cNvSpPr txBox="1"/>
          <p:nvPr/>
        </p:nvSpPr>
        <p:spPr>
          <a:xfrm>
            <a:off x="9115761" y="3523098"/>
            <a:ext cx="530915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1970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90A658E4-4B93-2944-9DFE-79A28F3F0A9E}"/>
              </a:ext>
            </a:extLst>
          </p:cNvPr>
          <p:cNvSpPr txBox="1"/>
          <p:nvPr/>
        </p:nvSpPr>
        <p:spPr>
          <a:xfrm>
            <a:off x="8128000" y="3181558"/>
            <a:ext cx="619080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Насер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06B285C5-EE3C-DB47-B8E9-2640929EB988}"/>
              </a:ext>
            </a:extLst>
          </p:cNvPr>
          <p:cNvSpPr txBox="1"/>
          <p:nvPr/>
        </p:nvSpPr>
        <p:spPr>
          <a:xfrm>
            <a:off x="4937939" y="3232274"/>
            <a:ext cx="629018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 err="1"/>
              <a:t>Фарук</a:t>
            </a:r>
            <a:endParaRPr lang="ru-RU" sz="1333" dirty="0"/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92CA9BC1-4203-8E4A-AA81-DCA2F92E1683}"/>
              </a:ext>
            </a:extLst>
          </p:cNvPr>
          <p:cNvSpPr txBox="1"/>
          <p:nvPr/>
        </p:nvSpPr>
        <p:spPr>
          <a:xfrm>
            <a:off x="9426957" y="2944248"/>
            <a:ext cx="530915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1977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4DC9D575-77C5-4649-A5BE-D22ED26D2FB9}"/>
              </a:ext>
            </a:extLst>
          </p:cNvPr>
          <p:cNvSpPr txBox="1"/>
          <p:nvPr/>
        </p:nvSpPr>
        <p:spPr>
          <a:xfrm>
            <a:off x="15254171" y="2974599"/>
            <a:ext cx="530915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2011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418DB184-415D-4745-A924-BC1325A9DF8E}"/>
              </a:ext>
            </a:extLst>
          </p:cNvPr>
          <p:cNvSpPr txBox="1"/>
          <p:nvPr/>
        </p:nvSpPr>
        <p:spPr>
          <a:xfrm>
            <a:off x="12516781" y="2641980"/>
            <a:ext cx="837152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dirty="0"/>
              <a:t>Каддафи</a:t>
            </a:r>
          </a:p>
        </p:txBody>
      </p:sp>
      <p:sp>
        <p:nvSpPr>
          <p:cNvPr id="155" name="Номер слайда 4">
            <a:extLst>
              <a:ext uri="{FF2B5EF4-FFF2-40B4-BE49-F238E27FC236}">
                <a16:creationId xmlns:a16="http://schemas.microsoft.com/office/drawing/2014/main" id="{2CC73260-E7C5-2447-9D57-D0D76D7B1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98348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9303" y="864553"/>
            <a:ext cx="6896200" cy="928915"/>
          </a:xfrm>
        </p:spPr>
        <p:txBody>
          <a:bodyPr>
            <a:normAutofit/>
          </a:bodyPr>
          <a:lstStyle/>
          <a:p>
            <a:r>
              <a:rPr lang="ru-RU" dirty="0"/>
              <a:t>Исламские страны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18</a:t>
            </a:fld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51247" y="7309207"/>
            <a:ext cx="538930" cy="7870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257" dirty="0"/>
          </a:p>
          <a:p>
            <a:r>
              <a:rPr lang="ru-RU" sz="2257" dirty="0"/>
              <a:t>,,,,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2360" y="1751646"/>
            <a:ext cx="2685222" cy="439672"/>
          </a:xfrm>
          <a:prstGeom prst="rect">
            <a:avLst/>
          </a:prstGeom>
          <a:solidFill>
            <a:srgbClr val="00B050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>
                <a:solidFill>
                  <a:schemeClr val="bg1"/>
                </a:solidFill>
              </a:rPr>
              <a:t>Юго-Восточная Азия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798311" y="1751646"/>
            <a:ext cx="2433038" cy="439672"/>
          </a:xfrm>
          <a:prstGeom prst="rect">
            <a:avLst/>
          </a:prstGeom>
          <a:solidFill>
            <a:srgbClr val="00B050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>
                <a:solidFill>
                  <a:schemeClr val="bg1"/>
                </a:solidFill>
              </a:rPr>
              <a:t>Центральная Азия</a:t>
            </a:r>
            <a:endParaRPr lang="ru-RU" sz="2257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365395" y="1756846"/>
            <a:ext cx="2291012" cy="439672"/>
          </a:xfrm>
          <a:prstGeom prst="rect">
            <a:avLst/>
          </a:prstGeom>
          <a:solidFill>
            <a:srgbClr val="00B050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>
                <a:solidFill>
                  <a:schemeClr val="bg1"/>
                </a:solidFill>
              </a:rPr>
              <a:t>Арабские страны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66057" y="2431225"/>
            <a:ext cx="3293660" cy="6691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57" dirty="0"/>
              <a:t>Алжир</a:t>
            </a:r>
          </a:p>
          <a:p>
            <a:r>
              <a:rPr lang="ru-RU" sz="2257" dirty="0"/>
              <a:t>Бахрейн</a:t>
            </a:r>
          </a:p>
          <a:p>
            <a:r>
              <a:rPr lang="ru-RU" sz="2257" dirty="0"/>
              <a:t>Египет</a:t>
            </a:r>
          </a:p>
          <a:p>
            <a:r>
              <a:rPr lang="ru-RU" sz="2257" dirty="0"/>
              <a:t>Иордания</a:t>
            </a:r>
          </a:p>
          <a:p>
            <a:r>
              <a:rPr lang="ru-RU" sz="2257" dirty="0"/>
              <a:t>Ирак</a:t>
            </a:r>
          </a:p>
          <a:p>
            <a:r>
              <a:rPr lang="ru-RU" sz="2257" dirty="0"/>
              <a:t>Йемен</a:t>
            </a:r>
          </a:p>
          <a:p>
            <a:r>
              <a:rPr lang="ru-RU" sz="2257" dirty="0"/>
              <a:t>Катар</a:t>
            </a:r>
          </a:p>
          <a:p>
            <a:r>
              <a:rPr lang="ru-RU" sz="2257" dirty="0"/>
              <a:t>Кувейт</a:t>
            </a:r>
          </a:p>
          <a:p>
            <a:r>
              <a:rPr lang="ru-RU" sz="2257" dirty="0"/>
              <a:t>Ливия</a:t>
            </a:r>
          </a:p>
          <a:p>
            <a:r>
              <a:rPr lang="ru-RU" sz="2257" dirty="0"/>
              <a:t>Ливан</a:t>
            </a:r>
          </a:p>
          <a:p>
            <a:r>
              <a:rPr lang="ru-RU" sz="2257" dirty="0"/>
              <a:t>Мавритания</a:t>
            </a:r>
          </a:p>
          <a:p>
            <a:r>
              <a:rPr lang="ru-RU" sz="2257" dirty="0"/>
              <a:t>Марокко</a:t>
            </a:r>
          </a:p>
          <a:p>
            <a:r>
              <a:rPr lang="ru-RU" sz="2257" dirty="0"/>
              <a:t>ОАЭ</a:t>
            </a:r>
          </a:p>
          <a:p>
            <a:r>
              <a:rPr lang="ru-RU" sz="2257" dirty="0"/>
              <a:t>Оман</a:t>
            </a:r>
          </a:p>
          <a:p>
            <a:r>
              <a:rPr lang="ru-RU" sz="2257" dirty="0"/>
              <a:t>Саудовская Аравия</a:t>
            </a:r>
          </a:p>
          <a:p>
            <a:r>
              <a:rPr lang="ru-RU" sz="2257" dirty="0"/>
              <a:t>Сирия</a:t>
            </a:r>
          </a:p>
          <a:p>
            <a:r>
              <a:rPr lang="ru-RU" sz="2257" dirty="0"/>
              <a:t>Судан</a:t>
            </a:r>
          </a:p>
          <a:p>
            <a:r>
              <a:rPr lang="ru-RU" sz="2257" dirty="0"/>
              <a:t>Тунис</a:t>
            </a:r>
          </a:p>
          <a:p>
            <a:endParaRPr lang="ru-RU" sz="2257" dirty="0"/>
          </a:p>
        </p:txBody>
      </p:sp>
      <p:sp>
        <p:nvSpPr>
          <p:cNvPr id="14" name="TextBox 13"/>
          <p:cNvSpPr txBox="1"/>
          <p:nvPr/>
        </p:nvSpPr>
        <p:spPr>
          <a:xfrm>
            <a:off x="790094" y="2592589"/>
            <a:ext cx="1554015" cy="14816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/>
              <a:t>Бангладеш</a:t>
            </a:r>
          </a:p>
          <a:p>
            <a:r>
              <a:rPr lang="ru-RU" sz="2257" dirty="0"/>
              <a:t>Индонезия</a:t>
            </a:r>
          </a:p>
          <a:p>
            <a:r>
              <a:rPr lang="ru-RU" sz="2257" dirty="0"/>
              <a:t>Малайзия</a:t>
            </a:r>
          </a:p>
          <a:p>
            <a:r>
              <a:rPr lang="ru-RU" sz="2257" dirty="0"/>
              <a:t>Пакистан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123751" y="2547984"/>
            <a:ext cx="1905971" cy="25237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/>
              <a:t>Афганистан</a:t>
            </a:r>
          </a:p>
          <a:p>
            <a:r>
              <a:rPr lang="ru-RU" sz="2257" dirty="0"/>
              <a:t>Иран</a:t>
            </a:r>
          </a:p>
          <a:p>
            <a:r>
              <a:rPr lang="ru-RU" sz="2257" dirty="0"/>
              <a:t>Казахстан</a:t>
            </a:r>
          </a:p>
          <a:p>
            <a:r>
              <a:rPr lang="ru-RU" sz="2257" dirty="0"/>
              <a:t>Киргизия</a:t>
            </a:r>
          </a:p>
          <a:p>
            <a:r>
              <a:rPr lang="ru-RU" sz="2257" dirty="0"/>
              <a:t>Таджикистан</a:t>
            </a:r>
          </a:p>
          <a:p>
            <a:r>
              <a:rPr lang="ru-RU" sz="2257" dirty="0"/>
              <a:t>Туркменистан</a:t>
            </a:r>
          </a:p>
          <a:p>
            <a:r>
              <a:rPr lang="ru-RU" sz="2257" dirty="0"/>
              <a:t>Узбекистан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78080" y="1772557"/>
            <a:ext cx="2277776" cy="439672"/>
          </a:xfrm>
          <a:prstGeom prst="rect">
            <a:avLst/>
          </a:prstGeom>
          <a:solidFill>
            <a:srgbClr val="00B05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2257">
                <a:solidFill>
                  <a:schemeClr val="bg1"/>
                </a:solidFill>
              </a:rPr>
              <a:t>Кавказ Европа</a:t>
            </a:r>
            <a:endParaRPr lang="ru-RU" sz="2257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768921" y="2602241"/>
            <a:ext cx="1868397" cy="11343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/>
              <a:t>Азербайджан</a:t>
            </a:r>
          </a:p>
          <a:p>
            <a:r>
              <a:rPr lang="ru-RU" sz="2257" dirty="0"/>
              <a:t>Албания</a:t>
            </a:r>
          </a:p>
          <a:p>
            <a:r>
              <a:rPr lang="ru-RU" sz="2257" dirty="0"/>
              <a:t>Турция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049449" y="1751646"/>
            <a:ext cx="1106329" cy="439672"/>
          </a:xfrm>
          <a:prstGeom prst="rect">
            <a:avLst/>
          </a:prstGeom>
          <a:solidFill>
            <a:srgbClr val="00B050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>
                <a:solidFill>
                  <a:schemeClr val="bg1"/>
                </a:solidFill>
              </a:rPr>
              <a:t>Африка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049449" y="2483205"/>
            <a:ext cx="1922321" cy="39130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/>
              <a:t>Буркина-Фасо</a:t>
            </a:r>
          </a:p>
          <a:p>
            <a:r>
              <a:rPr lang="ru-RU" sz="2257" dirty="0"/>
              <a:t>Гамбия</a:t>
            </a:r>
          </a:p>
          <a:p>
            <a:r>
              <a:rPr lang="ru-RU" sz="2257" dirty="0"/>
              <a:t>Гвинея</a:t>
            </a:r>
          </a:p>
          <a:p>
            <a:r>
              <a:rPr lang="ru-RU" sz="2257" dirty="0"/>
              <a:t>Джибути</a:t>
            </a:r>
          </a:p>
          <a:p>
            <a:r>
              <a:rPr lang="ru-RU" sz="2257" dirty="0" err="1"/>
              <a:t>Коморы</a:t>
            </a:r>
            <a:endParaRPr lang="ru-RU" sz="2257" dirty="0"/>
          </a:p>
          <a:p>
            <a:r>
              <a:rPr lang="ru-RU" sz="2257" dirty="0"/>
              <a:t>Мали</a:t>
            </a:r>
          </a:p>
          <a:p>
            <a:r>
              <a:rPr lang="ru-RU" sz="2257" dirty="0"/>
              <a:t>Нигер</a:t>
            </a:r>
          </a:p>
          <a:p>
            <a:r>
              <a:rPr lang="ru-RU" sz="2257" dirty="0"/>
              <a:t>Сенегал</a:t>
            </a:r>
          </a:p>
          <a:p>
            <a:r>
              <a:rPr lang="ru-RU" sz="2257" dirty="0"/>
              <a:t>Сомали</a:t>
            </a:r>
          </a:p>
          <a:p>
            <a:r>
              <a:rPr lang="ru-RU" sz="2257" dirty="0"/>
              <a:t>Сьерра-Леоне</a:t>
            </a:r>
          </a:p>
          <a:p>
            <a:endParaRPr lang="ru-RU" sz="2257" dirty="0"/>
          </a:p>
        </p:txBody>
      </p:sp>
      <p:sp>
        <p:nvSpPr>
          <p:cNvPr id="21" name="TextBox 20"/>
          <p:cNvSpPr txBox="1"/>
          <p:nvPr/>
        </p:nvSpPr>
        <p:spPr>
          <a:xfrm>
            <a:off x="1167394" y="5428940"/>
            <a:ext cx="4137928" cy="439672"/>
          </a:xfrm>
          <a:prstGeom prst="rect">
            <a:avLst/>
          </a:prstGeom>
          <a:solidFill>
            <a:srgbClr val="00B050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>
                <a:solidFill>
                  <a:schemeClr val="bg1"/>
                </a:solidFill>
              </a:rPr>
              <a:t>Большое количество мусульман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527193" y="6208991"/>
            <a:ext cx="1106329" cy="18290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57" dirty="0"/>
              <a:t>Индия</a:t>
            </a:r>
          </a:p>
          <a:p>
            <a:r>
              <a:rPr lang="ru-RU" sz="2257" dirty="0"/>
              <a:t>Китай</a:t>
            </a:r>
          </a:p>
          <a:p>
            <a:r>
              <a:rPr lang="ru-RU" sz="2257" dirty="0"/>
              <a:t>Россия</a:t>
            </a:r>
          </a:p>
          <a:p>
            <a:r>
              <a:rPr lang="ru-RU" sz="2257" dirty="0"/>
              <a:t>Африка</a:t>
            </a:r>
          </a:p>
          <a:p>
            <a:r>
              <a:rPr lang="ru-RU" sz="2257" dirty="0"/>
              <a:t>ЕС</a:t>
            </a:r>
          </a:p>
        </p:txBody>
      </p:sp>
    </p:spTree>
    <p:extLst>
      <p:ext uri="{BB962C8B-B14F-4D97-AF65-F5344CB8AC3E}">
        <p14:creationId xmlns:p14="http://schemas.microsoft.com/office/powerpoint/2010/main" val="5476370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1858185" y="508509"/>
            <a:ext cx="12539631" cy="1488904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5600" dirty="0"/>
              <a:t>Современные исламские идеологии</a:t>
            </a:r>
          </a:p>
          <a:p>
            <a:endParaRPr lang="ru-RU" sz="4267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A697F8-C65C-F243-B788-E09234919665}"/>
              </a:ext>
            </a:extLst>
          </p:cNvPr>
          <p:cNvSpPr txBox="1"/>
          <p:nvPr/>
        </p:nvSpPr>
        <p:spPr>
          <a:xfrm>
            <a:off x="1724455" y="2705767"/>
            <a:ext cx="107463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Монархизм – Саудовская Аравия, Катар, ОАЭ, Бахрейн, Кувейт, Бруней, Марокко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dirty="0" err="1"/>
              <a:t>Хашемиты</a:t>
            </a:r>
            <a:r>
              <a:rPr lang="ru-RU" sz="2400" dirty="0"/>
              <a:t> – династия </a:t>
            </a:r>
            <a:r>
              <a:rPr lang="ru-RU" sz="2400" dirty="0" err="1"/>
              <a:t>шарифов</a:t>
            </a:r>
            <a:r>
              <a:rPr lang="ru-RU" sz="2400" dirty="0"/>
              <a:t> Мекки. Иордания. </a:t>
            </a:r>
            <a:endParaRPr lang="ru-RU" sz="2400" strike="sngStrik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9B12CD-CC4D-B14A-9C46-203B32C6463C}"/>
              </a:ext>
            </a:extLst>
          </p:cNvPr>
          <p:cNvSpPr txBox="1"/>
          <p:nvPr/>
        </p:nvSpPr>
        <p:spPr>
          <a:xfrm>
            <a:off x="1724453" y="3615527"/>
            <a:ext cx="853336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err="1"/>
              <a:t>Баас</a:t>
            </a:r>
            <a:r>
              <a:rPr lang="ru-RU" sz="2400" dirty="0"/>
              <a:t> – </a:t>
            </a:r>
            <a:r>
              <a:rPr lang="ru-RU" sz="2400" dirty="0" err="1"/>
              <a:t>Афляк</a:t>
            </a:r>
            <a:r>
              <a:rPr lang="ru-RU" sz="2400" dirty="0"/>
              <a:t> (православный), </a:t>
            </a:r>
            <a:r>
              <a:rPr lang="ru-RU" sz="2400" dirty="0" err="1"/>
              <a:t>Битар</a:t>
            </a:r>
            <a:r>
              <a:rPr lang="ru-RU" sz="2400" dirty="0"/>
              <a:t>, </a:t>
            </a:r>
            <a:r>
              <a:rPr lang="ru-RU" sz="2400" dirty="0" err="1"/>
              <a:t>Арсузи</a:t>
            </a:r>
            <a:endParaRPr lang="ru-RU" sz="2400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dirty="0"/>
              <a:t>Насер (Египет) Каддафи (Ливия) Хуссейн (Ирак) </a:t>
            </a:r>
            <a:r>
              <a:rPr lang="ru-RU" sz="2400" dirty="0" err="1"/>
              <a:t>Асад</a:t>
            </a:r>
            <a:r>
              <a:rPr lang="ru-RU" sz="2400" dirty="0"/>
              <a:t> (Сирия)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D1EEC5-A8AA-E14D-B091-7796E060D855}"/>
              </a:ext>
            </a:extLst>
          </p:cNvPr>
          <p:cNvSpPr txBox="1"/>
          <p:nvPr/>
        </p:nvSpPr>
        <p:spPr>
          <a:xfrm>
            <a:off x="1724454" y="4397866"/>
            <a:ext cx="78439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err="1"/>
              <a:t>Салафизм</a:t>
            </a:r>
            <a:r>
              <a:rPr lang="ru-RU" sz="2400" dirty="0"/>
              <a:t> – братья-мусульмане Хасан аль-</a:t>
            </a:r>
            <a:r>
              <a:rPr lang="ru-RU" sz="2400" dirty="0" err="1"/>
              <a:t>Бана</a:t>
            </a:r>
            <a:r>
              <a:rPr lang="ru-RU" sz="2400" dirty="0"/>
              <a:t>, Саид </a:t>
            </a:r>
            <a:r>
              <a:rPr lang="ru-RU" sz="2400" dirty="0" err="1"/>
              <a:t>Кутб</a:t>
            </a:r>
            <a:endParaRPr lang="ru-RU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A1C4E2-1B7E-1846-9E6D-C588AF0F8C58}"/>
              </a:ext>
            </a:extLst>
          </p:cNvPr>
          <p:cNvSpPr txBox="1"/>
          <p:nvPr/>
        </p:nvSpPr>
        <p:spPr>
          <a:xfrm>
            <a:off x="1724454" y="7995477"/>
            <a:ext cx="57818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err="1"/>
              <a:t>Вилаяти-факих</a:t>
            </a:r>
            <a:r>
              <a:rPr lang="ru-RU" sz="2400" dirty="0"/>
              <a:t> – Иран, Хомейни, Хезболла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074E5EC-DC5F-094C-A4EC-4457F774283A}"/>
              </a:ext>
            </a:extLst>
          </p:cNvPr>
          <p:cNvSpPr txBox="1"/>
          <p:nvPr/>
        </p:nvSpPr>
        <p:spPr>
          <a:xfrm>
            <a:off x="1724454" y="7483184"/>
            <a:ext cx="75783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err="1"/>
              <a:t>Неоосманизм</a:t>
            </a:r>
            <a:r>
              <a:rPr lang="ru-RU" sz="2400" dirty="0"/>
              <a:t> – </a:t>
            </a:r>
            <a:r>
              <a:rPr lang="ru-RU" sz="2400" dirty="0" err="1"/>
              <a:t>Турия</a:t>
            </a:r>
            <a:r>
              <a:rPr lang="ru-RU" sz="2400" dirty="0"/>
              <a:t> </a:t>
            </a:r>
            <a:r>
              <a:rPr lang="ru-RU" sz="2400" dirty="0" err="1"/>
              <a:t>Эрдоган</a:t>
            </a:r>
            <a:r>
              <a:rPr lang="ru-RU" sz="2400" dirty="0"/>
              <a:t>, Абдулла </a:t>
            </a:r>
            <a:r>
              <a:rPr lang="ru-RU" sz="2400" dirty="0" err="1"/>
              <a:t>Гюль</a:t>
            </a:r>
            <a:r>
              <a:rPr lang="ru-RU" sz="2400" dirty="0"/>
              <a:t>, </a:t>
            </a:r>
            <a:r>
              <a:rPr lang="ru-RU" sz="2400" dirty="0" err="1"/>
              <a:t>Довутоглу</a:t>
            </a:r>
            <a:endParaRPr lang="ru-RU" sz="2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745AA1E-9B72-DE4A-A7CD-D8452D4811F3}"/>
              </a:ext>
            </a:extLst>
          </p:cNvPr>
          <p:cNvSpPr txBox="1"/>
          <p:nvPr/>
        </p:nvSpPr>
        <p:spPr>
          <a:xfrm>
            <a:off x="1724454" y="6944341"/>
            <a:ext cx="34678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err="1"/>
              <a:t>Нурсизм</a:t>
            </a:r>
            <a:r>
              <a:rPr lang="ru-RU" sz="2400" dirty="0"/>
              <a:t> – Турция, </a:t>
            </a:r>
            <a:r>
              <a:rPr lang="ru-RU" sz="2400" dirty="0" err="1"/>
              <a:t>Гюлен</a:t>
            </a:r>
            <a:endParaRPr lang="ru-RU" sz="2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2164BCD-C109-AA43-9225-D934F0AC6D36}"/>
              </a:ext>
            </a:extLst>
          </p:cNvPr>
          <p:cNvSpPr txBox="1"/>
          <p:nvPr/>
        </p:nvSpPr>
        <p:spPr>
          <a:xfrm>
            <a:off x="1724454" y="4925255"/>
            <a:ext cx="480298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dirty="0"/>
              <a:t>Талибан – Афганистан, Пакистан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dirty="0"/>
              <a:t>ИГИЛ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dirty="0"/>
              <a:t>Ан-</a:t>
            </a:r>
            <a:r>
              <a:rPr lang="ru-RU" sz="2400" dirty="0" err="1"/>
              <a:t>Нусра</a:t>
            </a:r>
            <a:r>
              <a:rPr lang="ru-RU" sz="2400" dirty="0"/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AC573D5-BE6D-3245-AC4A-BBEDDE4B3318}"/>
              </a:ext>
            </a:extLst>
          </p:cNvPr>
          <p:cNvSpPr txBox="1"/>
          <p:nvPr/>
        </p:nvSpPr>
        <p:spPr>
          <a:xfrm>
            <a:off x="1724454" y="6136167"/>
            <a:ext cx="420179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Ваххабизм – </a:t>
            </a:r>
            <a:r>
              <a:rPr lang="ru-RU" sz="2400" dirty="0" err="1"/>
              <a:t>саудиты</a:t>
            </a:r>
            <a:r>
              <a:rPr lang="ru-RU" sz="2400" dirty="0"/>
              <a:t> 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dirty="0"/>
              <a:t>Усама бин Ладен Аль </a:t>
            </a:r>
            <a:r>
              <a:rPr lang="ru-RU" sz="2400" dirty="0" err="1"/>
              <a:t>Каеда</a:t>
            </a:r>
            <a:endParaRPr lang="ru-RU" sz="2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FE45A2F-CB1B-664B-8D5A-F39F86C618D2}"/>
              </a:ext>
            </a:extLst>
          </p:cNvPr>
          <p:cNvSpPr txBox="1"/>
          <p:nvPr/>
        </p:nvSpPr>
        <p:spPr>
          <a:xfrm>
            <a:off x="1711415" y="8503016"/>
            <a:ext cx="28825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Либеральный ислам</a:t>
            </a:r>
            <a:endParaRPr lang="ru-RU" sz="2400" strike="sngStrike" dirty="0"/>
          </a:p>
        </p:txBody>
      </p:sp>
      <p:sp>
        <p:nvSpPr>
          <p:cNvPr id="16" name="Номер слайда 4">
            <a:extLst>
              <a:ext uri="{FF2B5EF4-FFF2-40B4-BE49-F238E27FC236}">
                <a16:creationId xmlns:a16="http://schemas.microsoft.com/office/drawing/2014/main" id="{4807F3F4-1D63-E244-8D2C-D5A3B251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2089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2327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1147481" y="233531"/>
            <a:ext cx="12539631" cy="1488904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5600" dirty="0"/>
              <a:t>Проекты исламского мира</a:t>
            </a:r>
          </a:p>
          <a:p>
            <a:endParaRPr lang="ru-RU" sz="4267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A697F8-C65C-F243-B788-E09234919665}"/>
              </a:ext>
            </a:extLst>
          </p:cNvPr>
          <p:cNvSpPr txBox="1"/>
          <p:nvPr/>
        </p:nvSpPr>
        <p:spPr>
          <a:xfrm>
            <a:off x="1724455" y="2705768"/>
            <a:ext cx="18277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Либерализм</a:t>
            </a:r>
          </a:p>
        </p:txBody>
      </p:sp>
      <p:sp>
        <p:nvSpPr>
          <p:cNvPr id="16" name="Номер слайда 4">
            <a:extLst>
              <a:ext uri="{FF2B5EF4-FFF2-40B4-BE49-F238E27FC236}">
                <a16:creationId xmlns:a16="http://schemas.microsoft.com/office/drawing/2014/main" id="{4807F3F4-1D63-E244-8D2C-D5A3B251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20</a:t>
            </a:fld>
            <a:endParaRPr lang="ru-RU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DF8AD0F-E322-0A41-8F4C-AD3AE755AD21}"/>
              </a:ext>
            </a:extLst>
          </p:cNvPr>
          <p:cNvSpPr txBox="1"/>
          <p:nvPr/>
        </p:nvSpPr>
        <p:spPr>
          <a:xfrm>
            <a:off x="6095218" y="2729294"/>
            <a:ext cx="19944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Национализм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1770C55-DA83-7842-912C-F22E8C6A7030}"/>
              </a:ext>
            </a:extLst>
          </p:cNvPr>
          <p:cNvSpPr txBox="1"/>
          <p:nvPr/>
        </p:nvSpPr>
        <p:spPr>
          <a:xfrm>
            <a:off x="10160785" y="2705768"/>
            <a:ext cx="31341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Исламский социализм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3025D96-969E-AB4B-B26A-3A5B4987B18B}"/>
              </a:ext>
            </a:extLst>
          </p:cNvPr>
          <p:cNvSpPr txBox="1"/>
          <p:nvPr/>
        </p:nvSpPr>
        <p:spPr>
          <a:xfrm>
            <a:off x="5583154" y="3461174"/>
            <a:ext cx="26332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Западные модели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B1B6F13-68EA-4D4D-AFBB-56449FF1B646}"/>
              </a:ext>
            </a:extLst>
          </p:cNvPr>
          <p:cNvCxnSpPr/>
          <p:nvPr/>
        </p:nvCxnSpPr>
        <p:spPr>
          <a:xfrm>
            <a:off x="2487168" y="3364992"/>
            <a:ext cx="998118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F4FC490-C25D-954B-8E4B-136FE71A5999}"/>
              </a:ext>
            </a:extLst>
          </p:cNvPr>
          <p:cNvCxnSpPr/>
          <p:nvPr/>
        </p:nvCxnSpPr>
        <p:spPr>
          <a:xfrm>
            <a:off x="12468352" y="3198210"/>
            <a:ext cx="0" cy="166783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EC3B10A-544D-1C4D-AB42-DBC819607A17}"/>
              </a:ext>
            </a:extLst>
          </p:cNvPr>
          <p:cNvCxnSpPr/>
          <p:nvPr/>
        </p:nvCxnSpPr>
        <p:spPr>
          <a:xfrm>
            <a:off x="7301957" y="3185859"/>
            <a:ext cx="0" cy="166783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67A9E6C-44C9-454E-8902-C273750FDD85}"/>
              </a:ext>
            </a:extLst>
          </p:cNvPr>
          <p:cNvCxnSpPr/>
          <p:nvPr/>
        </p:nvCxnSpPr>
        <p:spPr>
          <a:xfrm>
            <a:off x="2487168" y="3173509"/>
            <a:ext cx="0" cy="166783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4C1565FE-722D-4C40-92BD-0A16EA7014E7}"/>
              </a:ext>
            </a:extLst>
          </p:cNvPr>
          <p:cNvSpPr txBox="1"/>
          <p:nvPr/>
        </p:nvSpPr>
        <p:spPr>
          <a:xfrm>
            <a:off x="3169918" y="2283047"/>
            <a:ext cx="2654188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dirty="0"/>
              <a:t>Прозападные монархии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8AA6E5B-A4D6-DE4E-A600-F9D1CBE33C71}"/>
              </a:ext>
            </a:extLst>
          </p:cNvPr>
          <p:cNvSpPr txBox="1"/>
          <p:nvPr/>
        </p:nvSpPr>
        <p:spPr>
          <a:xfrm>
            <a:off x="8282430" y="2295397"/>
            <a:ext cx="2141677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dirty="0"/>
              <a:t>Арабское единство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78D287F-959A-4B49-AE04-61D3F0A4FFD6}"/>
              </a:ext>
            </a:extLst>
          </p:cNvPr>
          <p:cNvSpPr txBox="1"/>
          <p:nvPr/>
        </p:nvSpPr>
        <p:spPr>
          <a:xfrm>
            <a:off x="1894374" y="4325779"/>
            <a:ext cx="1448345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133" b="1" dirty="0"/>
              <a:t>ваххабизм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A06E125-AD47-5848-ACCE-7D0B8BCFD7AD}"/>
              </a:ext>
            </a:extLst>
          </p:cNvPr>
          <p:cNvSpPr txBox="1"/>
          <p:nvPr/>
        </p:nvSpPr>
        <p:spPr>
          <a:xfrm rot="16200000">
            <a:off x="172599" y="5154312"/>
            <a:ext cx="1949765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dirty="0"/>
              <a:t>фундаментализм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A1281EE-F246-304E-9C0B-041B256FD485}"/>
              </a:ext>
            </a:extLst>
          </p:cNvPr>
          <p:cNvSpPr txBox="1"/>
          <p:nvPr/>
        </p:nvSpPr>
        <p:spPr>
          <a:xfrm>
            <a:off x="1892235" y="5379447"/>
            <a:ext cx="1361270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133" b="1" dirty="0" err="1"/>
              <a:t>салафизм</a:t>
            </a:r>
            <a:endParaRPr lang="ru-RU" sz="2133" b="1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58C0A0E-222B-3C4C-9FF9-F40901E6BD7B}"/>
              </a:ext>
            </a:extLst>
          </p:cNvPr>
          <p:cNvSpPr txBox="1"/>
          <p:nvPr/>
        </p:nvSpPr>
        <p:spPr>
          <a:xfrm>
            <a:off x="1892235" y="6330311"/>
            <a:ext cx="1390124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133" b="1" dirty="0" err="1"/>
              <a:t>османизм</a:t>
            </a:r>
            <a:endParaRPr lang="ru-RU" sz="2133" b="1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8E30088-E710-3D4D-A0F0-0489191345E5}"/>
              </a:ext>
            </a:extLst>
          </p:cNvPr>
          <p:cNvSpPr txBox="1"/>
          <p:nvPr/>
        </p:nvSpPr>
        <p:spPr>
          <a:xfrm>
            <a:off x="1854542" y="7996204"/>
            <a:ext cx="2365840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133" b="1" dirty="0"/>
              <a:t>Новая идеология?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21070DA-5DA5-4845-8EF4-C654EACDB2D5}"/>
              </a:ext>
            </a:extLst>
          </p:cNvPr>
          <p:cNvSpPr txBox="1"/>
          <p:nvPr/>
        </p:nvSpPr>
        <p:spPr>
          <a:xfrm>
            <a:off x="4779547" y="4145466"/>
            <a:ext cx="4927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 </a:t>
            </a:r>
            <a:r>
              <a:rPr lang="ru-RU" sz="2400" dirty="0"/>
              <a:t>Аравийский халифат (до </a:t>
            </a:r>
            <a:r>
              <a:rPr lang="ru-RU" sz="2400" dirty="0" err="1"/>
              <a:t>мазхабов</a:t>
            </a:r>
            <a:r>
              <a:rPr lang="ru-RU" sz="2400" dirty="0"/>
              <a:t>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79B9BF0-3486-BE42-8D2D-EBF95E87687F}"/>
              </a:ext>
            </a:extLst>
          </p:cNvPr>
          <p:cNvSpPr txBox="1"/>
          <p:nvPr/>
        </p:nvSpPr>
        <p:spPr>
          <a:xfrm>
            <a:off x="1823839" y="7163257"/>
            <a:ext cx="1552156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133" b="1" dirty="0" err="1"/>
              <a:t>хомейнизм</a:t>
            </a:r>
            <a:endParaRPr lang="ru-RU" sz="2133" b="1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D89121C-0899-594E-954F-D1A470B3E03E}"/>
              </a:ext>
            </a:extLst>
          </p:cNvPr>
          <p:cNvSpPr txBox="1"/>
          <p:nvPr/>
        </p:nvSpPr>
        <p:spPr>
          <a:xfrm>
            <a:off x="4779547" y="5274517"/>
            <a:ext cx="4674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II </a:t>
            </a:r>
            <a:r>
              <a:rPr lang="ru-RU" sz="2400" dirty="0" err="1"/>
              <a:t>Омейядский</a:t>
            </a:r>
            <a:r>
              <a:rPr lang="ru-RU" sz="2400" dirty="0"/>
              <a:t> халифат (</a:t>
            </a:r>
            <a:r>
              <a:rPr lang="ru-RU" sz="2400" dirty="0" err="1"/>
              <a:t>захириты</a:t>
            </a:r>
            <a:r>
              <a:rPr lang="ru-RU" sz="2400" dirty="0"/>
              <a:t>)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2124878F-301B-664A-A755-26FD1AE8A005}"/>
              </a:ext>
            </a:extLst>
          </p:cNvPr>
          <p:cNvCxnSpPr/>
          <p:nvPr/>
        </p:nvCxnSpPr>
        <p:spPr>
          <a:xfrm flipH="1">
            <a:off x="552705" y="4011867"/>
            <a:ext cx="14761001" cy="36368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79BA4CE5-3809-C54B-B4FF-5714A949C016}"/>
              </a:ext>
            </a:extLst>
          </p:cNvPr>
          <p:cNvSpPr txBox="1"/>
          <p:nvPr/>
        </p:nvSpPr>
        <p:spPr>
          <a:xfrm>
            <a:off x="4762547" y="6243049"/>
            <a:ext cx="91123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IV </a:t>
            </a:r>
            <a:r>
              <a:rPr lang="ru-RU" sz="2400" dirty="0"/>
              <a:t>Османская Империя (</a:t>
            </a:r>
            <a:r>
              <a:rPr lang="ru-RU" sz="2400" dirty="0" err="1"/>
              <a:t>захириты</a:t>
            </a:r>
            <a:r>
              <a:rPr lang="ru-RU" sz="2400" dirty="0"/>
              <a:t> + суфии _ турецкий национализм)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2B42639-B962-1F41-9F61-274DEDF18556}"/>
              </a:ext>
            </a:extLst>
          </p:cNvPr>
          <p:cNvSpPr txBox="1"/>
          <p:nvPr/>
        </p:nvSpPr>
        <p:spPr>
          <a:xfrm>
            <a:off x="4762547" y="7034268"/>
            <a:ext cx="69536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err="1"/>
              <a:t>Сефевидская</a:t>
            </a:r>
            <a:r>
              <a:rPr lang="ru-RU" sz="2400" dirty="0"/>
              <a:t> Персия + эсхатология скрытого имама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7D5E38C-AC96-E942-A6CC-0EE31B21C3F7}"/>
              </a:ext>
            </a:extLst>
          </p:cNvPr>
          <p:cNvSpPr txBox="1"/>
          <p:nvPr/>
        </p:nvSpPr>
        <p:spPr>
          <a:xfrm>
            <a:off x="4779547" y="7902269"/>
            <a:ext cx="35689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III </a:t>
            </a:r>
            <a:r>
              <a:rPr lang="ru-RU" sz="2400" dirty="0"/>
              <a:t>Багдадский халифат 2.0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6762388D-7820-4845-B367-D3CBBBFA9813}"/>
              </a:ext>
            </a:extLst>
          </p:cNvPr>
          <p:cNvCxnSpPr/>
          <p:nvPr/>
        </p:nvCxnSpPr>
        <p:spPr>
          <a:xfrm>
            <a:off x="1560576" y="5634158"/>
            <a:ext cx="0" cy="963089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00C2A79B-E757-5246-9995-AB96DEEE31C0}"/>
              </a:ext>
            </a:extLst>
          </p:cNvPr>
          <p:cNvCxnSpPr>
            <a:cxnSpLocks/>
            <a:endCxn id="27" idx="1"/>
          </p:cNvCxnSpPr>
          <p:nvPr/>
        </p:nvCxnSpPr>
        <p:spPr>
          <a:xfrm flipV="1">
            <a:off x="1560576" y="5589729"/>
            <a:ext cx="331659" cy="44429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D46D690D-2AB5-FF41-B513-06C20CBA9C19}"/>
              </a:ext>
            </a:extLst>
          </p:cNvPr>
          <p:cNvCxnSpPr>
            <a:cxnSpLocks/>
          </p:cNvCxnSpPr>
          <p:nvPr/>
        </p:nvCxnSpPr>
        <p:spPr>
          <a:xfrm flipV="1">
            <a:off x="1560576" y="6561396"/>
            <a:ext cx="331659" cy="29008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87357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1858184" y="2286000"/>
            <a:ext cx="12539631" cy="1735337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5600" dirty="0"/>
              <a:t>Этнология исламского мира</a:t>
            </a:r>
          </a:p>
          <a:p>
            <a:endParaRPr lang="ru-RU" sz="4267" b="1" dirty="0"/>
          </a:p>
        </p:txBody>
      </p:sp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A4F12370-5B07-014F-B1E7-C100246FD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74419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oughnut 5">
            <a:extLst>
              <a:ext uri="{FF2B5EF4-FFF2-40B4-BE49-F238E27FC236}">
                <a16:creationId xmlns:a16="http://schemas.microsoft.com/office/drawing/2014/main" id="{27AE9875-9861-2A4B-A854-DAACA4A5940E}"/>
              </a:ext>
            </a:extLst>
          </p:cNvPr>
          <p:cNvSpPr/>
          <p:nvPr/>
        </p:nvSpPr>
        <p:spPr>
          <a:xfrm>
            <a:off x="2010033" y="1"/>
            <a:ext cx="11500023" cy="9143999"/>
          </a:xfrm>
          <a:prstGeom prst="donut">
            <a:avLst>
              <a:gd name="adj" fmla="val 2112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>
              <a:solidFill>
                <a:srgbClr val="FFC000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6F277BEC-6849-4348-B2B4-B3DE7A8B181F}"/>
              </a:ext>
            </a:extLst>
          </p:cNvPr>
          <p:cNvSpPr/>
          <p:nvPr/>
        </p:nvSpPr>
        <p:spPr>
          <a:xfrm>
            <a:off x="6528373" y="842578"/>
            <a:ext cx="2351641" cy="1958783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арабы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B73DE28-CB31-2742-AAB5-3E2FAA94234B}"/>
              </a:ext>
            </a:extLst>
          </p:cNvPr>
          <p:cNvSpPr/>
          <p:nvPr/>
        </p:nvSpPr>
        <p:spPr>
          <a:xfrm>
            <a:off x="6528372" y="3068843"/>
            <a:ext cx="2083371" cy="181478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67" b="1" dirty="0"/>
              <a:t>персы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398D5FD9-5C66-D346-B8CD-B805E78E9CC8}"/>
              </a:ext>
            </a:extLst>
          </p:cNvPr>
          <p:cNvSpPr/>
          <p:nvPr/>
        </p:nvSpPr>
        <p:spPr>
          <a:xfrm>
            <a:off x="9506599" y="1820845"/>
            <a:ext cx="1169639" cy="124799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67" b="1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0AB96F9-B529-E04A-9B20-DC0397EB2B27}"/>
              </a:ext>
            </a:extLst>
          </p:cNvPr>
          <p:cNvSpPr txBox="1"/>
          <p:nvPr/>
        </p:nvSpPr>
        <p:spPr>
          <a:xfrm>
            <a:off x="9506599" y="2260176"/>
            <a:ext cx="13211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берберы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7994BF1-475A-7142-A053-15D904856E1A}"/>
              </a:ext>
            </a:extLst>
          </p:cNvPr>
          <p:cNvSpPr/>
          <p:nvPr/>
        </p:nvSpPr>
        <p:spPr>
          <a:xfrm>
            <a:off x="7160071" y="5138631"/>
            <a:ext cx="1782204" cy="1612127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67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884A59-A96C-214B-A16D-F2BAC080C5CA}"/>
              </a:ext>
            </a:extLst>
          </p:cNvPr>
          <p:cNvSpPr txBox="1"/>
          <p:nvPr/>
        </p:nvSpPr>
        <p:spPr>
          <a:xfrm>
            <a:off x="7423178" y="5686426"/>
            <a:ext cx="14837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тюрки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6595F860-BEEA-5444-B416-3AE08B8F0053}"/>
              </a:ext>
            </a:extLst>
          </p:cNvPr>
          <p:cNvSpPr/>
          <p:nvPr/>
        </p:nvSpPr>
        <p:spPr>
          <a:xfrm>
            <a:off x="4692642" y="6093009"/>
            <a:ext cx="1223293" cy="1288657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67" b="1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6ADF5A5-C52A-BC49-BEE1-26AB16A99F9B}"/>
              </a:ext>
            </a:extLst>
          </p:cNvPr>
          <p:cNvSpPr txBox="1"/>
          <p:nvPr/>
        </p:nvSpPr>
        <p:spPr>
          <a:xfrm>
            <a:off x="4645354" y="6491115"/>
            <a:ext cx="1483797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33" b="1" dirty="0"/>
              <a:t>индусы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57A6719-004F-1646-9011-7BD1EA83E41C}"/>
              </a:ext>
            </a:extLst>
          </p:cNvPr>
          <p:cNvSpPr/>
          <p:nvPr/>
        </p:nvSpPr>
        <p:spPr>
          <a:xfrm>
            <a:off x="3123251" y="2902586"/>
            <a:ext cx="1223293" cy="1288657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67" b="1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9D5FC25-985B-D448-8FBF-9D90963EBB5F}"/>
              </a:ext>
            </a:extLst>
          </p:cNvPr>
          <p:cNvSpPr txBox="1"/>
          <p:nvPr/>
        </p:nvSpPr>
        <p:spPr>
          <a:xfrm>
            <a:off x="3131213" y="3296961"/>
            <a:ext cx="1766539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33" b="1" dirty="0"/>
              <a:t>афганцы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1BEF85D4-62EB-5C48-B24B-874FD3E3B6E5}"/>
              </a:ext>
            </a:extLst>
          </p:cNvPr>
          <p:cNvSpPr/>
          <p:nvPr/>
        </p:nvSpPr>
        <p:spPr>
          <a:xfrm>
            <a:off x="6959784" y="7220901"/>
            <a:ext cx="1815314" cy="111835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67" b="1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5C095AE-AFC1-0849-ABB7-8A9A3F1D2C2F}"/>
              </a:ext>
            </a:extLst>
          </p:cNvPr>
          <p:cNvSpPr txBox="1"/>
          <p:nvPr/>
        </p:nvSpPr>
        <p:spPr>
          <a:xfrm>
            <a:off x="6761555" y="7535688"/>
            <a:ext cx="2046133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33" b="1" dirty="0"/>
              <a:t>африканцы</a:t>
            </a: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1A2E315A-BBA8-8E4D-AF8D-0D6757457A64}"/>
              </a:ext>
            </a:extLst>
          </p:cNvPr>
          <p:cNvSpPr/>
          <p:nvPr/>
        </p:nvSpPr>
        <p:spPr>
          <a:xfrm>
            <a:off x="8942276" y="3864332"/>
            <a:ext cx="1223293" cy="1288657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67" b="1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14DBA66-945B-A74D-B24D-85FD6183056F}"/>
              </a:ext>
            </a:extLst>
          </p:cNvPr>
          <p:cNvSpPr txBox="1"/>
          <p:nvPr/>
        </p:nvSpPr>
        <p:spPr>
          <a:xfrm>
            <a:off x="8920523" y="4283845"/>
            <a:ext cx="1577009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33" b="1" dirty="0"/>
              <a:t>малайцы</a:t>
            </a: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21884DCD-5030-9D4A-9878-355C50FD70D7}"/>
              </a:ext>
            </a:extLst>
          </p:cNvPr>
          <p:cNvSpPr/>
          <p:nvPr/>
        </p:nvSpPr>
        <p:spPr>
          <a:xfrm>
            <a:off x="10358581" y="5536738"/>
            <a:ext cx="1638782" cy="124799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67" b="1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08B0D7D-71B3-8044-B742-6AEE0EFDA02C}"/>
              </a:ext>
            </a:extLst>
          </p:cNvPr>
          <p:cNvSpPr txBox="1"/>
          <p:nvPr/>
        </p:nvSpPr>
        <p:spPr>
          <a:xfrm>
            <a:off x="10591598" y="6002388"/>
            <a:ext cx="1911537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 err="1"/>
              <a:t>кавкасионы</a:t>
            </a:r>
            <a:endParaRPr lang="ru-RU" sz="1867" b="1" dirty="0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A5DC0365-F3F5-5B49-B934-DC630BC4BF5B}"/>
              </a:ext>
            </a:extLst>
          </p:cNvPr>
          <p:cNvSpPr/>
          <p:nvPr/>
        </p:nvSpPr>
        <p:spPr>
          <a:xfrm>
            <a:off x="2759022" y="4770619"/>
            <a:ext cx="926617" cy="945103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67" b="1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ECDDDB3-5447-8B46-9213-E7709783016F}"/>
              </a:ext>
            </a:extLst>
          </p:cNvPr>
          <p:cNvSpPr txBox="1"/>
          <p:nvPr/>
        </p:nvSpPr>
        <p:spPr>
          <a:xfrm>
            <a:off x="2759023" y="4922851"/>
            <a:ext cx="1483797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33" b="1" dirty="0"/>
              <a:t>курды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0B581A-CD89-9C43-94F0-866C9AE9EE5A}"/>
              </a:ext>
            </a:extLst>
          </p:cNvPr>
          <p:cNvSpPr txBox="1"/>
          <p:nvPr/>
        </p:nvSpPr>
        <p:spPr>
          <a:xfrm>
            <a:off x="9222241" y="1026937"/>
            <a:ext cx="11929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Магриб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67945D8-981F-6E41-9917-A3735E38496D}"/>
              </a:ext>
            </a:extLst>
          </p:cNvPr>
          <p:cNvSpPr txBox="1"/>
          <p:nvPr/>
        </p:nvSpPr>
        <p:spPr>
          <a:xfrm>
            <a:off x="7042319" y="324942"/>
            <a:ext cx="11320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Аравия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3CA2B7D-A7EB-364F-AA8F-6364B58ED7D5}"/>
              </a:ext>
            </a:extLst>
          </p:cNvPr>
          <p:cNvSpPr txBox="1"/>
          <p:nvPr/>
        </p:nvSpPr>
        <p:spPr>
          <a:xfrm>
            <a:off x="4709691" y="1428856"/>
            <a:ext cx="15309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err="1">
                <a:solidFill>
                  <a:schemeClr val="bg1"/>
                </a:solidFill>
              </a:rPr>
              <a:t>Бл</a:t>
            </a:r>
            <a:r>
              <a:rPr lang="ru-RU" sz="2400" dirty="0">
                <a:solidFill>
                  <a:schemeClr val="bg1"/>
                </a:solidFill>
              </a:rPr>
              <a:t>. Восток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E153659-EF91-D946-A8F5-23802FEAD316}"/>
              </a:ext>
            </a:extLst>
          </p:cNvPr>
          <p:cNvSpPr txBox="1"/>
          <p:nvPr/>
        </p:nvSpPr>
        <p:spPr>
          <a:xfrm>
            <a:off x="5186163" y="3597693"/>
            <a:ext cx="856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Иран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75FB949-AE56-9247-A1E2-626EB242A156}"/>
              </a:ext>
            </a:extLst>
          </p:cNvPr>
          <p:cNvSpPr txBox="1"/>
          <p:nvPr/>
        </p:nvSpPr>
        <p:spPr>
          <a:xfrm>
            <a:off x="10748206" y="3966102"/>
            <a:ext cx="15087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Малайзия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747E2FB-309D-7C4B-A5F4-F3A5AC5467D4}"/>
              </a:ext>
            </a:extLst>
          </p:cNvPr>
          <p:cNvSpPr txBox="1"/>
          <p:nvPr/>
        </p:nvSpPr>
        <p:spPr>
          <a:xfrm>
            <a:off x="10128112" y="4862678"/>
            <a:ext cx="16387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Индонезия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A20220F-C5A8-5141-AE80-6DB04EC1F144}"/>
              </a:ext>
            </a:extLst>
          </p:cNvPr>
          <p:cNvSpPr txBox="1"/>
          <p:nvPr/>
        </p:nvSpPr>
        <p:spPr>
          <a:xfrm>
            <a:off x="5908748" y="4873845"/>
            <a:ext cx="109690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Турция</a:t>
            </a:r>
          </a:p>
          <a:p>
            <a:r>
              <a:rPr lang="ru-RU" sz="2400" dirty="0">
                <a:solidFill>
                  <a:schemeClr val="bg1"/>
                </a:solidFill>
              </a:rPr>
              <a:t>Азерб.</a:t>
            </a:r>
          </a:p>
          <a:p>
            <a:r>
              <a:rPr lang="ru-RU" sz="2400" dirty="0">
                <a:solidFill>
                  <a:schemeClr val="bg1"/>
                </a:solidFill>
              </a:rPr>
              <a:t>Казах.</a:t>
            </a:r>
          </a:p>
          <a:p>
            <a:r>
              <a:rPr lang="ru-RU" sz="2400" dirty="0" err="1">
                <a:solidFill>
                  <a:schemeClr val="bg1"/>
                </a:solidFill>
              </a:rPr>
              <a:t>Узб</a:t>
            </a:r>
            <a:r>
              <a:rPr lang="ru-RU" sz="2400" dirty="0">
                <a:solidFill>
                  <a:schemeClr val="bg1"/>
                </a:solidFill>
              </a:rPr>
              <a:t>.</a:t>
            </a:r>
          </a:p>
          <a:p>
            <a:r>
              <a:rPr lang="ru-RU" sz="2400" dirty="0" err="1">
                <a:solidFill>
                  <a:schemeClr val="bg1"/>
                </a:solidFill>
              </a:rPr>
              <a:t>Кирг</a:t>
            </a:r>
            <a:r>
              <a:rPr lang="ru-RU" sz="2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F37C62E-EBAB-F446-B070-3285C3DD6AE1}"/>
              </a:ext>
            </a:extLst>
          </p:cNvPr>
          <p:cNvSpPr txBox="1"/>
          <p:nvPr/>
        </p:nvSpPr>
        <p:spPr>
          <a:xfrm>
            <a:off x="8377778" y="7866628"/>
            <a:ext cx="11651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Африка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A1AFDD1C-C2D5-B44C-AEC9-72601AFA3F5F}"/>
              </a:ext>
            </a:extLst>
          </p:cNvPr>
          <p:cNvSpPr txBox="1"/>
          <p:nvPr/>
        </p:nvSpPr>
        <p:spPr>
          <a:xfrm>
            <a:off x="5091160" y="7432053"/>
            <a:ext cx="160749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Пакистан</a:t>
            </a:r>
          </a:p>
          <a:p>
            <a:r>
              <a:rPr lang="ru-RU" sz="2400" dirty="0">
                <a:solidFill>
                  <a:schemeClr val="bg1"/>
                </a:solidFill>
              </a:rPr>
              <a:t>Индия</a:t>
            </a:r>
          </a:p>
          <a:p>
            <a:r>
              <a:rPr lang="ru-RU" sz="2400" dirty="0">
                <a:solidFill>
                  <a:schemeClr val="bg1"/>
                </a:solidFill>
              </a:rPr>
              <a:t>Бангладеш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F235EA5-F8D2-AA4B-94DE-23F10220323F}"/>
              </a:ext>
            </a:extLst>
          </p:cNvPr>
          <p:cNvSpPr txBox="1"/>
          <p:nvPr/>
        </p:nvSpPr>
        <p:spPr>
          <a:xfrm>
            <a:off x="3107575" y="2262764"/>
            <a:ext cx="16960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Афганистан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D10D07B-B55F-484E-BCF6-41776DB31875}"/>
              </a:ext>
            </a:extLst>
          </p:cNvPr>
          <p:cNvSpPr txBox="1"/>
          <p:nvPr/>
        </p:nvSpPr>
        <p:spPr>
          <a:xfrm>
            <a:off x="9677185" y="6977658"/>
            <a:ext cx="16024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err="1">
                <a:solidFill>
                  <a:schemeClr val="bg1"/>
                </a:solidFill>
              </a:rPr>
              <a:t>Сев.Кавказ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13017A65-5B32-0047-B281-05A80A6AA6FE}"/>
              </a:ext>
            </a:extLst>
          </p:cNvPr>
          <p:cNvSpPr/>
          <p:nvPr/>
        </p:nvSpPr>
        <p:spPr>
          <a:xfrm>
            <a:off x="2430226" y="2106189"/>
            <a:ext cx="6563663" cy="6736945"/>
          </a:xfrm>
          <a:custGeom>
            <a:avLst/>
            <a:gdLst>
              <a:gd name="connsiteX0" fmla="*/ 4874693 w 4922747"/>
              <a:gd name="connsiteY0" fmla="*/ 644575 h 5052709"/>
              <a:gd name="connsiteX1" fmla="*/ 4701699 w 4922747"/>
              <a:gd name="connsiteY1" fmla="*/ 1731970 h 5052709"/>
              <a:gd name="connsiteX2" fmla="*/ 4479277 w 4922747"/>
              <a:gd name="connsiteY2" fmla="*/ 2028532 h 5052709"/>
              <a:gd name="connsiteX3" fmla="*/ 3601947 w 4922747"/>
              <a:gd name="connsiteY3" fmla="*/ 2152100 h 5052709"/>
              <a:gd name="connsiteX4" fmla="*/ 2452769 w 4922747"/>
              <a:gd name="connsiteY4" fmla="*/ 2053245 h 5052709"/>
              <a:gd name="connsiteX5" fmla="*/ 2428055 w 4922747"/>
              <a:gd name="connsiteY5" fmla="*/ 2794651 h 5052709"/>
              <a:gd name="connsiteX6" fmla="*/ 2712261 w 4922747"/>
              <a:gd name="connsiteY6" fmla="*/ 3536056 h 5052709"/>
              <a:gd name="connsiteX7" fmla="*/ 3293028 w 4922747"/>
              <a:gd name="connsiteY7" fmla="*/ 4030327 h 5052709"/>
              <a:gd name="connsiteX8" fmla="*/ 3268315 w 4922747"/>
              <a:gd name="connsiteY8" fmla="*/ 4302175 h 5052709"/>
              <a:gd name="connsiteX9" fmla="*/ 3082963 w 4922747"/>
              <a:gd name="connsiteY9" fmla="*/ 4450456 h 5052709"/>
              <a:gd name="connsiteX10" fmla="*/ 3527807 w 4922747"/>
              <a:gd name="connsiteY10" fmla="*/ 4660521 h 5052709"/>
              <a:gd name="connsiteX11" fmla="*/ 3503093 w 4922747"/>
              <a:gd name="connsiteY11" fmla="*/ 4981797 h 5052709"/>
              <a:gd name="connsiteX12" fmla="*/ 2168563 w 4922747"/>
              <a:gd name="connsiteY12" fmla="*/ 4882943 h 5052709"/>
              <a:gd name="connsiteX13" fmla="*/ 871104 w 4922747"/>
              <a:gd name="connsiteY13" fmla="*/ 3288921 h 5052709"/>
              <a:gd name="connsiteX14" fmla="*/ 30845 w 4922747"/>
              <a:gd name="connsiteY14" fmla="*/ 2139743 h 5052709"/>
              <a:gd name="connsiteX15" fmla="*/ 228553 w 4922747"/>
              <a:gd name="connsiteY15" fmla="*/ 866997 h 5052709"/>
              <a:gd name="connsiteX16" fmla="*/ 673396 w 4922747"/>
              <a:gd name="connsiteY16" fmla="*/ 26737 h 5052709"/>
              <a:gd name="connsiteX17" fmla="*/ 2774045 w 4922747"/>
              <a:gd name="connsiteY17" fmla="*/ 249159 h 5052709"/>
              <a:gd name="connsiteX18" fmla="*/ 3774942 w 4922747"/>
              <a:gd name="connsiteY18" fmla="*/ 656932 h 5052709"/>
              <a:gd name="connsiteX19" fmla="*/ 4874693 w 4922747"/>
              <a:gd name="connsiteY19" fmla="*/ 644575 h 5052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922747" h="5052709">
                <a:moveTo>
                  <a:pt x="4874693" y="644575"/>
                </a:moveTo>
                <a:cubicBezTo>
                  <a:pt x="5029152" y="823748"/>
                  <a:pt x="4767602" y="1501311"/>
                  <a:pt x="4701699" y="1731970"/>
                </a:cubicBezTo>
                <a:cubicBezTo>
                  <a:pt x="4635796" y="1962630"/>
                  <a:pt x="4662569" y="1958510"/>
                  <a:pt x="4479277" y="2028532"/>
                </a:cubicBezTo>
                <a:cubicBezTo>
                  <a:pt x="4295985" y="2098554"/>
                  <a:pt x="3939698" y="2147981"/>
                  <a:pt x="3601947" y="2152100"/>
                </a:cubicBezTo>
                <a:cubicBezTo>
                  <a:pt x="3264196" y="2156219"/>
                  <a:pt x="2648418" y="1946153"/>
                  <a:pt x="2452769" y="2053245"/>
                </a:cubicBezTo>
                <a:cubicBezTo>
                  <a:pt x="2257120" y="2160337"/>
                  <a:pt x="2384806" y="2547516"/>
                  <a:pt x="2428055" y="2794651"/>
                </a:cubicBezTo>
                <a:cubicBezTo>
                  <a:pt x="2471304" y="3041786"/>
                  <a:pt x="2568099" y="3330110"/>
                  <a:pt x="2712261" y="3536056"/>
                </a:cubicBezTo>
                <a:cubicBezTo>
                  <a:pt x="2856423" y="3742002"/>
                  <a:pt x="3200352" y="3902641"/>
                  <a:pt x="3293028" y="4030327"/>
                </a:cubicBezTo>
                <a:cubicBezTo>
                  <a:pt x="3385704" y="4158013"/>
                  <a:pt x="3303326" y="4232154"/>
                  <a:pt x="3268315" y="4302175"/>
                </a:cubicBezTo>
                <a:cubicBezTo>
                  <a:pt x="3233304" y="4372197"/>
                  <a:pt x="3039714" y="4390732"/>
                  <a:pt x="3082963" y="4450456"/>
                </a:cubicBezTo>
                <a:cubicBezTo>
                  <a:pt x="3126212" y="4510180"/>
                  <a:pt x="3457785" y="4571964"/>
                  <a:pt x="3527807" y="4660521"/>
                </a:cubicBezTo>
                <a:cubicBezTo>
                  <a:pt x="3597829" y="4749078"/>
                  <a:pt x="3729634" y="4944727"/>
                  <a:pt x="3503093" y="4981797"/>
                </a:cubicBezTo>
                <a:cubicBezTo>
                  <a:pt x="3276552" y="5018867"/>
                  <a:pt x="2607228" y="5165089"/>
                  <a:pt x="2168563" y="4882943"/>
                </a:cubicBezTo>
                <a:cubicBezTo>
                  <a:pt x="1729898" y="4600797"/>
                  <a:pt x="1227390" y="3746121"/>
                  <a:pt x="871104" y="3288921"/>
                </a:cubicBezTo>
                <a:cubicBezTo>
                  <a:pt x="514818" y="2831721"/>
                  <a:pt x="137937" y="2543397"/>
                  <a:pt x="30845" y="2139743"/>
                </a:cubicBezTo>
                <a:cubicBezTo>
                  <a:pt x="-76247" y="1736089"/>
                  <a:pt x="121461" y="1219165"/>
                  <a:pt x="228553" y="866997"/>
                </a:cubicBezTo>
                <a:cubicBezTo>
                  <a:pt x="335645" y="514829"/>
                  <a:pt x="249147" y="129710"/>
                  <a:pt x="673396" y="26737"/>
                </a:cubicBezTo>
                <a:cubicBezTo>
                  <a:pt x="1097645" y="-76236"/>
                  <a:pt x="2257121" y="144126"/>
                  <a:pt x="2774045" y="249159"/>
                </a:cubicBezTo>
                <a:cubicBezTo>
                  <a:pt x="3290969" y="354191"/>
                  <a:pt x="3420715" y="588970"/>
                  <a:pt x="3774942" y="656932"/>
                </a:cubicBezTo>
                <a:cubicBezTo>
                  <a:pt x="4129169" y="724894"/>
                  <a:pt x="4720234" y="465402"/>
                  <a:pt x="4874693" y="644575"/>
                </a:cubicBezTo>
                <a:close/>
              </a:path>
            </a:pathLst>
          </a:custGeom>
          <a:noFill/>
          <a:ln w="603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4F55E45-9637-8948-BAAF-912844107871}"/>
              </a:ext>
            </a:extLst>
          </p:cNvPr>
          <p:cNvSpPr txBox="1"/>
          <p:nvPr/>
        </p:nvSpPr>
        <p:spPr>
          <a:xfrm>
            <a:off x="4150593" y="4412022"/>
            <a:ext cx="9475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и.-е.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F223C69-F868-6244-9A91-DA147489E68D}"/>
              </a:ext>
            </a:extLst>
          </p:cNvPr>
          <p:cNvSpPr txBox="1"/>
          <p:nvPr/>
        </p:nvSpPr>
        <p:spPr>
          <a:xfrm>
            <a:off x="6902161" y="1984145"/>
            <a:ext cx="11971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B050"/>
                </a:solidFill>
              </a:rPr>
              <a:t>семиты</a:t>
            </a:r>
          </a:p>
        </p:txBody>
      </p:sp>
    </p:spTree>
    <p:extLst>
      <p:ext uri="{BB962C8B-B14F-4D97-AF65-F5344CB8AC3E}">
        <p14:creationId xmlns:p14="http://schemas.microsoft.com/office/powerpoint/2010/main" val="17567243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F681BB-4986-E044-AF0A-467248A65E64}"/>
              </a:ext>
            </a:extLst>
          </p:cNvPr>
          <p:cNvSpPr/>
          <p:nvPr/>
        </p:nvSpPr>
        <p:spPr>
          <a:xfrm>
            <a:off x="4064000" y="822191"/>
            <a:ext cx="9245600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Исламские проекты Государства-Цивилизации</a:t>
            </a:r>
          </a:p>
        </p:txBody>
      </p:sp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53D209EC-EB0C-6949-8F26-4970F3725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23</a:t>
            </a:fld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479C84-BEA7-A14F-A8D0-D3ABE86CE551}"/>
              </a:ext>
            </a:extLst>
          </p:cNvPr>
          <p:cNvSpPr txBox="1"/>
          <p:nvPr/>
        </p:nvSpPr>
        <p:spPr>
          <a:xfrm>
            <a:off x="1346200" y="2902906"/>
            <a:ext cx="6019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Ваххабитский проект – 1 халифат (Аравийский 2.0)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9FDF2D-4CB5-3A4E-B9FD-755C5DF7E082}"/>
              </a:ext>
            </a:extLst>
          </p:cNvPr>
          <p:cNvSpPr txBox="1"/>
          <p:nvPr/>
        </p:nvSpPr>
        <p:spPr>
          <a:xfrm>
            <a:off x="1363870" y="3810000"/>
            <a:ext cx="65355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/>
              <a:t>Салафитский</a:t>
            </a:r>
            <a:r>
              <a:rPr lang="ru-RU" sz="2000" b="1" dirty="0"/>
              <a:t> проект –  2 халифат (</a:t>
            </a:r>
            <a:r>
              <a:rPr lang="ru-RU" sz="2000" b="1" dirty="0" err="1"/>
              <a:t>Омейядский</a:t>
            </a:r>
            <a:r>
              <a:rPr lang="ru-RU" sz="2000" b="1" dirty="0"/>
              <a:t> 2.0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BF75EB-17FD-AB4E-A404-CB77B7F4DAA1}"/>
              </a:ext>
            </a:extLst>
          </p:cNvPr>
          <p:cNvSpPr txBox="1"/>
          <p:nvPr/>
        </p:nvSpPr>
        <p:spPr>
          <a:xfrm>
            <a:off x="4064000" y="4734374"/>
            <a:ext cx="403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Традиционалистский проект – 3 халифат (</a:t>
            </a:r>
            <a:r>
              <a:rPr lang="ru-RU" sz="2000" b="1" dirty="0" err="1"/>
              <a:t>Абассидский</a:t>
            </a:r>
            <a:r>
              <a:rPr lang="ru-RU" sz="2000" b="1" dirty="0"/>
              <a:t> 2.0)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A06B3D-683E-6949-9DE7-DE1EDAF6526E}"/>
              </a:ext>
            </a:extLst>
          </p:cNvPr>
          <p:cNvSpPr txBox="1"/>
          <p:nvPr/>
        </p:nvSpPr>
        <p:spPr>
          <a:xfrm>
            <a:off x="1328530" y="6243170"/>
            <a:ext cx="5123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/>
              <a:t>Неоосманский</a:t>
            </a:r>
            <a:r>
              <a:rPr lang="ru-RU" sz="2000" b="1" dirty="0"/>
              <a:t>  проект – 4 халифат (Оттоманский 2.0)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C3E410-6C6B-2F4D-B895-EB67B58794FD}"/>
              </a:ext>
            </a:extLst>
          </p:cNvPr>
          <p:cNvSpPr txBox="1"/>
          <p:nvPr/>
        </p:nvSpPr>
        <p:spPr>
          <a:xfrm rot="16200000">
            <a:off x="328681" y="3231317"/>
            <a:ext cx="10342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ИГИЛ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24D38F6-7EDE-7347-A26E-C2C66F0080D2}"/>
              </a:ext>
            </a:extLst>
          </p:cNvPr>
          <p:cNvSpPr txBox="1"/>
          <p:nvPr/>
        </p:nvSpPr>
        <p:spPr>
          <a:xfrm>
            <a:off x="9271000" y="4206029"/>
            <a:ext cx="3680816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Персидский проект</a:t>
            </a:r>
          </a:p>
          <a:p>
            <a:r>
              <a:rPr lang="ru-RU" sz="3200" b="1" dirty="0"/>
              <a:t>Шиитская Империя</a:t>
            </a:r>
          </a:p>
          <a:p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D95F9C8-CFB6-7141-AE96-35E840DD4B23}"/>
              </a:ext>
            </a:extLst>
          </p:cNvPr>
          <p:cNvSpPr txBox="1"/>
          <p:nvPr/>
        </p:nvSpPr>
        <p:spPr>
          <a:xfrm>
            <a:off x="9804403" y="5597533"/>
            <a:ext cx="2530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Война с Израилем/США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7D9C7DC-EB16-0146-B63D-83CFCD90B1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4708" y="6105768"/>
            <a:ext cx="2695669" cy="252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6320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F681BB-4986-E044-AF0A-467248A65E64}"/>
              </a:ext>
            </a:extLst>
          </p:cNvPr>
          <p:cNvSpPr/>
          <p:nvPr/>
        </p:nvSpPr>
        <p:spPr>
          <a:xfrm>
            <a:off x="4064000" y="822191"/>
            <a:ext cx="9245600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Исламские эсхатология</a:t>
            </a:r>
          </a:p>
        </p:txBody>
      </p:sp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53D209EC-EB0C-6949-8F26-4970F3725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24</a:t>
            </a:fld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24D38F6-7EDE-7347-A26E-C2C66F0080D2}"/>
              </a:ext>
            </a:extLst>
          </p:cNvPr>
          <p:cNvSpPr txBox="1"/>
          <p:nvPr/>
        </p:nvSpPr>
        <p:spPr>
          <a:xfrm>
            <a:off x="3715266" y="2120894"/>
            <a:ext cx="511165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Черные знамена Хорасана</a:t>
            </a:r>
          </a:p>
          <a:p>
            <a:endParaRPr lang="ru-RU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7D9C7DC-EB16-0146-B63D-83CFCD90B1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0" y="6122798"/>
            <a:ext cx="2695669" cy="252095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47D3234-63AC-DF4D-BD4F-EA2016DC5755}"/>
              </a:ext>
            </a:extLst>
          </p:cNvPr>
          <p:cNvSpPr txBox="1"/>
          <p:nvPr/>
        </p:nvSpPr>
        <p:spPr>
          <a:xfrm>
            <a:off x="898487" y="4608113"/>
            <a:ext cx="1466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Имам </a:t>
            </a:r>
            <a:r>
              <a:rPr lang="ru-RU" dirty="0" err="1"/>
              <a:t>Махди</a:t>
            </a:r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71EE03A-2186-1948-804F-1F9A29177F64}"/>
              </a:ext>
            </a:extLst>
          </p:cNvPr>
          <p:cNvSpPr txBox="1"/>
          <p:nvPr/>
        </p:nvSpPr>
        <p:spPr>
          <a:xfrm>
            <a:off x="1270000" y="3673963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Зухур</a:t>
            </a:r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3C1D640-22C2-9D40-BF40-9AF1E312078F}"/>
              </a:ext>
            </a:extLst>
          </p:cNvPr>
          <p:cNvSpPr txBox="1"/>
          <p:nvPr/>
        </p:nvSpPr>
        <p:spPr>
          <a:xfrm>
            <a:off x="11404600" y="3219571"/>
            <a:ext cx="955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Даджал</a:t>
            </a:r>
            <a:endParaRPr lang="ru-RU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FC69995-6B77-E247-AB47-72D49EFE03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5317" y="4114800"/>
            <a:ext cx="2695669" cy="401599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D85E1A7-437D-A84E-B021-CEE3E7AE37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9838" y="4607551"/>
            <a:ext cx="3178296" cy="376902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EFA8C89-0341-6E43-B2D6-42DD49F7D5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6694" y="3053867"/>
            <a:ext cx="4254423" cy="2852966"/>
          </a:xfrm>
          <a:prstGeom prst="rect">
            <a:avLst/>
          </a:prstGeom>
        </p:spPr>
      </p:pic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0F849DD-93FF-F44C-B289-0496EACC575A}"/>
              </a:ext>
            </a:extLst>
          </p:cNvPr>
          <p:cNvCxnSpPr/>
          <p:nvPr/>
        </p:nvCxnSpPr>
        <p:spPr>
          <a:xfrm>
            <a:off x="5994400" y="7383273"/>
            <a:ext cx="1752600" cy="0"/>
          </a:xfrm>
          <a:prstGeom prst="straightConnector1">
            <a:avLst/>
          </a:prstGeom>
          <a:ln w="7302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51158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7977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9122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7688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9110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669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riangle 7">
            <a:extLst>
              <a:ext uri="{FF2B5EF4-FFF2-40B4-BE49-F238E27FC236}">
                <a16:creationId xmlns:a16="http://schemas.microsoft.com/office/drawing/2014/main" id="{19807B7F-6B3B-B249-A230-6322EE166CB8}"/>
              </a:ext>
            </a:extLst>
          </p:cNvPr>
          <p:cNvSpPr/>
          <p:nvPr/>
        </p:nvSpPr>
        <p:spPr>
          <a:xfrm>
            <a:off x="3327466" y="2137026"/>
            <a:ext cx="5987769" cy="552250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447C5DA6-7E44-E942-ACB8-C0EA3F95E1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1572" y="1929477"/>
            <a:ext cx="2692857" cy="502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2667" dirty="0">
                <a:latin typeface="+mj-lt"/>
                <a:ea typeface="Baskerville" panose="02020502070401020303" pitchFamily="18" charset="0"/>
              </a:rPr>
              <a:t>Всеобщее</a:t>
            </a:r>
            <a:endParaRPr lang="en-US" altLang="ko-KR" sz="2667" dirty="0">
              <a:latin typeface="+mj-lt"/>
              <a:ea typeface="Baskerville" panose="02020502070401020303" pitchFamily="18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2C2326E-3BC7-3847-8FD9-51205E4AEA62}"/>
              </a:ext>
            </a:extLst>
          </p:cNvPr>
          <p:cNvCxnSpPr>
            <a:cxnSpLocks/>
          </p:cNvCxnSpPr>
          <p:nvPr/>
        </p:nvCxnSpPr>
        <p:spPr>
          <a:xfrm flipV="1">
            <a:off x="3910549" y="5165018"/>
            <a:ext cx="4821601" cy="1"/>
          </a:xfrm>
          <a:prstGeom prst="line">
            <a:avLst/>
          </a:prstGeom>
          <a:ln w="41275">
            <a:solidFill>
              <a:srgbClr val="FFCC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">
            <a:extLst>
              <a:ext uri="{FF2B5EF4-FFF2-40B4-BE49-F238E27FC236}">
                <a16:creationId xmlns:a16="http://schemas.microsoft.com/office/drawing/2014/main" id="{A3211073-63BE-5440-BF25-6349AA0D6D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6386" y="7799037"/>
            <a:ext cx="2692857" cy="502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2667" dirty="0">
                <a:latin typeface="+mj-lt"/>
                <a:ea typeface="Baskerville" panose="02020502070401020303" pitchFamily="18" charset="0"/>
              </a:rPr>
              <a:t>Единичное</a:t>
            </a:r>
            <a:endParaRPr lang="en-US" altLang="ko-KR" sz="2667" dirty="0"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12" name="TextBox 1">
            <a:extLst>
              <a:ext uri="{FF2B5EF4-FFF2-40B4-BE49-F238E27FC236}">
                <a16:creationId xmlns:a16="http://schemas.microsoft.com/office/drawing/2014/main" id="{25CA4665-4466-6B43-B4DB-E6C59080DF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5074" y="4898277"/>
            <a:ext cx="2692857" cy="502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2667" dirty="0">
                <a:latin typeface="+mj-lt"/>
                <a:ea typeface="Baskerville" panose="02020502070401020303" pitchFamily="18" charset="0"/>
              </a:rPr>
              <a:t>Особенное</a:t>
            </a:r>
            <a:endParaRPr lang="en-US" altLang="ko-KR" sz="2667" dirty="0"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13" name="Triangle 12">
            <a:extLst>
              <a:ext uri="{FF2B5EF4-FFF2-40B4-BE49-F238E27FC236}">
                <a16:creationId xmlns:a16="http://schemas.microsoft.com/office/drawing/2014/main" id="{EF291713-0951-FE4D-8BCB-D07EB50B1AEB}"/>
              </a:ext>
            </a:extLst>
          </p:cNvPr>
          <p:cNvSpPr/>
          <p:nvPr/>
        </p:nvSpPr>
        <p:spPr>
          <a:xfrm>
            <a:off x="3360795" y="5165018"/>
            <a:ext cx="2516023" cy="2494513"/>
          </a:xfrm>
          <a:prstGeom prst="triangle">
            <a:avLst>
              <a:gd name="adj" fmla="val 51083"/>
            </a:avLst>
          </a:prstGeom>
          <a:solidFill>
            <a:srgbClr val="FFCC0E"/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rtl="0"/>
            <a:endParaRPr lang="ru-RU" sz="3200" dirty="0">
              <a:latin typeface="+mj-lt"/>
            </a:endParaRPr>
          </a:p>
        </p:txBody>
      </p:sp>
      <p:sp>
        <p:nvSpPr>
          <p:cNvPr id="14" name="Triangle 13">
            <a:extLst>
              <a:ext uri="{FF2B5EF4-FFF2-40B4-BE49-F238E27FC236}">
                <a16:creationId xmlns:a16="http://schemas.microsoft.com/office/drawing/2014/main" id="{D5532778-BF04-1445-9B0C-4E56126D255C}"/>
              </a:ext>
            </a:extLst>
          </p:cNvPr>
          <p:cNvSpPr/>
          <p:nvPr/>
        </p:nvSpPr>
        <p:spPr>
          <a:xfrm>
            <a:off x="3968127" y="5141192"/>
            <a:ext cx="2516023" cy="2494513"/>
          </a:xfrm>
          <a:prstGeom prst="triangle">
            <a:avLst>
              <a:gd name="adj" fmla="val 51083"/>
            </a:avLst>
          </a:prstGeom>
          <a:solidFill>
            <a:schemeClr val="bg1">
              <a:lumMod val="85000"/>
              <a:alpha val="93000"/>
            </a:scheme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rtl="0"/>
            <a:endParaRPr lang="ru-RU" sz="3200" dirty="0">
              <a:latin typeface="+mj-lt"/>
            </a:endParaRPr>
          </a:p>
        </p:txBody>
      </p:sp>
      <p:sp>
        <p:nvSpPr>
          <p:cNvPr id="15" name="Triangle 14">
            <a:extLst>
              <a:ext uri="{FF2B5EF4-FFF2-40B4-BE49-F238E27FC236}">
                <a16:creationId xmlns:a16="http://schemas.microsoft.com/office/drawing/2014/main" id="{2137551D-6703-9840-8E64-A23CA2D66BA0}"/>
              </a:ext>
            </a:extLst>
          </p:cNvPr>
          <p:cNvSpPr/>
          <p:nvPr/>
        </p:nvSpPr>
        <p:spPr>
          <a:xfrm>
            <a:off x="4467143" y="5117712"/>
            <a:ext cx="2516023" cy="2494513"/>
          </a:xfrm>
          <a:prstGeom prst="triangle">
            <a:avLst>
              <a:gd name="adj" fmla="val 51083"/>
            </a:avLst>
          </a:prstGeom>
          <a:solidFill>
            <a:schemeClr val="accent2">
              <a:lumMod val="60000"/>
              <a:lumOff val="40000"/>
              <a:alpha val="86000"/>
            </a:scheme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3200" dirty="0">
              <a:latin typeface="+mj-lt"/>
            </a:endParaRPr>
          </a:p>
        </p:txBody>
      </p:sp>
      <p:sp>
        <p:nvSpPr>
          <p:cNvPr id="16" name="Triangle 15">
            <a:extLst>
              <a:ext uri="{FF2B5EF4-FFF2-40B4-BE49-F238E27FC236}">
                <a16:creationId xmlns:a16="http://schemas.microsoft.com/office/drawing/2014/main" id="{8F923A7D-BB88-694B-8254-CA2A8B634FE5}"/>
              </a:ext>
            </a:extLst>
          </p:cNvPr>
          <p:cNvSpPr/>
          <p:nvPr/>
        </p:nvSpPr>
        <p:spPr>
          <a:xfrm>
            <a:off x="5074475" y="5141192"/>
            <a:ext cx="2516023" cy="2494513"/>
          </a:xfrm>
          <a:prstGeom prst="triangle">
            <a:avLst>
              <a:gd name="adj" fmla="val 51083"/>
            </a:avLst>
          </a:prstGeom>
          <a:solidFill>
            <a:schemeClr val="accent6">
              <a:lumMod val="40000"/>
              <a:lumOff val="60000"/>
              <a:alpha val="86000"/>
            </a:scheme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3200" dirty="0">
              <a:latin typeface="+mj-lt"/>
            </a:endParaRPr>
          </a:p>
        </p:txBody>
      </p:sp>
      <p:sp>
        <p:nvSpPr>
          <p:cNvPr id="17" name="Triangle 16">
            <a:extLst>
              <a:ext uri="{FF2B5EF4-FFF2-40B4-BE49-F238E27FC236}">
                <a16:creationId xmlns:a16="http://schemas.microsoft.com/office/drawing/2014/main" id="{D22F8305-AA9E-9848-BAA7-22E8FC23A2F1}"/>
              </a:ext>
            </a:extLst>
          </p:cNvPr>
          <p:cNvSpPr/>
          <p:nvPr/>
        </p:nvSpPr>
        <p:spPr>
          <a:xfrm>
            <a:off x="5681807" y="5097450"/>
            <a:ext cx="2516023" cy="2494513"/>
          </a:xfrm>
          <a:prstGeom prst="triangle">
            <a:avLst>
              <a:gd name="adj" fmla="val 51083"/>
            </a:avLst>
          </a:prstGeom>
          <a:solidFill>
            <a:schemeClr val="accent2">
              <a:lumMod val="40000"/>
              <a:lumOff val="60000"/>
              <a:alpha val="86000"/>
            </a:scheme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3200" dirty="0">
              <a:latin typeface="+mj-lt"/>
            </a:endParaRPr>
          </a:p>
        </p:txBody>
      </p:sp>
      <p:sp>
        <p:nvSpPr>
          <p:cNvPr id="18" name="Triangle 17">
            <a:extLst>
              <a:ext uri="{FF2B5EF4-FFF2-40B4-BE49-F238E27FC236}">
                <a16:creationId xmlns:a16="http://schemas.microsoft.com/office/drawing/2014/main" id="{1C6CACB0-55FA-8A43-A280-B21995BA78E7}"/>
              </a:ext>
            </a:extLst>
          </p:cNvPr>
          <p:cNvSpPr/>
          <p:nvPr/>
        </p:nvSpPr>
        <p:spPr>
          <a:xfrm>
            <a:off x="6328623" y="5175957"/>
            <a:ext cx="2516023" cy="2494513"/>
          </a:xfrm>
          <a:prstGeom prst="triangle">
            <a:avLst>
              <a:gd name="adj" fmla="val 51083"/>
            </a:avLst>
          </a:prstGeom>
          <a:solidFill>
            <a:srgbClr val="00B0F0">
              <a:alpha val="86000"/>
            </a:srgb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3200" dirty="0">
              <a:latin typeface="+mj-lt"/>
            </a:endParaRPr>
          </a:p>
        </p:txBody>
      </p:sp>
      <p:sp>
        <p:nvSpPr>
          <p:cNvPr id="19" name="Triangle 18">
            <a:extLst>
              <a:ext uri="{FF2B5EF4-FFF2-40B4-BE49-F238E27FC236}">
                <a16:creationId xmlns:a16="http://schemas.microsoft.com/office/drawing/2014/main" id="{B438EA1C-8658-BE4C-B6BE-8C9046DF613B}"/>
              </a:ext>
            </a:extLst>
          </p:cNvPr>
          <p:cNvSpPr/>
          <p:nvPr/>
        </p:nvSpPr>
        <p:spPr>
          <a:xfrm>
            <a:off x="6795115" y="5168587"/>
            <a:ext cx="2516021" cy="2487379"/>
          </a:xfrm>
          <a:prstGeom prst="triangle">
            <a:avLst>
              <a:gd name="adj" fmla="val 51083"/>
            </a:avLst>
          </a:prstGeom>
          <a:solidFill>
            <a:srgbClr val="FF0000">
              <a:alpha val="80000"/>
            </a:srgb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3200" dirty="0">
              <a:latin typeface="+mj-lt"/>
            </a:endParaRPr>
          </a:p>
        </p:txBody>
      </p:sp>
      <p:sp>
        <p:nvSpPr>
          <p:cNvPr id="20" name="TextBox 1">
            <a:extLst>
              <a:ext uri="{FF2B5EF4-FFF2-40B4-BE49-F238E27FC236}">
                <a16:creationId xmlns:a16="http://schemas.microsoft.com/office/drawing/2014/main" id="{6A5A06F4-E391-CB4B-8549-DF1E9D5F53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6460" y="6282703"/>
            <a:ext cx="251602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2400" dirty="0">
                <a:latin typeface="+mj-lt"/>
                <a:ea typeface="Baskerville" panose="02020502070401020303" pitchFamily="18" charset="0"/>
              </a:rPr>
              <a:t>цивилизации</a:t>
            </a:r>
            <a:endParaRPr lang="en-US" altLang="ko-KR" sz="2400" dirty="0">
              <a:latin typeface="+mj-lt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4144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6864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4217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1484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2905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F681BB-4986-E044-AF0A-467248A65E64}"/>
              </a:ext>
            </a:extLst>
          </p:cNvPr>
          <p:cNvSpPr/>
          <p:nvPr/>
        </p:nvSpPr>
        <p:spPr>
          <a:xfrm>
            <a:off x="3553255" y="1982403"/>
            <a:ext cx="8128000" cy="157408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sz="4267" b="1" dirty="0"/>
              <a:t>Основные исламские теории МО</a:t>
            </a:r>
          </a:p>
          <a:p>
            <a:pPr>
              <a:lnSpc>
                <a:spcPct val="150000"/>
              </a:lnSpc>
            </a:pP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53D209EC-EB0C-6949-8F26-4970F3725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34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66190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F681BB-4986-E044-AF0A-467248A65E64}"/>
              </a:ext>
            </a:extLst>
          </p:cNvPr>
          <p:cNvSpPr/>
          <p:nvPr/>
        </p:nvSpPr>
        <p:spPr>
          <a:xfrm>
            <a:off x="1228269" y="461643"/>
            <a:ext cx="12367228" cy="1340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sz="1867" b="1" dirty="0"/>
              <a:t>Хомейни (Иран)</a:t>
            </a:r>
          </a:p>
          <a:p>
            <a:pPr lvl="0">
              <a:lnSpc>
                <a:spcPct val="150000"/>
              </a:lnSpc>
            </a:pPr>
            <a:r>
              <a:rPr lang="ru-RU" sz="1867" dirty="0"/>
              <a:t>Исламская цивилизация как альтернатива коммунизму и либерализму</a:t>
            </a:r>
          </a:p>
          <a:p>
            <a:pPr lvl="0">
              <a:lnSpc>
                <a:spcPct val="150000"/>
              </a:lnSpc>
            </a:pPr>
            <a:r>
              <a:rPr lang="ru-RU" sz="1867" dirty="0"/>
              <a:t>Шиитская эсхатология. Ожидание </a:t>
            </a:r>
            <a:r>
              <a:rPr lang="ru-RU" sz="1867" dirty="0" err="1"/>
              <a:t>Махди</a:t>
            </a:r>
            <a:endParaRPr lang="ru-RU" sz="1867" dirty="0"/>
          </a:p>
        </p:txBody>
      </p:sp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53D209EC-EB0C-6949-8F26-4970F3725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35</a:t>
            </a:fld>
            <a:endParaRPr lang="ru-RU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823A6DF-9168-A841-A153-92620B69FDC8}"/>
              </a:ext>
            </a:extLst>
          </p:cNvPr>
          <p:cNvSpPr/>
          <p:nvPr/>
        </p:nvSpPr>
        <p:spPr>
          <a:xfrm>
            <a:off x="1228257" y="2875265"/>
            <a:ext cx="12367228" cy="909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sz="1867" b="1" dirty="0" err="1"/>
              <a:t>Сайид</a:t>
            </a:r>
            <a:r>
              <a:rPr lang="ru-RU" sz="1867" b="1" dirty="0"/>
              <a:t> </a:t>
            </a:r>
            <a:r>
              <a:rPr lang="ru-RU" sz="1867" b="1" dirty="0" err="1"/>
              <a:t>Кутб</a:t>
            </a:r>
            <a:r>
              <a:rPr lang="ru-RU" sz="1867" b="1" dirty="0"/>
              <a:t> (Египет)</a:t>
            </a:r>
          </a:p>
          <a:p>
            <a:pPr lvl="0">
              <a:lnSpc>
                <a:spcPct val="150000"/>
              </a:lnSpc>
            </a:pPr>
            <a:r>
              <a:rPr lang="ru-RU" sz="1867" dirty="0"/>
              <a:t>Критика гегемонии и Модерна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93C6FA9-53A0-3949-A777-34673205377A}"/>
              </a:ext>
            </a:extLst>
          </p:cNvPr>
          <p:cNvSpPr/>
          <p:nvPr/>
        </p:nvSpPr>
        <p:spPr>
          <a:xfrm>
            <a:off x="1228261" y="3867547"/>
            <a:ext cx="12367228" cy="909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sz="1867" b="1" dirty="0" err="1"/>
              <a:t>Икбал</a:t>
            </a:r>
            <a:r>
              <a:rPr lang="ru-RU" sz="1867" b="1" dirty="0"/>
              <a:t> (Пакистан)</a:t>
            </a:r>
          </a:p>
          <a:p>
            <a:pPr lvl="0">
              <a:lnSpc>
                <a:spcPct val="150000"/>
              </a:lnSpc>
            </a:pPr>
            <a:r>
              <a:rPr lang="ru-RU" sz="1867" dirty="0"/>
              <a:t>Возрождение исламской цивилизации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5AFC1B-F6E4-8C47-A3BE-85CD2FF8903E}"/>
              </a:ext>
            </a:extLst>
          </p:cNvPr>
          <p:cNvSpPr/>
          <p:nvPr/>
        </p:nvSpPr>
        <p:spPr>
          <a:xfrm>
            <a:off x="1228263" y="1822786"/>
            <a:ext cx="12367228" cy="909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sz="1867" b="1" dirty="0"/>
              <a:t>Али </a:t>
            </a:r>
            <a:r>
              <a:rPr lang="ru-RU" sz="1867" b="1" dirty="0" err="1"/>
              <a:t>Шариати</a:t>
            </a:r>
            <a:r>
              <a:rPr lang="ru-RU" sz="1867" b="1" dirty="0"/>
              <a:t> (Иран)</a:t>
            </a:r>
          </a:p>
          <a:p>
            <a:pPr lvl="0">
              <a:lnSpc>
                <a:spcPct val="150000"/>
              </a:lnSpc>
            </a:pPr>
            <a:r>
              <a:rPr lang="ru-RU" sz="1867" dirty="0"/>
              <a:t>Многополярный мир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F7B47E-08C9-564A-A5BB-907AD653F4F9}"/>
              </a:ext>
            </a:extLst>
          </p:cNvPr>
          <p:cNvSpPr/>
          <p:nvPr/>
        </p:nvSpPr>
        <p:spPr>
          <a:xfrm>
            <a:off x="1228259" y="4821590"/>
            <a:ext cx="12367228" cy="909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sz="1867" b="1" dirty="0"/>
              <a:t>Исмаил Раджи Аль-</a:t>
            </a:r>
            <a:r>
              <a:rPr lang="ru-RU" sz="1867" b="1" dirty="0" err="1"/>
              <a:t>Фаруки</a:t>
            </a:r>
            <a:r>
              <a:rPr lang="ru-RU" sz="1867" b="1" dirty="0"/>
              <a:t> (Палестина)</a:t>
            </a:r>
          </a:p>
          <a:p>
            <a:pPr lvl="0">
              <a:lnSpc>
                <a:spcPct val="150000"/>
              </a:lnSpc>
            </a:pPr>
            <a:r>
              <a:rPr lang="ru-RU" sz="1867" dirty="0"/>
              <a:t>Исламское сознание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62DEFF5-3620-DA48-BB87-3145079A134B}"/>
              </a:ext>
            </a:extLst>
          </p:cNvPr>
          <p:cNvSpPr/>
          <p:nvPr/>
        </p:nvSpPr>
        <p:spPr>
          <a:xfrm>
            <a:off x="1228258" y="6612571"/>
            <a:ext cx="12367228" cy="909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sz="1867" b="1" dirty="0" err="1"/>
              <a:t>Махди</a:t>
            </a:r>
            <a:r>
              <a:rPr lang="ru-RU" sz="1867" b="1" dirty="0"/>
              <a:t> </a:t>
            </a:r>
            <a:r>
              <a:rPr lang="ru-RU" sz="1867" b="1" dirty="0" err="1"/>
              <a:t>Эльманджра</a:t>
            </a:r>
            <a:r>
              <a:rPr lang="ru-RU" sz="1867" b="1" dirty="0"/>
              <a:t> (Марокко) </a:t>
            </a:r>
          </a:p>
          <a:p>
            <a:pPr lvl="0">
              <a:lnSpc>
                <a:spcPct val="150000"/>
              </a:lnSpc>
            </a:pPr>
            <a:r>
              <a:rPr lang="ru-RU" sz="1867" dirty="0"/>
              <a:t>Объединения исламского мира против западной гегемонии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80725A-2C90-F147-BB1C-2E5870616E8F}"/>
              </a:ext>
            </a:extLst>
          </p:cNvPr>
          <p:cNvSpPr/>
          <p:nvPr/>
        </p:nvSpPr>
        <p:spPr>
          <a:xfrm>
            <a:off x="1228258" y="5750799"/>
            <a:ext cx="12367228" cy="909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sz="1867" b="1" dirty="0"/>
              <a:t>Эдвард Саид (Палестина) </a:t>
            </a:r>
          </a:p>
          <a:p>
            <a:pPr lvl="0">
              <a:lnSpc>
                <a:spcPct val="150000"/>
              </a:lnSpc>
            </a:pPr>
            <a:r>
              <a:rPr lang="ru-RU" sz="1867" dirty="0"/>
              <a:t>Критика ориентализма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D5FF2C9-C6BC-134F-94F1-5B01C1B4A059}"/>
              </a:ext>
            </a:extLst>
          </p:cNvPr>
          <p:cNvSpPr/>
          <p:nvPr/>
        </p:nvSpPr>
        <p:spPr>
          <a:xfrm>
            <a:off x="1228258" y="7473297"/>
            <a:ext cx="12367228" cy="909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sz="1867" b="1" dirty="0" err="1"/>
              <a:t>Ахмет</a:t>
            </a:r>
            <a:r>
              <a:rPr lang="ru-RU" sz="1867" b="1" dirty="0"/>
              <a:t> </a:t>
            </a:r>
            <a:r>
              <a:rPr lang="ru-RU" sz="1867" b="1" dirty="0" err="1"/>
              <a:t>Давутоглу</a:t>
            </a:r>
            <a:r>
              <a:rPr lang="ru-RU" sz="1867" b="1" dirty="0"/>
              <a:t> (Турция) </a:t>
            </a:r>
          </a:p>
          <a:p>
            <a:pPr lvl="0">
              <a:lnSpc>
                <a:spcPct val="150000"/>
              </a:lnSpc>
            </a:pPr>
            <a:r>
              <a:rPr lang="ru-RU" sz="1867" dirty="0" err="1"/>
              <a:t>неосманизм</a:t>
            </a:r>
            <a:endParaRPr lang="ru-RU" sz="1867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269641D-2985-8743-8807-1656C1D01E24}"/>
              </a:ext>
            </a:extLst>
          </p:cNvPr>
          <p:cNvSpPr txBox="1"/>
          <p:nvPr/>
        </p:nvSpPr>
        <p:spPr>
          <a:xfrm>
            <a:off x="9725248" y="5704273"/>
            <a:ext cx="6530753" cy="2185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 err="1"/>
              <a:t>Махатхир</a:t>
            </a:r>
            <a:r>
              <a:rPr lang="ru-RU" sz="1867" b="1" dirty="0"/>
              <a:t> </a:t>
            </a:r>
            <a:r>
              <a:rPr lang="ru-RU" sz="1867" b="1" dirty="0" err="1"/>
              <a:t>Мохамад</a:t>
            </a:r>
            <a:r>
              <a:rPr lang="ru-RU" sz="1867" b="1" dirty="0"/>
              <a:t> (Малайзия)</a:t>
            </a:r>
          </a:p>
          <a:p>
            <a:r>
              <a:rPr lang="ru-RU" sz="1867" dirty="0" err="1"/>
              <a:t>объединенин</a:t>
            </a:r>
            <a:r>
              <a:rPr lang="ru-RU" sz="1867" dirty="0"/>
              <a:t> исламских стран через </a:t>
            </a:r>
          </a:p>
          <a:p>
            <a:r>
              <a:rPr lang="ru-RU" sz="1867" dirty="0"/>
              <a:t>экономическое сотрудничество и технологический прогресс. Исламский мир как цивилизация, </a:t>
            </a:r>
          </a:p>
          <a:p>
            <a:r>
              <a:rPr lang="ru-RU" sz="1867" dirty="0"/>
              <a:t>способная противостоять западной экономической и культурной гегемонии. 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088938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F681BB-4986-E044-AF0A-467248A65E64}"/>
              </a:ext>
            </a:extLst>
          </p:cNvPr>
          <p:cNvSpPr/>
          <p:nvPr/>
        </p:nvSpPr>
        <p:spPr>
          <a:xfrm>
            <a:off x="2586679" y="2144567"/>
            <a:ext cx="11763635" cy="21030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333" b="1" dirty="0"/>
              <a:t>Динамика развития стран исламского мира</a:t>
            </a:r>
            <a:endParaRPr lang="ru-RU" sz="5333" dirty="0"/>
          </a:p>
          <a:p>
            <a:endParaRPr lang="ru-RU" sz="2400" b="1" dirty="0"/>
          </a:p>
        </p:txBody>
      </p:sp>
      <p:sp>
        <p:nvSpPr>
          <p:cNvPr id="4" name="Номер слайда 4">
            <a:extLst>
              <a:ext uri="{FF2B5EF4-FFF2-40B4-BE49-F238E27FC236}">
                <a16:creationId xmlns:a16="http://schemas.microsoft.com/office/drawing/2014/main" id="{C57822AC-440C-0344-9B36-D18193718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36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2787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F681BB-4986-E044-AF0A-467248A65E64}"/>
              </a:ext>
            </a:extLst>
          </p:cNvPr>
          <p:cNvSpPr/>
          <p:nvPr/>
        </p:nvSpPr>
        <p:spPr>
          <a:xfrm>
            <a:off x="2010031" y="632461"/>
            <a:ext cx="11763635" cy="69880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67" dirty="0"/>
              <a:t>1. Саудовская Аравия</a:t>
            </a:r>
          </a:p>
          <a:p>
            <a:r>
              <a:rPr lang="ru-RU" sz="1867" dirty="0"/>
              <a:t>Экономический рост:</a:t>
            </a:r>
            <a:br>
              <a:rPr lang="ru-RU" sz="1867" dirty="0"/>
            </a:br>
            <a:r>
              <a:rPr lang="ru-RU" sz="1867" dirty="0"/>
              <a:t>Саудовская Аравия — одна из крупнейших экономик среди исламских стран благодаря нефтяным доходам. По данным МВФ (</a:t>
            </a:r>
            <a:r>
              <a:rPr lang="en-GB" sz="1867" dirty="0"/>
              <a:t>World Economic Outlook, </a:t>
            </a:r>
            <a:r>
              <a:rPr lang="ru-RU" sz="1867" dirty="0"/>
              <a:t>январь 2025), реальный рост ВВП в 2024 году составил около 2,7%, а прогноз на 2025 год — около 3,0%, что связано с диверсификацией экономики в рамках программы </a:t>
            </a:r>
            <a:r>
              <a:rPr lang="en-GB" sz="1867" dirty="0"/>
              <a:t>Vision 2030. </a:t>
            </a:r>
            <a:r>
              <a:rPr lang="ru-RU" sz="1867" dirty="0"/>
              <a:t>Рост исламских финансовых активов (включая </a:t>
            </a:r>
            <a:r>
              <a:rPr lang="ru-RU" sz="1867" dirty="0" err="1"/>
              <a:t>сукук</a:t>
            </a:r>
            <a:r>
              <a:rPr lang="ru-RU" sz="1867" dirty="0"/>
              <a:t>) ожидается на уровне 8–10% в 2024–2025 годах (</a:t>
            </a:r>
            <a:r>
              <a:rPr lang="en-GB" sz="1867" dirty="0"/>
              <a:t>S&amp;P Global Ratings). </a:t>
            </a:r>
            <a:r>
              <a:rPr lang="ru-RU" sz="1867" dirty="0"/>
              <a:t>Номинальный ВВП в 2025 году может достичь $1,1 трлн.</a:t>
            </a:r>
          </a:p>
          <a:p>
            <a:r>
              <a:rPr lang="ru-RU" sz="1867" dirty="0"/>
              <a:t>Военный потенциал:</a:t>
            </a:r>
            <a:br>
              <a:rPr lang="ru-RU" sz="1867" dirty="0"/>
            </a:br>
            <a:r>
              <a:rPr lang="ru-RU" sz="1867" dirty="0"/>
              <a:t>Военный бюджет в 2024 году составил около $75 млрд (примерно 6% ВВП), что делает Саудовскую Аравию одной из самых милитаризированных стран региона. Армия насчитывает около 225 тыс. человек, оснащена современным вооружением (</a:t>
            </a:r>
            <a:r>
              <a:rPr lang="en-GB" sz="1867" dirty="0"/>
              <a:t>F-15, </a:t>
            </a:r>
            <a:r>
              <a:rPr lang="ru-RU" sz="1867" dirty="0"/>
              <a:t>танки </a:t>
            </a:r>
            <a:r>
              <a:rPr lang="en-GB" sz="1867" dirty="0"/>
              <a:t>M1A2 Abrams). </a:t>
            </a:r>
            <a:r>
              <a:rPr lang="ru-RU" sz="1867" dirty="0"/>
              <a:t>Страна активно закупает оружие у США и развивает собственное производство через </a:t>
            </a:r>
            <a:r>
              <a:rPr lang="en-GB" sz="1867" dirty="0"/>
              <a:t>Saudi Arabian Military Industries (SAMI).</a:t>
            </a:r>
          </a:p>
          <a:p>
            <a:r>
              <a:rPr lang="en-GB" sz="1867" dirty="0"/>
              <a:t>2. </a:t>
            </a:r>
            <a:r>
              <a:rPr lang="ru-RU" sz="1867" dirty="0"/>
              <a:t>Турция</a:t>
            </a:r>
          </a:p>
          <a:p>
            <a:r>
              <a:rPr lang="ru-RU" sz="1867" dirty="0"/>
              <a:t>Экономический рост:</a:t>
            </a:r>
            <a:br>
              <a:rPr lang="ru-RU" sz="1867" dirty="0"/>
            </a:br>
            <a:r>
              <a:rPr lang="ru-RU" sz="1867" dirty="0"/>
              <a:t>Экономика Турции демонстрирует умеренный рост: в 2023 году ВВП вырос на 4,5%, в 2024 году ожидается около 3,5%, а в 2025 году — 3,2% (прогноз МВФ). Номинальный ВВП в 2025 году может составить около $1,2 трлн. Рост сдерживается инфляцией (около 50% в 2024 году) и зависимостью от внешнего финансирования, но поддерживается экспортом и промышленностью.</a:t>
            </a:r>
          </a:p>
          <a:p>
            <a:r>
              <a:rPr lang="ru-RU" sz="1867" dirty="0"/>
              <a:t>Военный потенциал:</a:t>
            </a:r>
            <a:br>
              <a:rPr lang="ru-RU" sz="1867" dirty="0"/>
            </a:br>
            <a:r>
              <a:rPr lang="ru-RU" sz="1867" dirty="0"/>
              <a:t>Турция обладает одной из сильнейших армий в НАТО: около 350 тыс. военнослужащих и резерв в 380 тыс. Военный бюджет в 2024 году — около $20 млрд (2% ВВП), но реальная покупательная способность выше благодаря местному производству (</a:t>
            </a:r>
            <a:r>
              <a:rPr lang="ru-RU" sz="1867" dirty="0" err="1"/>
              <a:t>дроны</a:t>
            </a:r>
            <a:r>
              <a:rPr lang="ru-RU" sz="1867" dirty="0"/>
              <a:t> </a:t>
            </a:r>
            <a:r>
              <a:rPr lang="en-GB" sz="1867" dirty="0" err="1"/>
              <a:t>Bayraktar</a:t>
            </a:r>
            <a:r>
              <a:rPr lang="en-GB" sz="1867" dirty="0"/>
              <a:t>, </a:t>
            </a:r>
            <a:r>
              <a:rPr lang="ru-RU" sz="1867" dirty="0"/>
              <a:t>танки </a:t>
            </a:r>
            <a:r>
              <a:rPr lang="en-GB" sz="1867" dirty="0"/>
              <a:t>Altay). </a:t>
            </a:r>
            <a:r>
              <a:rPr lang="ru-RU" sz="1867" dirty="0"/>
              <a:t>Турция активно участвует в конфликтах в Сирии и Ливии, демонстрируя проекцию силы.</a:t>
            </a:r>
          </a:p>
          <a:p>
            <a:endParaRPr lang="ru-RU" sz="1867" b="1" dirty="0"/>
          </a:p>
        </p:txBody>
      </p:sp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B9B68FB6-C347-1A40-9DFE-BA5F1670A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37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67432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F681BB-4986-E044-AF0A-467248A65E64}"/>
              </a:ext>
            </a:extLst>
          </p:cNvPr>
          <p:cNvSpPr/>
          <p:nvPr/>
        </p:nvSpPr>
        <p:spPr>
          <a:xfrm>
            <a:off x="547143" y="934450"/>
            <a:ext cx="14580975" cy="7562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67" dirty="0"/>
              <a:t>3. Иран</a:t>
            </a:r>
          </a:p>
          <a:p>
            <a:r>
              <a:rPr lang="ru-RU" sz="1867" dirty="0"/>
              <a:t>Экономический рост:</a:t>
            </a:r>
            <a:br>
              <a:rPr lang="ru-RU" sz="1867" dirty="0"/>
            </a:br>
            <a:r>
              <a:rPr lang="ru-RU" sz="1867" dirty="0"/>
              <a:t>Экономика Ирана растет медленно из-за санкций: в 2024 году рост ВВП составил 3,3%, прогноз на 2025 год — 3,1% (МВФ). Номинальный ВВП оценивается в $450–500 млрд, но в терминах паритета покупательной способности (</a:t>
            </a:r>
            <a:r>
              <a:rPr lang="en-GB" sz="1867" dirty="0"/>
              <a:t>PPP) — </a:t>
            </a:r>
            <a:r>
              <a:rPr lang="ru-RU" sz="1867" dirty="0"/>
              <a:t>около $1,6 трлн. Нефть и газ остаются ключевыми, несмотря на ограничения экспорта.</a:t>
            </a:r>
          </a:p>
          <a:p>
            <a:r>
              <a:rPr lang="ru-RU" sz="1867" dirty="0"/>
              <a:t>Военный потенциал:</a:t>
            </a:r>
            <a:br>
              <a:rPr lang="ru-RU" sz="1867" dirty="0"/>
            </a:br>
            <a:r>
              <a:rPr lang="ru-RU" sz="1867" dirty="0"/>
              <a:t>Военный бюджет в 2024 году — около $10–12 млрд (официально), но реальные расходы выше за счет теневых источников. Армия насчитывает 550 тыс. человек, плюс Корпус стражей исламской революции (около 150 тыс.). Иран обладает баллистическими ракетами и </a:t>
            </a:r>
            <a:r>
              <a:rPr lang="ru-RU" sz="1867" dirty="0" err="1"/>
              <a:t>дронами</a:t>
            </a:r>
            <a:r>
              <a:rPr lang="ru-RU" sz="1867" dirty="0"/>
              <a:t>, что усиливает его региональное влияние (например, в Йемене и Сирии).</a:t>
            </a:r>
          </a:p>
          <a:p>
            <a:r>
              <a:rPr lang="ru-RU" sz="1867" dirty="0"/>
              <a:t>4. Индонезия</a:t>
            </a:r>
          </a:p>
          <a:p>
            <a:r>
              <a:rPr lang="ru-RU" sz="1867" dirty="0"/>
              <a:t>Экономический рост:</a:t>
            </a:r>
            <a:br>
              <a:rPr lang="ru-RU" sz="1867" dirty="0"/>
            </a:br>
            <a:r>
              <a:rPr lang="ru-RU" sz="1867" dirty="0"/>
              <a:t>Крупнейшая экономика Юго-Восточной Азии и самая густонаселенная исламская страна. Рост ВВП в 2024 году — 5,1%, прогноз на 2025 год — 5,2% (МВФ). Номинальный ВВП в 2025 году может достичь $1,4 трлн. Рост поддерживается сельским хозяйством, добычей полезных ископаемых и развитием исламских финансов.</a:t>
            </a:r>
          </a:p>
          <a:p>
            <a:r>
              <a:rPr lang="ru-RU" sz="1867" dirty="0"/>
              <a:t>Военный потенциал:</a:t>
            </a:r>
            <a:br>
              <a:rPr lang="ru-RU" sz="1867" dirty="0"/>
            </a:br>
            <a:r>
              <a:rPr lang="ru-RU" sz="1867" dirty="0"/>
              <a:t>Военный бюджет в 2024 году — около $9 млрд (0,7% ВВП). Армия насчитывает 400 тыс. человек, фокус — на обороне архипелага. Индонезия модернизирует флот и авиацию (закупка </a:t>
            </a:r>
            <a:r>
              <a:rPr lang="en-GB" sz="1867" dirty="0" err="1"/>
              <a:t>Rafale</a:t>
            </a:r>
            <a:r>
              <a:rPr lang="en-GB" sz="1867" dirty="0"/>
              <a:t> </a:t>
            </a:r>
            <a:r>
              <a:rPr lang="ru-RU" sz="1867" dirty="0"/>
              <a:t>у Франции), но ее военная мощь уступает другим крупным исламским державам.</a:t>
            </a:r>
          </a:p>
          <a:p>
            <a:r>
              <a:rPr lang="ru-RU" sz="1867" dirty="0"/>
              <a:t>5. Пакистан</a:t>
            </a:r>
          </a:p>
          <a:p>
            <a:r>
              <a:rPr lang="ru-RU" sz="1867" dirty="0"/>
              <a:t>Экономический рост:</a:t>
            </a:r>
            <a:br>
              <a:rPr lang="ru-RU" sz="1867" dirty="0"/>
            </a:br>
            <a:r>
              <a:rPr lang="ru-RU" sz="1867" dirty="0"/>
              <a:t>Экономика Пакистана растет медленно: в 2024 году ВВП увеличился на 2,5%, прогноз на 2025 год — 3,0% (МВФ). Номинальный ВВП — около $370 млрд, </a:t>
            </a:r>
            <a:r>
              <a:rPr lang="en-GB" sz="1867" dirty="0"/>
              <a:t>PPP — $1,5 </a:t>
            </a:r>
            <a:r>
              <a:rPr lang="ru-RU" sz="1867" dirty="0"/>
              <a:t>трлн. Рост сдерживается долгами и политической нестабильностью, но поддерживается текстильной промышленностью и проектами с Китаем (</a:t>
            </a:r>
            <a:r>
              <a:rPr lang="en-GB" sz="1867" dirty="0"/>
              <a:t>Belt and Road).</a:t>
            </a:r>
          </a:p>
          <a:p>
            <a:r>
              <a:rPr lang="ru-RU" sz="1867" dirty="0"/>
              <a:t>Военный потенциал:</a:t>
            </a:r>
            <a:br>
              <a:rPr lang="ru-RU" sz="1867" dirty="0"/>
            </a:br>
            <a:r>
              <a:rPr lang="ru-RU" sz="1867" dirty="0"/>
              <a:t>Военный бюджет в 2024 году — около $7–8 млрд (2,5% ВВП). Армия — 650 тыс. человек, одна из крупнейших в мире. Пакистан обладает ядерным оружием (около 170 боеголовок) и баллистическими ракетами, что делает его ключевым игроком в Южной Азии.</a:t>
            </a:r>
          </a:p>
          <a:p>
            <a:endParaRPr lang="ru-RU" sz="1867" b="1" dirty="0"/>
          </a:p>
        </p:txBody>
      </p:sp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7AEFFB1D-EBD4-254B-B147-04B5FF048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38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995274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F681BB-4986-E044-AF0A-467248A65E64}"/>
              </a:ext>
            </a:extLst>
          </p:cNvPr>
          <p:cNvSpPr/>
          <p:nvPr/>
        </p:nvSpPr>
        <p:spPr>
          <a:xfrm>
            <a:off x="525625" y="574352"/>
            <a:ext cx="14580975" cy="84246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67" dirty="0"/>
              <a:t>6. Египет</a:t>
            </a:r>
          </a:p>
          <a:p>
            <a:r>
              <a:rPr lang="ru-RU" sz="1867" dirty="0"/>
              <a:t>Экономический рост:</a:t>
            </a:r>
            <a:br>
              <a:rPr lang="ru-RU" sz="1867" dirty="0"/>
            </a:br>
            <a:r>
              <a:rPr lang="ru-RU" sz="1867" dirty="0"/>
              <a:t>В 2024 году рост ВВП составил 3,8%, прогноз на 2025 год — 4,0% (МВФ). Номинальный ВВП — около $400 млрд. Экономика зависит от туризма, Суэцкого канала и сельского хозяйства, но страдает от инфляции и долгов.</a:t>
            </a:r>
          </a:p>
          <a:p>
            <a:r>
              <a:rPr lang="ru-RU" sz="1867" dirty="0"/>
              <a:t>Военный потенциал:</a:t>
            </a:r>
            <a:br>
              <a:rPr lang="ru-RU" sz="1867" dirty="0"/>
            </a:br>
            <a:r>
              <a:rPr lang="ru-RU" sz="1867" dirty="0"/>
              <a:t>Военный бюджет в 2024 году — около $5 млрд (1,2% ВВП). Армия — 440 тыс. человек, одна из крупнейших в Африке. Египет закупает вооружение у России (МиГ-29) и Франции (</a:t>
            </a:r>
            <a:r>
              <a:rPr lang="en-GB" sz="1867" dirty="0"/>
              <a:t>Mistral), </a:t>
            </a:r>
            <a:r>
              <a:rPr lang="ru-RU" sz="1867" dirty="0"/>
              <a:t>укрепляя позиции в регионе.</a:t>
            </a:r>
          </a:p>
          <a:p>
            <a:r>
              <a:rPr lang="ru-RU" sz="1867" dirty="0"/>
              <a:t>7. Индонезия</a:t>
            </a:r>
          </a:p>
          <a:p>
            <a:r>
              <a:rPr lang="ru-RU" sz="1867" dirty="0"/>
              <a:t>Экономический рост:</a:t>
            </a:r>
            <a:br>
              <a:rPr lang="ru-RU" sz="1867" dirty="0"/>
            </a:br>
            <a:r>
              <a:rPr lang="ru-RU" sz="1867" dirty="0"/>
              <a:t>Рост ВВП в 2024 году — 5,1%, прогноз на 2025 год — 5,2% (МВФ). Номинальный ВВП — около $1,4 трлн, по ППС — $4,7 трлн. Экономика опирается на добычу ресурсов (никель, уголь), сельское хозяйство и экспорт.</a:t>
            </a:r>
          </a:p>
          <a:p>
            <a:r>
              <a:rPr lang="ru-RU" sz="1867" dirty="0"/>
              <a:t>Военный потенциал:</a:t>
            </a:r>
            <a:br>
              <a:rPr lang="ru-RU" sz="1867" dirty="0"/>
            </a:br>
            <a:r>
              <a:rPr lang="ru-RU" sz="1867" dirty="0"/>
              <a:t>Военный бюджет в 2024 году — $9 млрд (0,7% ВВП). Армия — 400 тыс. человек, резерв — 400 тыс. Основной фокус — флот и авиация (закупка истребителей </a:t>
            </a:r>
            <a:r>
              <a:rPr lang="en-GB" sz="1867" dirty="0" err="1"/>
              <a:t>Rafale</a:t>
            </a:r>
            <a:r>
              <a:rPr lang="en-GB" sz="1867" dirty="0"/>
              <a:t>). </a:t>
            </a:r>
            <a:r>
              <a:rPr lang="ru-RU" sz="1867" dirty="0"/>
              <a:t>Потенциал умеренный, ориентирован на региональную оборону.</a:t>
            </a:r>
          </a:p>
          <a:p>
            <a:r>
              <a:rPr lang="ru-RU" sz="1867" dirty="0"/>
              <a:t>8. Малайзия</a:t>
            </a:r>
          </a:p>
          <a:p>
            <a:r>
              <a:rPr lang="ru-RU" sz="1867" dirty="0"/>
              <a:t>Экономический рост:</a:t>
            </a:r>
            <a:br>
              <a:rPr lang="ru-RU" sz="1867" dirty="0"/>
            </a:br>
            <a:r>
              <a:rPr lang="ru-RU" sz="1867" dirty="0"/>
              <a:t>Рост ВВП в 2024 году — 4,5%, прогноз на 2025 год — 4,7% (МВФ). Номинальный ВВП — около $450 млрд, по ППС — $1,3 трлн. Ключевые секторы: электроника, нефть, пальмовое масло.</a:t>
            </a:r>
          </a:p>
          <a:p>
            <a:r>
              <a:rPr lang="ru-RU" sz="1867" dirty="0"/>
              <a:t>Военный потенциал:</a:t>
            </a:r>
            <a:br>
              <a:rPr lang="ru-RU" sz="1867" dirty="0"/>
            </a:br>
            <a:r>
              <a:rPr lang="ru-RU" sz="1867" dirty="0"/>
              <a:t>Военный бюджет — $4,5 млрд (1% ВВП). Армия — 113 тыс. человек, резерв — 50 тыс. Вооруженные силы модернизируются (подводные лодки </a:t>
            </a:r>
            <a:r>
              <a:rPr lang="en-GB" sz="1867" dirty="0" err="1"/>
              <a:t>Scorpène</a:t>
            </a:r>
            <a:r>
              <a:rPr lang="en-GB" sz="1867" dirty="0"/>
              <a:t>), </a:t>
            </a:r>
            <a:r>
              <a:rPr lang="ru-RU" sz="1867" dirty="0"/>
              <a:t>но потенциал ограничен региональным масштабом.</a:t>
            </a:r>
          </a:p>
          <a:p>
            <a:r>
              <a:rPr lang="ru-RU" sz="1867" dirty="0"/>
              <a:t>9. Алжир</a:t>
            </a:r>
          </a:p>
          <a:p>
            <a:r>
              <a:rPr lang="ru-RU" sz="1867" dirty="0"/>
              <a:t>Экономический рост:</a:t>
            </a:r>
            <a:br>
              <a:rPr lang="ru-RU" sz="1867" dirty="0"/>
            </a:br>
            <a:r>
              <a:rPr lang="ru-RU" sz="1867" dirty="0"/>
              <a:t>Рост ВВП в 2024 году — 3,8%, прогноз на 2025 год — 3,5% (МВФ). Номинальный ВВП — около $230 млрд, по ППС — $650 млрд. Экономика зависит от нефти и газа (60% экспорта).</a:t>
            </a:r>
          </a:p>
          <a:p>
            <a:r>
              <a:rPr lang="ru-RU" sz="1867" dirty="0"/>
              <a:t>Военный потенциал:</a:t>
            </a:r>
            <a:br>
              <a:rPr lang="ru-RU" sz="1867" dirty="0"/>
            </a:br>
            <a:r>
              <a:rPr lang="ru-RU" sz="1867" dirty="0"/>
              <a:t>Военный бюджет — $10 млрд (4% ВВП). Армия — 130 тыс. человек, резерв — 150 тыс. Одна из сильнейших армий в Африке, оснащена российским оружием (Су-30, Т-90). Активно борется с терроризмом.</a:t>
            </a:r>
          </a:p>
          <a:p>
            <a:endParaRPr lang="ru-RU" sz="1867" b="1" dirty="0"/>
          </a:p>
        </p:txBody>
      </p:sp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A21C13F2-A4BC-474E-ABA3-9BA65DF55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39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91838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75164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F681BB-4986-E044-AF0A-467248A65E64}"/>
              </a:ext>
            </a:extLst>
          </p:cNvPr>
          <p:cNvSpPr/>
          <p:nvPr/>
        </p:nvSpPr>
        <p:spPr>
          <a:xfrm>
            <a:off x="525625" y="1070537"/>
            <a:ext cx="14580975" cy="6413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67" dirty="0"/>
              <a:t>10. Ирак</a:t>
            </a:r>
          </a:p>
          <a:p>
            <a:r>
              <a:rPr lang="ru-RU" sz="1867" dirty="0"/>
              <a:t>Экономический рост:</a:t>
            </a:r>
            <a:br>
              <a:rPr lang="ru-RU" sz="1867" dirty="0"/>
            </a:br>
            <a:r>
              <a:rPr lang="ru-RU" sz="1867" dirty="0"/>
              <a:t>Рост ВВП в 2024 году — 2,5%, прогноз на 2025 год — 3,0% (МВФ). Номинальный ВВП — около $260 млрд, по ППС — $500 млрд. Нефть составляет 90% экспорта, но восстановление экономики идет медленно.</a:t>
            </a:r>
          </a:p>
          <a:p>
            <a:r>
              <a:rPr lang="ru-RU" sz="1867" dirty="0"/>
              <a:t>Военный потенциал:</a:t>
            </a:r>
            <a:br>
              <a:rPr lang="ru-RU" sz="1867" dirty="0"/>
            </a:br>
            <a:r>
              <a:rPr lang="ru-RU" sz="1867" dirty="0"/>
              <a:t>Военный бюджет — $5 млрд (2% ВВП). Армия — 200 тыс. человек. Вооруженные силы зависят от США (</a:t>
            </a:r>
            <a:r>
              <a:rPr lang="en-GB" sz="1867" dirty="0"/>
              <a:t>F-16) </a:t>
            </a:r>
            <a:r>
              <a:rPr lang="ru-RU" sz="1867" dirty="0"/>
              <a:t>и борются с остатками ИГИЛ. Потенциал ограничен внутренней нестабильностью.</a:t>
            </a:r>
          </a:p>
          <a:p>
            <a:r>
              <a:rPr lang="ru-RU" sz="1867" dirty="0"/>
              <a:t>11. Афганистан</a:t>
            </a:r>
          </a:p>
          <a:p>
            <a:r>
              <a:rPr lang="ru-RU" sz="1867" dirty="0"/>
              <a:t>Экономический рост:</a:t>
            </a:r>
            <a:br>
              <a:rPr lang="ru-RU" sz="1867" dirty="0"/>
            </a:br>
            <a:r>
              <a:rPr lang="ru-RU" sz="1867" dirty="0"/>
              <a:t>Рост ВВП в 2024 году — около 2% (оценка Всемирного банка), прогноз на 2025 год — 2–3%. Номинальный ВВП — $15 млрд, по ППС — $80 млрд. Экономика разрушена войной, зависит от помощи и опиумного производства.</a:t>
            </a:r>
          </a:p>
          <a:p>
            <a:r>
              <a:rPr lang="ru-RU" sz="1867" dirty="0"/>
              <a:t>Военный потенциал:</a:t>
            </a:r>
            <a:br>
              <a:rPr lang="ru-RU" sz="1867" dirty="0"/>
            </a:br>
            <a:r>
              <a:rPr lang="ru-RU" sz="1867" dirty="0"/>
              <a:t>После 2021 года регулярная армия распалась. Талибан контролирует около 70–100 тыс. бойцов с трофейным оружием США. Бюджет неизвестен, потенциал асимметричный, но слабый в традиционном смысле.</a:t>
            </a:r>
          </a:p>
          <a:p>
            <a:r>
              <a:rPr lang="ru-RU" sz="1867" dirty="0"/>
              <a:t>12. Объединенные Арабские Эмираты (ОАЭ)</a:t>
            </a:r>
          </a:p>
          <a:p>
            <a:r>
              <a:rPr lang="ru-RU" sz="1867" dirty="0"/>
              <a:t>Экономический рост:</a:t>
            </a:r>
            <a:br>
              <a:rPr lang="ru-RU" sz="1867" dirty="0"/>
            </a:br>
            <a:r>
              <a:rPr lang="ru-RU" sz="1867" dirty="0"/>
              <a:t>Рост ВВП в 2024 году — 3,5%, прогноз на 2025 год — 4,0% (МВФ). Номинальный ВВП — около $510 млрд, по ППС — $900 млрд. Диверсификация (туризм, финансы) снижает зависимость от нефти.</a:t>
            </a:r>
          </a:p>
          <a:p>
            <a:r>
              <a:rPr lang="ru-RU" sz="1867" dirty="0"/>
              <a:t>Военный потенциал:</a:t>
            </a:r>
            <a:br>
              <a:rPr lang="ru-RU" sz="1867" dirty="0"/>
            </a:br>
            <a:r>
              <a:rPr lang="ru-RU" sz="1867" dirty="0"/>
              <a:t>Военный бюджет — $22 млрд (4,5% ВВП). Армия — 65 тыс. человек. Высокотехнологичная армия (</a:t>
            </a:r>
            <a:r>
              <a:rPr lang="en-GB" sz="1867" dirty="0"/>
              <a:t>Mirage 2000, </a:t>
            </a:r>
            <a:r>
              <a:rPr lang="ru-RU" sz="1867" dirty="0" err="1"/>
              <a:t>дроны</a:t>
            </a:r>
            <a:r>
              <a:rPr lang="ru-RU" sz="1867" dirty="0"/>
              <a:t>), участвует в региональных конфликтах (Йемен).</a:t>
            </a:r>
          </a:p>
          <a:p>
            <a:endParaRPr lang="ru-RU" sz="1867" b="1" dirty="0"/>
          </a:p>
        </p:txBody>
      </p:sp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9501E01B-F9FA-F14D-8295-95B55B7FA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40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163298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F681BB-4986-E044-AF0A-467248A65E64}"/>
              </a:ext>
            </a:extLst>
          </p:cNvPr>
          <p:cNvSpPr/>
          <p:nvPr/>
        </p:nvSpPr>
        <p:spPr>
          <a:xfrm>
            <a:off x="681569" y="906097"/>
            <a:ext cx="14580975" cy="6700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67" dirty="0"/>
              <a:t>14. Катар</a:t>
            </a:r>
          </a:p>
          <a:p>
            <a:r>
              <a:rPr lang="ru-RU" sz="1867" dirty="0"/>
              <a:t>Экономический рост:</a:t>
            </a:r>
            <a:br>
              <a:rPr lang="ru-RU" sz="1867" dirty="0"/>
            </a:br>
            <a:r>
              <a:rPr lang="ru-RU" sz="1867" dirty="0"/>
              <a:t>Рост ВВП в 2024 году — 2,0%, прогноз на 2025 год — 2,5% (МВФ). Номинальный ВВП — около $240 млрд, по ППС — $330 млрд. Основной доход — от экспорта газа (</a:t>
            </a:r>
            <a:r>
              <a:rPr lang="en-GB" sz="1867" dirty="0"/>
              <a:t>LNG).</a:t>
            </a:r>
          </a:p>
          <a:p>
            <a:r>
              <a:rPr lang="ru-RU" sz="1867" dirty="0"/>
              <a:t>Военный потенциал:</a:t>
            </a:r>
            <a:br>
              <a:rPr lang="ru-RU" sz="1867" dirty="0"/>
            </a:br>
            <a:r>
              <a:rPr lang="ru-RU" sz="1867" dirty="0"/>
              <a:t>Военный бюджет — $6 млрд (2,5% ВВП). Армия — 12 тыс. человек. Зависит от иностранных баз (США) и закупок (</a:t>
            </a:r>
            <a:r>
              <a:rPr lang="en-GB" sz="1867" dirty="0"/>
              <a:t>F-15QA). </a:t>
            </a:r>
            <a:r>
              <a:rPr lang="ru-RU" sz="1867" dirty="0"/>
              <a:t>Потенциал небольшой, но современный.</a:t>
            </a:r>
          </a:p>
          <a:p>
            <a:r>
              <a:rPr lang="ru-RU" sz="1867" dirty="0"/>
              <a:t>15. Оман</a:t>
            </a:r>
          </a:p>
          <a:p>
            <a:r>
              <a:rPr lang="ru-RU" sz="1867" dirty="0"/>
              <a:t>Экономический рост:</a:t>
            </a:r>
            <a:br>
              <a:rPr lang="ru-RU" sz="1867" dirty="0"/>
            </a:br>
            <a:r>
              <a:rPr lang="ru-RU" sz="1867" dirty="0"/>
              <a:t>Рост ВВП в 2024 году — 2,8%, прогноз на 2025 год — 3,0% (МВФ). Номинальный ВВП — около $110 млрд, по ППС — $200 млрд. Экономика основана на нефти и туризме.</a:t>
            </a:r>
          </a:p>
          <a:p>
            <a:r>
              <a:rPr lang="ru-RU" sz="1867" dirty="0"/>
              <a:t>Военный потенциал:</a:t>
            </a:r>
            <a:br>
              <a:rPr lang="ru-RU" sz="1867" dirty="0"/>
            </a:br>
            <a:r>
              <a:rPr lang="ru-RU" sz="1867" dirty="0"/>
              <a:t>Военный бюджет — $6 млрд (5% ВВП). Армия — 43 тыс. человек. Вооруженные силы скромные, но хорошо оснащены (</a:t>
            </a:r>
            <a:r>
              <a:rPr lang="en-GB" sz="1867" dirty="0"/>
              <a:t>F-16), </a:t>
            </a:r>
            <a:r>
              <a:rPr lang="ru-RU" sz="1867" dirty="0"/>
              <a:t>ориентированы на оборону.</a:t>
            </a:r>
          </a:p>
          <a:p>
            <a:r>
              <a:rPr lang="ru-RU" sz="1867" dirty="0"/>
              <a:t>16. Йемен</a:t>
            </a:r>
          </a:p>
          <a:p>
            <a:r>
              <a:rPr lang="ru-RU" sz="1867" dirty="0"/>
              <a:t>Экономический рост:</a:t>
            </a:r>
            <a:br>
              <a:rPr lang="ru-RU" sz="1867" dirty="0"/>
            </a:br>
            <a:r>
              <a:rPr lang="ru-RU" sz="1867" dirty="0"/>
              <a:t>Рост ВВП в 2024 году — около 0,5% (оценка), прогноз на 2025 год — 1–2% (Всемирный банк). Номинальный ВВП — $20 млрд, по ППС — $60 млрд. Экономика разрушена войной.</a:t>
            </a:r>
          </a:p>
          <a:p>
            <a:r>
              <a:rPr lang="ru-RU" sz="1867" dirty="0"/>
              <a:t>Военный потенциал:</a:t>
            </a:r>
            <a:br>
              <a:rPr lang="ru-RU" sz="1867" dirty="0"/>
            </a:br>
            <a:r>
              <a:rPr lang="ru-RU" sz="1867" dirty="0"/>
              <a:t>Бюджет неизвестен, армия расколота (около 50 тыс. </a:t>
            </a:r>
            <a:r>
              <a:rPr lang="ru-RU" sz="1867" dirty="0" err="1"/>
              <a:t>лоялистов</a:t>
            </a:r>
            <a:r>
              <a:rPr lang="ru-RU" sz="1867" dirty="0"/>
              <a:t> и хуситы с 100 тыс. бойцов). Хуситы используют </a:t>
            </a:r>
            <a:r>
              <a:rPr lang="ru-RU" sz="1867" dirty="0" err="1"/>
              <a:t>дроны</a:t>
            </a:r>
            <a:r>
              <a:rPr lang="ru-RU" sz="1867" dirty="0"/>
              <a:t> и ракеты (поддержка Ирана), но традиционная армия слаба.</a:t>
            </a:r>
          </a:p>
          <a:p>
            <a:endParaRPr lang="ru-RU" sz="1867" dirty="0"/>
          </a:p>
          <a:p>
            <a:endParaRPr lang="ru-RU" sz="1867" b="1" dirty="0"/>
          </a:p>
        </p:txBody>
      </p:sp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715DFB48-6EE6-F247-8E9B-895762DCB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41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146690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F681BB-4986-E044-AF0A-467248A65E64}"/>
              </a:ext>
            </a:extLst>
          </p:cNvPr>
          <p:cNvSpPr/>
          <p:nvPr/>
        </p:nvSpPr>
        <p:spPr>
          <a:xfrm>
            <a:off x="840255" y="958319"/>
            <a:ext cx="14251463" cy="7232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/>
          </a:p>
          <a:p>
            <a:r>
              <a:rPr lang="ru-RU" sz="1600" b="1" dirty="0"/>
              <a:t>Организация исламского сотрудничества (ОИС) </a:t>
            </a:r>
          </a:p>
          <a:p>
            <a:pPr lvl="1"/>
            <a:r>
              <a:rPr lang="ru-RU" sz="1600" dirty="0"/>
              <a:t>Описание: Самая крупная и влиятельная межправительственная организация исламских стран. Основана в 1969 году как Организация Исламская конференция, переименована в ОИС в 2011 году. </a:t>
            </a:r>
          </a:p>
          <a:p>
            <a:pPr lvl="1"/>
            <a:r>
              <a:rPr lang="ru-RU" sz="1600" dirty="0"/>
              <a:t>Цели: Сотрудничество между мусульманскими государствами, защита интересов исламского мира, поддержка мира и стабильности. </a:t>
            </a:r>
          </a:p>
          <a:p>
            <a:pPr lvl="1"/>
            <a:r>
              <a:rPr lang="ru-RU" sz="1600" dirty="0"/>
              <a:t>Члены: 57 стран с мусульманским большинством или значительным меньшинством (население около 1,8–2 млрд человек). </a:t>
            </a:r>
          </a:p>
          <a:p>
            <a:pPr lvl="1"/>
            <a:r>
              <a:rPr lang="ru-RU" sz="1600" dirty="0"/>
              <a:t>Пример деятельности: Поддержка палестинского вопроса, координация гуманитарной помощи.</a:t>
            </a:r>
          </a:p>
          <a:p>
            <a:r>
              <a:rPr lang="ru-RU" sz="1600" b="1" dirty="0"/>
              <a:t>Лига арабских государств (ЛАГ) </a:t>
            </a:r>
          </a:p>
          <a:p>
            <a:pPr lvl="1"/>
            <a:r>
              <a:rPr lang="ru-RU" sz="1600" dirty="0"/>
              <a:t>Описание: Региональный союз, созданный в 1945 году, объединяющий арабские страны, большинство из которых являются исламскими. </a:t>
            </a:r>
          </a:p>
          <a:p>
            <a:pPr lvl="1"/>
            <a:r>
              <a:rPr lang="ru-RU" sz="1600" dirty="0"/>
              <a:t>Цели: Укрепление связей между арабскими странами, координация политики и экономики. </a:t>
            </a:r>
          </a:p>
          <a:p>
            <a:pPr lvl="1"/>
            <a:r>
              <a:rPr lang="ru-RU" sz="1600" dirty="0"/>
              <a:t>Члены: 22 страны, включая Саудовскую Аравию, Египет, Ирак и др. (население около 450 млн). </a:t>
            </a:r>
          </a:p>
          <a:p>
            <a:pPr lvl="1"/>
            <a:r>
              <a:rPr lang="ru-RU" sz="1600" dirty="0"/>
              <a:t>Особенность: Хотя не все члены исключительно исламские (есть страны с христианскими меньшинствами), ислам играет важную культурную роль.</a:t>
            </a:r>
          </a:p>
          <a:p>
            <a:r>
              <a:rPr lang="ru-RU" sz="1600" b="1" dirty="0"/>
              <a:t>Совет сотрудничества арабских государств Персидского залива (ССАГПЗ) </a:t>
            </a:r>
          </a:p>
          <a:p>
            <a:pPr lvl="1"/>
            <a:r>
              <a:rPr lang="ru-RU" sz="1600" dirty="0"/>
              <a:t>Описание: Региональный союз, созданный в 1981 году для координации политики стран Персидского залива. </a:t>
            </a:r>
          </a:p>
          <a:p>
            <a:pPr lvl="1"/>
            <a:r>
              <a:rPr lang="ru-RU" sz="1600" dirty="0"/>
              <a:t>Цели: Экономическая интеграция, оборона, совместная безопасность. </a:t>
            </a:r>
          </a:p>
          <a:p>
            <a:pPr lvl="1"/>
            <a:r>
              <a:rPr lang="ru-RU" sz="1600" dirty="0"/>
              <a:t>Члены: 6 стран — Саудовская Аравия, ОАЭ, Катар, Кувейт, Бахрейн, Оман (население около 55 млн). </a:t>
            </a:r>
          </a:p>
          <a:p>
            <a:pPr lvl="1"/>
            <a:r>
              <a:rPr lang="ru-RU" sz="1600" dirty="0"/>
              <a:t>Пример: Единая валюта обсуждалась, но пока не реализована.</a:t>
            </a:r>
          </a:p>
          <a:p>
            <a:r>
              <a:rPr lang="ru-RU" sz="1600" b="1" dirty="0"/>
              <a:t>Организация стран–экспортеров нефти (ОПЕК) </a:t>
            </a:r>
          </a:p>
          <a:p>
            <a:pPr lvl="1"/>
            <a:r>
              <a:rPr lang="ru-RU" sz="1600" dirty="0"/>
              <a:t>Описание: Отраслевой союз, созданный в 1960 году, включающий ряд исламских стран. </a:t>
            </a:r>
          </a:p>
          <a:p>
            <a:pPr lvl="1"/>
            <a:r>
              <a:rPr lang="ru-RU" sz="1600" dirty="0"/>
              <a:t>Цели: Регулирование цен на нефть и координация добычи. </a:t>
            </a:r>
          </a:p>
          <a:p>
            <a:pPr lvl="1"/>
            <a:r>
              <a:rPr lang="ru-RU" sz="1600" dirty="0"/>
              <a:t>Члены из исламских стран: Саудовская Аравия, Иран, Ирак, Кувейт, ОАЭ, Алжир, Ливия, Нигерия, Индонезия (ранее). Всего 13 членов, из них 8 — исламские (население этих стран около 500 млн). </a:t>
            </a:r>
          </a:p>
          <a:p>
            <a:pPr lvl="1"/>
            <a:r>
              <a:rPr lang="ru-RU" sz="1600" dirty="0"/>
              <a:t>Особенность: Не исключительно исламский союз, но значительная часть членов — мусульманские государства.</a:t>
            </a:r>
          </a:p>
          <a:p>
            <a:r>
              <a:rPr lang="ru-RU" sz="1600" b="1" dirty="0"/>
              <a:t>Исламский военный альянс против терроризма </a:t>
            </a:r>
          </a:p>
          <a:p>
            <a:pPr lvl="1"/>
            <a:r>
              <a:rPr lang="ru-RU" sz="1600" dirty="0"/>
              <a:t>Описание: Создан в 2015 году под руководством Саудовской Аравии для борьбы с терроризмом. </a:t>
            </a:r>
          </a:p>
          <a:p>
            <a:pPr lvl="1"/>
            <a:r>
              <a:rPr lang="ru-RU" sz="1600" dirty="0"/>
              <a:t>Цели: Военное сотрудничество против экстремистских группировок, таких как ИГИЛ. </a:t>
            </a:r>
          </a:p>
          <a:p>
            <a:pPr lvl="1"/>
            <a:r>
              <a:rPr lang="ru-RU" sz="1600" dirty="0"/>
              <a:t>Члены: 34 страны на момент создания, включая Турцию, Пакистан, Египет (число участников может варьироваться). </a:t>
            </a:r>
          </a:p>
          <a:p>
            <a:pPr lvl="1"/>
            <a:r>
              <a:rPr lang="ru-RU" sz="1600" dirty="0"/>
              <a:t>Пример: Координация операций в Йемене.</a:t>
            </a:r>
          </a:p>
          <a:p>
            <a:endParaRPr lang="ru-RU" sz="1600" b="1" dirty="0"/>
          </a:p>
        </p:txBody>
      </p:sp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673D0472-19DC-F140-A5A0-5A9CAEDD2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42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069804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E4D9601-7C50-A040-A624-EAE1FFCF2BB3}"/>
              </a:ext>
            </a:extLst>
          </p:cNvPr>
          <p:cNvSpPr/>
          <p:nvPr/>
        </p:nvSpPr>
        <p:spPr>
          <a:xfrm>
            <a:off x="2449383" y="1279803"/>
            <a:ext cx="11192476" cy="4976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67" dirty="0">
                <a:latin typeface="Arial" panose="020B0604020202020204" pitchFamily="34" charset="0"/>
              </a:rPr>
              <a:t>Совокупный потенциал экономики исламских стран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67" dirty="0">
                <a:latin typeface="Arial" panose="020B0604020202020204" pitchFamily="34" charset="0"/>
              </a:rPr>
              <a:t>Количество стран: </a:t>
            </a:r>
            <a:r>
              <a:rPr lang="ru-RU" sz="1867" b="1" dirty="0">
                <a:latin typeface="Arial" panose="020B0604020202020204" pitchFamily="34" charset="0"/>
              </a:rPr>
              <a:t>57</a:t>
            </a:r>
            <a:r>
              <a:rPr lang="ru-RU" sz="1867" dirty="0">
                <a:latin typeface="Arial" panose="020B0604020202020204" pitchFamily="34" charset="0"/>
              </a:rPr>
              <a:t> (ОИС).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67" dirty="0">
                <a:latin typeface="Arial" panose="020B0604020202020204" pitchFamily="34" charset="0"/>
              </a:rPr>
              <a:t>Население: Около </a:t>
            </a:r>
            <a:r>
              <a:rPr lang="ru-RU" sz="1867" b="1" dirty="0">
                <a:latin typeface="Arial" panose="020B0604020202020204" pitchFamily="34" charset="0"/>
              </a:rPr>
              <a:t>1,9–2 млрд человек </a:t>
            </a:r>
            <a:r>
              <a:rPr lang="ru-RU" sz="1867" dirty="0">
                <a:latin typeface="Arial" panose="020B0604020202020204" pitchFamily="34" charset="0"/>
              </a:rPr>
              <a:t>(25% мирового населения).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67" dirty="0">
                <a:latin typeface="Arial" panose="020B0604020202020204" pitchFamily="34" charset="0"/>
              </a:rPr>
              <a:t>Совокупный номинальный ВВП:</a:t>
            </a:r>
            <a:br>
              <a:rPr lang="ru-RU" sz="1867" dirty="0">
                <a:latin typeface="Arial" panose="020B0604020202020204" pitchFamily="34" charset="0"/>
              </a:rPr>
            </a:br>
            <a:r>
              <a:rPr lang="ru-RU" sz="1867" dirty="0">
                <a:latin typeface="Arial" panose="020B0604020202020204" pitchFamily="34" charset="0"/>
              </a:rPr>
              <a:t>По данным за 2024 год, суммарный ВВП стран ОИС оценивается примерно в </a:t>
            </a:r>
            <a:r>
              <a:rPr lang="ru-RU" sz="1867" b="1" dirty="0">
                <a:latin typeface="Arial" panose="020B0604020202020204" pitchFamily="34" charset="0"/>
              </a:rPr>
              <a:t>$10–11 трлн </a:t>
            </a:r>
            <a:r>
              <a:rPr lang="ru-RU" sz="1867" dirty="0">
                <a:latin typeface="Arial" panose="020B0604020202020204" pitchFamily="34" charset="0"/>
              </a:rPr>
              <a:t>(на основе данных по крупнейшим экономикам: Индонезия — $1,4 трлн, Саудовская Аравия — $1,1 трлн, Турция — $1,2 трлн, Иран — $0,5 трлн, ОАЭ — $0,5 трлн и др.). Прогноз на 2025 год — рост до $11–12 трлн при средних темпах роста 3–4%.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67" dirty="0">
                <a:latin typeface="Arial" panose="020B0604020202020204" pitchFamily="34" charset="0"/>
              </a:rPr>
              <a:t>ВВП по ППС: Около </a:t>
            </a:r>
            <a:r>
              <a:rPr lang="ru-RU" sz="1867" b="1" dirty="0">
                <a:latin typeface="Arial" panose="020B0604020202020204" pitchFamily="34" charset="0"/>
              </a:rPr>
              <a:t>$30–32 трлн </a:t>
            </a:r>
            <a:r>
              <a:rPr lang="ru-RU" sz="1867" dirty="0">
                <a:latin typeface="Arial" panose="020B0604020202020204" pitchFamily="34" charset="0"/>
              </a:rPr>
              <a:t>(учитывая паритет покупательной способности, особенно для стран с низкими номинальными показателями, таких как Пакистан и Иран).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67" dirty="0">
                <a:latin typeface="Arial" panose="020B0604020202020204" pitchFamily="34" charset="0"/>
              </a:rPr>
              <a:t>Ключевые секторы: Нефть и газ (Саудовская Аравия, Иран, ОАЭ), сельское хозяйство (Индонезия, Пакистан), промышленность (Турция), финансы (Малайзия, ОАЭ).</a:t>
            </a:r>
          </a:p>
          <a:p>
            <a:r>
              <a:rPr lang="ru-RU" sz="1867" dirty="0">
                <a:latin typeface="Arial" panose="020B0604020202020204" pitchFamily="34" charset="0"/>
              </a:rPr>
              <a:t>Вывод</a:t>
            </a:r>
          </a:p>
          <a:p>
            <a:r>
              <a:rPr lang="ru-RU" sz="1867" dirty="0">
                <a:latin typeface="Arial" panose="020B0604020202020204" pitchFamily="34" charset="0"/>
              </a:rPr>
              <a:t>Совокупный экономический потенциал исламских стран значителен, составляя около </a:t>
            </a:r>
            <a:r>
              <a:rPr lang="ru-RU" sz="1867" b="1" dirty="0">
                <a:latin typeface="Arial" panose="020B0604020202020204" pitchFamily="34" charset="0"/>
              </a:rPr>
              <a:t>15% мирового ВВП </a:t>
            </a:r>
            <a:r>
              <a:rPr lang="ru-RU" sz="1867" dirty="0">
                <a:latin typeface="Arial" panose="020B0604020202020204" pitchFamily="34" charset="0"/>
              </a:rPr>
              <a:t>(мировой ВВП в 2024 году — $110 трлн). </a:t>
            </a:r>
          </a:p>
          <a:p>
            <a:r>
              <a:rPr lang="ru-RU" sz="1867" dirty="0">
                <a:latin typeface="Arial" panose="020B0604020202020204" pitchFamily="34" charset="0"/>
              </a:rPr>
              <a:t>Основные союзы, такие как ОИС, ЛАГ и ССАГПЗ, усиливают их влияние, координируя экономические и военные ресурсы.</a:t>
            </a:r>
          </a:p>
        </p:txBody>
      </p:sp>
      <p:sp>
        <p:nvSpPr>
          <p:cNvPr id="4" name="Номер слайда 4">
            <a:extLst>
              <a:ext uri="{FF2B5EF4-FFF2-40B4-BE49-F238E27FC236}">
                <a16:creationId xmlns:a16="http://schemas.microsoft.com/office/drawing/2014/main" id="{05F80A22-3848-6D47-BE79-05CC3DE06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43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544190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27200" y="3200400"/>
            <a:ext cx="11767544" cy="1801949"/>
          </a:xfrm>
          <a:solidFill>
            <a:schemeClr val="tx1"/>
          </a:solidFill>
        </p:spPr>
        <p:txBody>
          <a:bodyPr>
            <a:noAutofit/>
          </a:bodyPr>
          <a:lstStyle/>
          <a:p>
            <a:r>
              <a:rPr lang="ru-RU" sz="60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Африка</a:t>
            </a:r>
            <a:br>
              <a:rPr lang="ru-RU" sz="60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ru-RU" sz="60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Номер слайда 4">
            <a:extLst>
              <a:ext uri="{FF2B5EF4-FFF2-40B4-BE49-F238E27FC236}">
                <a16:creationId xmlns:a16="http://schemas.microsoft.com/office/drawing/2014/main" id="{8461940F-346C-2540-9F83-5196DBEB4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44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287986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59105" y="1017495"/>
            <a:ext cx="8803081" cy="1801949"/>
          </a:xfrm>
        </p:spPr>
        <p:txBody>
          <a:bodyPr>
            <a:normAutofit fontScale="90000"/>
          </a:bodyPr>
          <a:lstStyle/>
          <a:p>
            <a:r>
              <a:rPr lang="ru-RU" sz="5867" dirty="0"/>
              <a:t>Африка</a:t>
            </a:r>
            <a:br>
              <a:rPr lang="ru-RU" sz="5867" dirty="0"/>
            </a:br>
            <a:endParaRPr lang="ru-RU" sz="5867" dirty="0"/>
          </a:p>
        </p:txBody>
      </p:sp>
      <p:sp>
        <p:nvSpPr>
          <p:cNvPr id="6" name="Номер слайда 4">
            <a:extLst>
              <a:ext uri="{FF2B5EF4-FFF2-40B4-BE49-F238E27FC236}">
                <a16:creationId xmlns:a16="http://schemas.microsoft.com/office/drawing/2014/main" id="{8461940F-346C-2540-9F83-5196DBEB4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45</a:t>
            </a:fld>
            <a:endParaRPr lang="ru-RU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9EBAB6-F725-E24A-AC9E-80FC039A9C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841" y="3169342"/>
            <a:ext cx="7172032" cy="43331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E262449-C663-834E-8C77-D4B3062BC8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864" y="3344562"/>
            <a:ext cx="6361981" cy="4333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7195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1858185" y="508509"/>
            <a:ext cx="12539631" cy="1488904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5600" dirty="0"/>
              <a:t>Африканские страны</a:t>
            </a:r>
          </a:p>
          <a:p>
            <a:endParaRPr lang="ru-RU" sz="5600" dirty="0"/>
          </a:p>
          <a:p>
            <a:r>
              <a:rPr lang="ru-RU" sz="4800" dirty="0"/>
              <a:t>Всего 45 государств</a:t>
            </a:r>
          </a:p>
          <a:p>
            <a:endParaRPr lang="ru-RU" sz="4267" b="1" dirty="0"/>
          </a:p>
        </p:txBody>
      </p:sp>
      <p:sp>
        <p:nvSpPr>
          <p:cNvPr id="16" name="Номер слайда 4">
            <a:extLst>
              <a:ext uri="{FF2B5EF4-FFF2-40B4-BE49-F238E27FC236}">
                <a16:creationId xmlns:a16="http://schemas.microsoft.com/office/drawing/2014/main" id="{4807F3F4-1D63-E244-8D2C-D5A3B251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46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456572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oughnut 5">
            <a:extLst>
              <a:ext uri="{FF2B5EF4-FFF2-40B4-BE49-F238E27FC236}">
                <a16:creationId xmlns:a16="http://schemas.microsoft.com/office/drawing/2014/main" id="{27AE9875-9861-2A4B-A854-DAACA4A5940E}"/>
              </a:ext>
            </a:extLst>
          </p:cNvPr>
          <p:cNvSpPr/>
          <p:nvPr/>
        </p:nvSpPr>
        <p:spPr>
          <a:xfrm>
            <a:off x="3482360" y="751269"/>
            <a:ext cx="9398689" cy="8318048"/>
          </a:xfrm>
          <a:prstGeom prst="donut">
            <a:avLst>
              <a:gd name="adj" fmla="val 2112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>
              <a:solidFill>
                <a:srgbClr val="FFC000"/>
              </a:solidFill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398D5FD9-5C66-D346-B8CD-B805E78E9CC8}"/>
              </a:ext>
            </a:extLst>
          </p:cNvPr>
          <p:cNvSpPr/>
          <p:nvPr/>
        </p:nvSpPr>
        <p:spPr>
          <a:xfrm>
            <a:off x="10355037" y="4018585"/>
            <a:ext cx="1620092" cy="160140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67" b="1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0AB96F9-B529-E04A-9B20-DC0397EB2B27}"/>
              </a:ext>
            </a:extLst>
          </p:cNvPr>
          <p:cNvSpPr txBox="1"/>
          <p:nvPr/>
        </p:nvSpPr>
        <p:spPr>
          <a:xfrm>
            <a:off x="6092642" y="174139"/>
            <a:ext cx="13211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берберы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7994BF1-475A-7142-A053-15D904856E1A}"/>
              </a:ext>
            </a:extLst>
          </p:cNvPr>
          <p:cNvSpPr/>
          <p:nvPr/>
        </p:nvSpPr>
        <p:spPr>
          <a:xfrm>
            <a:off x="6340225" y="6641465"/>
            <a:ext cx="1517940" cy="1480401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67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884A59-A96C-214B-A16D-F2BAC080C5CA}"/>
              </a:ext>
            </a:extLst>
          </p:cNvPr>
          <p:cNvSpPr txBox="1"/>
          <p:nvPr/>
        </p:nvSpPr>
        <p:spPr>
          <a:xfrm>
            <a:off x="6492245" y="7128692"/>
            <a:ext cx="1782204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/>
              <a:t>койсаны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6595F860-BEEA-5444-B416-3AE08B8F0053}"/>
              </a:ext>
            </a:extLst>
          </p:cNvPr>
          <p:cNvSpPr/>
          <p:nvPr/>
        </p:nvSpPr>
        <p:spPr>
          <a:xfrm>
            <a:off x="10698300" y="5997136"/>
            <a:ext cx="1223293" cy="1288657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67" b="1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6ADF5A5-C52A-BC49-BEE1-26AB16A99F9B}"/>
              </a:ext>
            </a:extLst>
          </p:cNvPr>
          <p:cNvSpPr txBox="1"/>
          <p:nvPr/>
        </p:nvSpPr>
        <p:spPr>
          <a:xfrm>
            <a:off x="10821190" y="6249528"/>
            <a:ext cx="1483797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 err="1"/>
              <a:t>кушиты</a:t>
            </a:r>
            <a:endParaRPr lang="ru-RU" sz="1867" b="1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57A6719-004F-1646-9011-7BD1EA83E41C}"/>
              </a:ext>
            </a:extLst>
          </p:cNvPr>
          <p:cNvSpPr/>
          <p:nvPr/>
        </p:nvSpPr>
        <p:spPr>
          <a:xfrm>
            <a:off x="4985260" y="1668817"/>
            <a:ext cx="2568377" cy="270561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67" b="1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9D5FC25-985B-D448-8FBF-9D90963EBB5F}"/>
              </a:ext>
            </a:extLst>
          </p:cNvPr>
          <p:cNvSpPr txBox="1"/>
          <p:nvPr/>
        </p:nvSpPr>
        <p:spPr>
          <a:xfrm>
            <a:off x="5278148" y="2122134"/>
            <a:ext cx="2348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нигеро-</a:t>
            </a:r>
          </a:p>
          <a:p>
            <a:r>
              <a:rPr lang="ru-RU" sz="2400" b="1" dirty="0"/>
              <a:t>конголезцы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1BEF85D4-62EB-5C48-B24B-874FD3E3B6E5}"/>
              </a:ext>
            </a:extLst>
          </p:cNvPr>
          <p:cNvSpPr/>
          <p:nvPr/>
        </p:nvSpPr>
        <p:spPr>
          <a:xfrm>
            <a:off x="7572946" y="3818547"/>
            <a:ext cx="1089159" cy="111835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67" b="1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5C095AE-AFC1-0849-ABB7-8A9A3F1D2C2F}"/>
              </a:ext>
            </a:extLst>
          </p:cNvPr>
          <p:cNvSpPr txBox="1"/>
          <p:nvPr/>
        </p:nvSpPr>
        <p:spPr>
          <a:xfrm>
            <a:off x="7593899" y="4146592"/>
            <a:ext cx="1366445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/>
              <a:t>пигмеи</a:t>
            </a: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21884DCD-5030-9D4A-9878-355C50FD70D7}"/>
              </a:ext>
            </a:extLst>
          </p:cNvPr>
          <p:cNvSpPr/>
          <p:nvPr/>
        </p:nvSpPr>
        <p:spPr>
          <a:xfrm>
            <a:off x="8734657" y="1786802"/>
            <a:ext cx="2334553" cy="2490957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67" b="1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08B0D7D-71B3-8044-B742-6AEE0EFDA02C}"/>
              </a:ext>
            </a:extLst>
          </p:cNvPr>
          <p:cNvSpPr txBox="1"/>
          <p:nvPr/>
        </p:nvSpPr>
        <p:spPr>
          <a:xfrm>
            <a:off x="8807688" y="2527276"/>
            <a:ext cx="2552557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33" b="1" dirty="0" err="1"/>
              <a:t>нило-сахарцы</a:t>
            </a:r>
            <a:endParaRPr lang="ru-RU" sz="2133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0B581A-CD89-9C43-94F0-866C9AE9EE5A}"/>
              </a:ext>
            </a:extLst>
          </p:cNvPr>
          <p:cNvSpPr txBox="1"/>
          <p:nvPr/>
        </p:nvSpPr>
        <p:spPr>
          <a:xfrm>
            <a:off x="4462118" y="158368"/>
            <a:ext cx="11929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Магриб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9C7D889-20AC-A444-93C5-08BB799A73E6}"/>
              </a:ext>
            </a:extLst>
          </p:cNvPr>
          <p:cNvSpPr txBox="1"/>
          <p:nvPr/>
        </p:nvSpPr>
        <p:spPr>
          <a:xfrm>
            <a:off x="12293038" y="1752802"/>
            <a:ext cx="13211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арабы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8D2AB34-CC31-824F-B8BA-B033DA6C209F}"/>
              </a:ext>
            </a:extLst>
          </p:cNvPr>
          <p:cNvSpPr txBox="1"/>
          <p:nvPr/>
        </p:nvSpPr>
        <p:spPr>
          <a:xfrm>
            <a:off x="10443906" y="4396994"/>
            <a:ext cx="1869133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 err="1"/>
              <a:t>эфиосемиты</a:t>
            </a:r>
            <a:endParaRPr lang="ru-RU" sz="1867" b="1" dirty="0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E939E84F-0F2B-374A-A04F-E902E3D15A65}"/>
              </a:ext>
            </a:extLst>
          </p:cNvPr>
          <p:cNvCxnSpPr>
            <a:cxnSpLocks/>
          </p:cNvCxnSpPr>
          <p:nvPr/>
        </p:nvCxnSpPr>
        <p:spPr>
          <a:xfrm>
            <a:off x="6753203" y="4018585"/>
            <a:ext cx="1516263" cy="2222208"/>
          </a:xfrm>
          <a:prstGeom prst="straightConnector1">
            <a:avLst/>
          </a:prstGeom>
          <a:ln w="1079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E6E6D188-92FB-5E49-8FB2-CC6068496C08}"/>
              </a:ext>
            </a:extLst>
          </p:cNvPr>
          <p:cNvSpPr txBox="1"/>
          <p:nvPr/>
        </p:nvSpPr>
        <p:spPr>
          <a:xfrm rot="3305271">
            <a:off x="6712605" y="5472248"/>
            <a:ext cx="1321124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/>
              <a:t>банту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F321D0-EA6C-5A4B-B22A-DE917988AD6A}"/>
              </a:ext>
            </a:extLst>
          </p:cNvPr>
          <p:cNvSpPr txBox="1"/>
          <p:nvPr/>
        </p:nvSpPr>
        <p:spPr>
          <a:xfrm>
            <a:off x="5365840" y="3021621"/>
            <a:ext cx="96532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ko-KR" sz="1600" b="1" dirty="0"/>
              <a:t>малинке</a:t>
            </a:r>
          </a:p>
          <a:p>
            <a:r>
              <a:rPr lang="ru-RU" altLang="ko-KR" sz="1600" b="1" dirty="0" err="1"/>
              <a:t>фула</a:t>
            </a:r>
            <a:endParaRPr lang="ru-RU" altLang="ko-KR" sz="1600" b="1" dirty="0"/>
          </a:p>
          <a:p>
            <a:r>
              <a:rPr lang="ru-RU" altLang="ko-KR" sz="1600" b="1" dirty="0"/>
              <a:t>фон</a:t>
            </a:r>
          </a:p>
          <a:p>
            <a:r>
              <a:rPr lang="ru-RU" altLang="ko-KR" sz="1600" b="1" dirty="0"/>
              <a:t>йоруба</a:t>
            </a:r>
            <a:endParaRPr lang="ru-RU" sz="2400" b="1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E514343-19EF-674E-A4A4-642823E92644}"/>
              </a:ext>
            </a:extLst>
          </p:cNvPr>
          <p:cNvSpPr txBox="1"/>
          <p:nvPr/>
        </p:nvSpPr>
        <p:spPr>
          <a:xfrm>
            <a:off x="9444103" y="3186221"/>
            <a:ext cx="7409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ko-KR" sz="1600" b="1" dirty="0" err="1"/>
              <a:t>нуэры</a:t>
            </a:r>
            <a:endParaRPr lang="ru-RU" altLang="ko-KR" sz="1600" b="1" dirty="0"/>
          </a:p>
          <a:p>
            <a:r>
              <a:rPr lang="ru-RU" sz="1600" b="1" dirty="0" err="1"/>
              <a:t>динка</a:t>
            </a:r>
            <a:endParaRPr lang="ru-RU" sz="1600" b="1" dirty="0"/>
          </a:p>
          <a:p>
            <a:r>
              <a:rPr lang="ru-RU" sz="1600" b="1" dirty="0"/>
              <a:t>тубу</a:t>
            </a:r>
            <a:endParaRPr lang="ru-RU" sz="2400" b="1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33155EB-9FE3-714F-A2C9-623C4CCEB041}"/>
              </a:ext>
            </a:extLst>
          </p:cNvPr>
          <p:cNvSpPr txBox="1"/>
          <p:nvPr/>
        </p:nvSpPr>
        <p:spPr>
          <a:xfrm>
            <a:off x="10656115" y="4740735"/>
            <a:ext cx="99899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ko-KR" sz="1600" b="1" dirty="0" err="1"/>
              <a:t>амхарцы</a:t>
            </a:r>
            <a:endParaRPr lang="ru-RU" altLang="ko-KR" sz="1600" b="1" dirty="0"/>
          </a:p>
          <a:p>
            <a:r>
              <a:rPr lang="ru-RU" sz="1600" b="1" dirty="0" err="1"/>
              <a:t>тигранья</a:t>
            </a:r>
            <a:endParaRPr lang="ru-RU" sz="1600" b="1" dirty="0"/>
          </a:p>
          <a:p>
            <a:r>
              <a:rPr lang="ru-RU" sz="1600" b="1" dirty="0" err="1"/>
              <a:t>тигрэ</a:t>
            </a:r>
            <a:endParaRPr lang="ru-RU" sz="1600" b="1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93B9B22-399B-0F49-AF14-12CE935C80C2}"/>
              </a:ext>
            </a:extLst>
          </p:cNvPr>
          <p:cNvSpPr txBox="1"/>
          <p:nvPr/>
        </p:nvSpPr>
        <p:spPr>
          <a:xfrm>
            <a:off x="10801454" y="6705306"/>
            <a:ext cx="7729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ko-KR" sz="1600" b="1" dirty="0" err="1"/>
              <a:t>оромо</a:t>
            </a:r>
            <a:endParaRPr lang="ru-RU" sz="2400" b="1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ECD7B0B0-7E88-374B-8505-1E67930676E0}"/>
              </a:ext>
            </a:extLst>
          </p:cNvPr>
          <p:cNvSpPr txBox="1"/>
          <p:nvPr/>
        </p:nvSpPr>
        <p:spPr>
          <a:xfrm>
            <a:off x="6628588" y="7392501"/>
            <a:ext cx="11526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ko-KR" sz="1600" b="1" dirty="0"/>
              <a:t>бушмены</a:t>
            </a:r>
          </a:p>
          <a:p>
            <a:r>
              <a:rPr lang="ru-RU" sz="1600" b="1" dirty="0"/>
              <a:t>готтентоты</a:t>
            </a:r>
            <a:endParaRPr lang="ru-RU" sz="2400" b="1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4DA42B2C-40E5-D843-AF55-323C3C3E7D02}"/>
              </a:ext>
            </a:extLst>
          </p:cNvPr>
          <p:cNvSpPr txBox="1"/>
          <p:nvPr/>
        </p:nvSpPr>
        <p:spPr>
          <a:xfrm>
            <a:off x="12587043" y="2553020"/>
            <a:ext cx="13211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</a:rPr>
              <a:t>семиты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C52DF5C-6171-4244-8039-108B6E07B1FC}"/>
              </a:ext>
            </a:extLst>
          </p:cNvPr>
          <p:cNvSpPr txBox="1"/>
          <p:nvPr/>
        </p:nvSpPr>
        <p:spPr>
          <a:xfrm>
            <a:off x="11431526" y="531769"/>
            <a:ext cx="26842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Афразийский</a:t>
            </a:r>
            <a:r>
              <a:rPr lang="ru-RU" sz="2400" b="1" dirty="0"/>
              <a:t> </a:t>
            </a:r>
            <a:r>
              <a:rPr lang="ru-RU" sz="2400" b="1" dirty="0">
                <a:solidFill>
                  <a:schemeClr val="bg1"/>
                </a:solidFill>
              </a:rPr>
              <a:t>горизонт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81E89245-DB70-0240-AC8D-D5F718313032}"/>
              </a:ext>
            </a:extLst>
          </p:cNvPr>
          <p:cNvSpPr/>
          <p:nvPr/>
        </p:nvSpPr>
        <p:spPr>
          <a:xfrm>
            <a:off x="3366307" y="127558"/>
            <a:ext cx="12326040" cy="7717953"/>
          </a:xfrm>
          <a:custGeom>
            <a:avLst/>
            <a:gdLst>
              <a:gd name="connsiteX0" fmla="*/ 6508059 w 9244530"/>
              <a:gd name="connsiteY0" fmla="*/ 52613 h 5788465"/>
              <a:gd name="connsiteX1" fmla="*/ 8967054 w 9244530"/>
              <a:gd name="connsiteY1" fmla="*/ 262678 h 5788465"/>
              <a:gd name="connsiteX2" fmla="*/ 8942340 w 9244530"/>
              <a:gd name="connsiteY2" fmla="*/ 2635175 h 5788465"/>
              <a:gd name="connsiteX3" fmla="*/ 6779908 w 9244530"/>
              <a:gd name="connsiteY3" fmla="*/ 5452516 h 5788465"/>
              <a:gd name="connsiteX4" fmla="*/ 5531875 w 9244530"/>
              <a:gd name="connsiteY4" fmla="*/ 5588440 h 5788465"/>
              <a:gd name="connsiteX5" fmla="*/ 4703973 w 9244530"/>
              <a:gd name="connsiteY5" fmla="*/ 4117986 h 5788465"/>
              <a:gd name="connsiteX6" fmla="*/ 4778113 w 9244530"/>
              <a:gd name="connsiteY6" fmla="*/ 3240656 h 5788465"/>
              <a:gd name="connsiteX7" fmla="*/ 5000535 w 9244530"/>
              <a:gd name="connsiteY7" fmla="*/ 3463078 h 5788465"/>
              <a:gd name="connsiteX8" fmla="*/ 5247670 w 9244530"/>
              <a:gd name="connsiteY8" fmla="*/ 3203586 h 5788465"/>
              <a:gd name="connsiteX9" fmla="*/ 6050859 w 9244530"/>
              <a:gd name="connsiteY9" fmla="*/ 2350970 h 5788465"/>
              <a:gd name="connsiteX10" fmla="*/ 6087929 w 9244530"/>
              <a:gd name="connsiteY10" fmla="*/ 1683705 h 5788465"/>
              <a:gd name="connsiteX11" fmla="*/ 4518621 w 9244530"/>
              <a:gd name="connsiteY11" fmla="*/ 744591 h 5788465"/>
              <a:gd name="connsiteX12" fmla="*/ 1849562 w 9244530"/>
              <a:gd name="connsiteY12" fmla="*/ 571597 h 5788465"/>
              <a:gd name="connsiteX13" fmla="*/ 169043 w 9244530"/>
              <a:gd name="connsiteY13" fmla="*/ 237964 h 5788465"/>
              <a:gd name="connsiteX14" fmla="*/ 342038 w 9244530"/>
              <a:gd name="connsiteY14" fmla="*/ 40256 h 5788465"/>
              <a:gd name="connsiteX15" fmla="*/ 2677465 w 9244530"/>
              <a:gd name="connsiteY15" fmla="*/ 3186 h 5788465"/>
              <a:gd name="connsiteX16" fmla="*/ 6508059 w 9244530"/>
              <a:gd name="connsiteY16" fmla="*/ 52613 h 5788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9244530" h="5788465">
                <a:moveTo>
                  <a:pt x="6508059" y="52613"/>
                </a:moveTo>
                <a:cubicBezTo>
                  <a:pt x="7556324" y="95862"/>
                  <a:pt x="8561341" y="-167749"/>
                  <a:pt x="8967054" y="262678"/>
                </a:cubicBezTo>
                <a:cubicBezTo>
                  <a:pt x="9372767" y="693105"/>
                  <a:pt x="9306864" y="1770202"/>
                  <a:pt x="8942340" y="2635175"/>
                </a:cubicBezTo>
                <a:cubicBezTo>
                  <a:pt x="8577816" y="3500148"/>
                  <a:pt x="7348319" y="4960305"/>
                  <a:pt x="6779908" y="5452516"/>
                </a:cubicBezTo>
                <a:cubicBezTo>
                  <a:pt x="6211497" y="5944727"/>
                  <a:pt x="5877864" y="5810862"/>
                  <a:pt x="5531875" y="5588440"/>
                </a:cubicBezTo>
                <a:cubicBezTo>
                  <a:pt x="5185886" y="5366018"/>
                  <a:pt x="4829600" y="4509283"/>
                  <a:pt x="4703973" y="4117986"/>
                </a:cubicBezTo>
                <a:cubicBezTo>
                  <a:pt x="4578346" y="3726689"/>
                  <a:pt x="4728686" y="3349807"/>
                  <a:pt x="4778113" y="3240656"/>
                </a:cubicBezTo>
                <a:cubicBezTo>
                  <a:pt x="4827540" y="3131505"/>
                  <a:pt x="4922276" y="3469256"/>
                  <a:pt x="5000535" y="3463078"/>
                </a:cubicBezTo>
                <a:cubicBezTo>
                  <a:pt x="5078794" y="3456900"/>
                  <a:pt x="5247670" y="3203586"/>
                  <a:pt x="5247670" y="3203586"/>
                </a:cubicBezTo>
                <a:cubicBezTo>
                  <a:pt x="5422724" y="3018235"/>
                  <a:pt x="5910816" y="2604283"/>
                  <a:pt x="6050859" y="2350970"/>
                </a:cubicBezTo>
                <a:cubicBezTo>
                  <a:pt x="6190902" y="2097657"/>
                  <a:pt x="6343302" y="1951435"/>
                  <a:pt x="6087929" y="1683705"/>
                </a:cubicBezTo>
                <a:cubicBezTo>
                  <a:pt x="5832556" y="1415975"/>
                  <a:pt x="5225015" y="929942"/>
                  <a:pt x="4518621" y="744591"/>
                </a:cubicBezTo>
                <a:cubicBezTo>
                  <a:pt x="3812227" y="559240"/>
                  <a:pt x="2574492" y="656035"/>
                  <a:pt x="1849562" y="571597"/>
                </a:cubicBezTo>
                <a:cubicBezTo>
                  <a:pt x="1124632" y="487159"/>
                  <a:pt x="420297" y="326521"/>
                  <a:pt x="169043" y="237964"/>
                </a:cubicBezTo>
                <a:cubicBezTo>
                  <a:pt x="-82211" y="149407"/>
                  <a:pt x="-76032" y="79386"/>
                  <a:pt x="342038" y="40256"/>
                </a:cubicBezTo>
                <a:cubicBezTo>
                  <a:pt x="760108" y="1126"/>
                  <a:pt x="1649795" y="-5052"/>
                  <a:pt x="2677465" y="3186"/>
                </a:cubicBezTo>
                <a:cubicBezTo>
                  <a:pt x="3705135" y="11424"/>
                  <a:pt x="5459794" y="9364"/>
                  <a:pt x="6508059" y="52613"/>
                </a:cubicBezTo>
                <a:close/>
              </a:path>
            </a:pathLst>
          </a:cu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057A36DB-9682-4E46-B19B-704357D20CB1}"/>
              </a:ext>
            </a:extLst>
          </p:cNvPr>
          <p:cNvSpPr/>
          <p:nvPr/>
        </p:nvSpPr>
        <p:spPr>
          <a:xfrm>
            <a:off x="4635259" y="3658483"/>
            <a:ext cx="4720868" cy="3755956"/>
          </a:xfrm>
          <a:custGeom>
            <a:avLst/>
            <a:gdLst>
              <a:gd name="connsiteX0" fmla="*/ 255297 w 3540651"/>
              <a:gd name="connsiteY0" fmla="*/ 555392 h 2816967"/>
              <a:gd name="connsiteX1" fmla="*/ 8161 w 3540651"/>
              <a:gd name="connsiteY1" fmla="*/ 1655143 h 2816967"/>
              <a:gd name="connsiteX2" fmla="*/ 539502 w 3540651"/>
              <a:gd name="connsiteY2" fmla="*/ 2458333 h 2816967"/>
              <a:gd name="connsiteX3" fmla="*/ 1293264 w 3540651"/>
              <a:gd name="connsiteY3" fmla="*/ 2285338 h 2816967"/>
              <a:gd name="connsiteX4" fmla="*/ 2071740 w 3540651"/>
              <a:gd name="connsiteY4" fmla="*/ 2050560 h 2816967"/>
              <a:gd name="connsiteX5" fmla="*/ 3406270 w 3540651"/>
              <a:gd name="connsiteY5" fmla="*/ 2816679 h 2816967"/>
              <a:gd name="connsiteX6" fmla="*/ 3393913 w 3540651"/>
              <a:gd name="connsiteY6" fmla="*/ 1951706 h 2816967"/>
              <a:gd name="connsiteX7" fmla="*/ 2516583 w 3540651"/>
              <a:gd name="connsiteY7" fmla="*/ 1272084 h 2816967"/>
              <a:gd name="connsiteX8" fmla="*/ 2170594 w 3540651"/>
              <a:gd name="connsiteY8" fmla="*/ 592462 h 2816967"/>
              <a:gd name="connsiteX9" fmla="*/ 1972886 w 3540651"/>
              <a:gd name="connsiteY9" fmla="*/ 24052 h 2816967"/>
              <a:gd name="connsiteX10" fmla="*/ 1441545 w 3540651"/>
              <a:gd name="connsiteY10" fmla="*/ 135262 h 2816967"/>
              <a:gd name="connsiteX11" fmla="*/ 1120270 w 3540651"/>
              <a:gd name="connsiteY11" fmla="*/ 407111 h 2816967"/>
              <a:gd name="connsiteX12" fmla="*/ 761924 w 3540651"/>
              <a:gd name="connsiteY12" fmla="*/ 592462 h 2816967"/>
              <a:gd name="connsiteX13" fmla="*/ 255297 w 3540651"/>
              <a:gd name="connsiteY13" fmla="*/ 555392 h 2816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540651" h="2816967">
                <a:moveTo>
                  <a:pt x="255297" y="555392"/>
                </a:moveTo>
                <a:cubicBezTo>
                  <a:pt x="129670" y="732505"/>
                  <a:pt x="-39206" y="1337986"/>
                  <a:pt x="8161" y="1655143"/>
                </a:cubicBezTo>
                <a:cubicBezTo>
                  <a:pt x="55528" y="1972300"/>
                  <a:pt x="325318" y="2353301"/>
                  <a:pt x="539502" y="2458333"/>
                </a:cubicBezTo>
                <a:cubicBezTo>
                  <a:pt x="753686" y="2563365"/>
                  <a:pt x="1037891" y="2353300"/>
                  <a:pt x="1293264" y="2285338"/>
                </a:cubicBezTo>
                <a:cubicBezTo>
                  <a:pt x="1548637" y="2217376"/>
                  <a:pt x="1719572" y="1962003"/>
                  <a:pt x="2071740" y="2050560"/>
                </a:cubicBezTo>
                <a:cubicBezTo>
                  <a:pt x="2423908" y="2139117"/>
                  <a:pt x="3185908" y="2833155"/>
                  <a:pt x="3406270" y="2816679"/>
                </a:cubicBezTo>
                <a:cubicBezTo>
                  <a:pt x="3626632" y="2800203"/>
                  <a:pt x="3542194" y="2209138"/>
                  <a:pt x="3393913" y="1951706"/>
                </a:cubicBezTo>
                <a:cubicBezTo>
                  <a:pt x="3245632" y="1694274"/>
                  <a:pt x="2720469" y="1498625"/>
                  <a:pt x="2516583" y="1272084"/>
                </a:cubicBezTo>
                <a:cubicBezTo>
                  <a:pt x="2312697" y="1045543"/>
                  <a:pt x="2261210" y="800467"/>
                  <a:pt x="2170594" y="592462"/>
                </a:cubicBezTo>
                <a:cubicBezTo>
                  <a:pt x="2079978" y="384457"/>
                  <a:pt x="2094394" y="100252"/>
                  <a:pt x="1972886" y="24052"/>
                </a:cubicBezTo>
                <a:cubicBezTo>
                  <a:pt x="1851378" y="-52148"/>
                  <a:pt x="1583648" y="71419"/>
                  <a:pt x="1441545" y="135262"/>
                </a:cubicBezTo>
                <a:cubicBezTo>
                  <a:pt x="1299442" y="199105"/>
                  <a:pt x="1233540" y="330911"/>
                  <a:pt x="1120270" y="407111"/>
                </a:cubicBezTo>
                <a:cubicBezTo>
                  <a:pt x="1007000" y="483311"/>
                  <a:pt x="908146" y="561570"/>
                  <a:pt x="761924" y="592462"/>
                </a:cubicBezTo>
                <a:cubicBezTo>
                  <a:pt x="615702" y="623354"/>
                  <a:pt x="380924" y="378279"/>
                  <a:pt x="255297" y="555392"/>
                </a:cubicBezTo>
                <a:close/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B5489C3-F916-7342-B86D-CF6167AAE21C}"/>
              </a:ext>
            </a:extLst>
          </p:cNvPr>
          <p:cNvSpPr txBox="1"/>
          <p:nvPr/>
        </p:nvSpPr>
        <p:spPr>
          <a:xfrm>
            <a:off x="4750526" y="4979470"/>
            <a:ext cx="26842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solidFill>
                  <a:schemeClr val="bg1"/>
                </a:solidFill>
              </a:rPr>
              <a:t>эйкумена</a:t>
            </a:r>
            <a:r>
              <a:rPr lang="ru-RU" sz="2400" b="1" dirty="0">
                <a:solidFill>
                  <a:schemeClr val="bg1"/>
                </a:solidFill>
              </a:rPr>
              <a:t> банту</a:t>
            </a:r>
          </a:p>
        </p:txBody>
      </p:sp>
    </p:spTree>
    <p:extLst>
      <p:ext uri="{BB962C8B-B14F-4D97-AF65-F5344CB8AC3E}">
        <p14:creationId xmlns:p14="http://schemas.microsoft.com/office/powerpoint/2010/main" val="116252954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4">
            <a:extLst>
              <a:ext uri="{FF2B5EF4-FFF2-40B4-BE49-F238E27FC236}">
                <a16:creationId xmlns:a16="http://schemas.microsoft.com/office/drawing/2014/main" id="{4807F3F4-1D63-E244-8D2C-D5A3B251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48</a:t>
            </a:fld>
            <a:endParaRPr lang="ru-RU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6DE763D-B488-374C-982D-0FF26F7E5A9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567714" y="720103"/>
            <a:ext cx="12836933" cy="987456"/>
          </a:xfrm>
        </p:spPr>
        <p:txBody>
          <a:bodyPr anchor="t" anchorCtr="0"/>
          <a:lstStyle/>
          <a:p>
            <a:pPr>
              <a:defRPr/>
            </a:pPr>
            <a:r>
              <a:rPr lang="ru-RU">
                <a:solidFill>
                  <a:schemeClr val="tx1"/>
                </a:solidFill>
              </a:rPr>
              <a:t>Многообразие Африки:</a:t>
            </a:r>
            <a:endParaRPr>
              <a:solidFill>
                <a:schemeClr val="tx1"/>
              </a:solidFill>
            </a:endParaRPr>
          </a:p>
        </p:txBody>
      </p:sp>
      <p:pic>
        <p:nvPicPr>
          <p:cNvPr id="4" name="Picture Placeholder 16">
            <a:extLst>
              <a:ext uri="{FF2B5EF4-FFF2-40B4-BE49-F238E27FC236}">
                <a16:creationId xmlns:a16="http://schemas.microsoft.com/office/drawing/2014/main" id="{EFDBADD1-672A-0349-8F19-CF5A5629CB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5165423" y="1811059"/>
            <a:ext cx="3094749" cy="2189535"/>
          </a:xfrm>
          <a:prstGeom prst="rect">
            <a:avLst/>
          </a:prstGeom>
        </p:spPr>
      </p:pic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90276640-315F-2B43-BEE3-E9E30DFA3BC3}"/>
              </a:ext>
            </a:extLst>
          </p:cNvPr>
          <p:cNvSpPr txBox="1">
            <a:spLocks/>
          </p:cNvSpPr>
          <p:nvPr/>
        </p:nvSpPr>
        <p:spPr bwMode="auto">
          <a:xfrm>
            <a:off x="419232" y="1753164"/>
            <a:ext cx="4221385" cy="573888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defRPr/>
            </a:pPr>
            <a:r>
              <a:rPr lang="ru-RU" sz="2133" dirty="0"/>
              <a:t>1. Прародина человечества (согласно общепринятой позиции современной антропологии). Наиболее долгая история существования человеческих обществ – от 300 тыс. лет.</a:t>
            </a:r>
          </a:p>
          <a:p>
            <a:pPr>
              <a:defRPr/>
            </a:pPr>
            <a:r>
              <a:rPr lang="ru-RU" sz="2133" dirty="0"/>
              <a:t>2. Разнообразие антропологических типов.</a:t>
            </a:r>
          </a:p>
          <a:p>
            <a:pPr>
              <a:defRPr/>
            </a:pPr>
            <a:r>
              <a:rPr lang="ru-RU" sz="2133" dirty="0"/>
              <a:t>3. Разнообразие природных и климатических зон.</a:t>
            </a:r>
          </a:p>
          <a:p>
            <a:pPr>
              <a:defRPr/>
            </a:pPr>
            <a:r>
              <a:rPr lang="ru-RU" sz="2133" dirty="0"/>
              <a:t>4.Разнообразие культурных и цивилизационных типов.</a:t>
            </a:r>
          </a:p>
        </p:txBody>
      </p:sp>
      <p:pic>
        <p:nvPicPr>
          <p:cNvPr id="6" name="Picture Placeholder 18">
            <a:extLst>
              <a:ext uri="{FF2B5EF4-FFF2-40B4-BE49-F238E27FC236}">
                <a16:creationId xmlns:a16="http://schemas.microsoft.com/office/drawing/2014/main" id="{40CBABEE-1D00-1741-BD9F-1879729C61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119154" y="1753164"/>
            <a:ext cx="2328924" cy="2608904"/>
          </a:xfrm>
          <a:prstGeom prst="rect">
            <a:avLst/>
          </a:prstGeom>
        </p:spPr>
      </p:pic>
      <p:pic>
        <p:nvPicPr>
          <p:cNvPr id="7" name="Picture Placeholder 20">
            <a:extLst>
              <a:ext uri="{FF2B5EF4-FFF2-40B4-BE49-F238E27FC236}">
                <a16:creationId xmlns:a16="http://schemas.microsoft.com/office/drawing/2014/main" id="{7EEE2AE3-EC79-7D40-A842-21D61EE44B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2312562" y="1811060"/>
            <a:ext cx="3094749" cy="2111425"/>
          </a:xfrm>
          <a:prstGeom prst="rect">
            <a:avLst/>
          </a:prstGeom>
        </p:spPr>
      </p:pic>
      <p:pic>
        <p:nvPicPr>
          <p:cNvPr id="8" name="Picture Placeholder 22">
            <a:extLst>
              <a:ext uri="{FF2B5EF4-FFF2-40B4-BE49-F238E27FC236}">
                <a16:creationId xmlns:a16="http://schemas.microsoft.com/office/drawing/2014/main" id="{79220CE2-3227-5441-92D8-517C137DD6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5159922" y="5215552"/>
            <a:ext cx="3094749" cy="2065744"/>
          </a:xfrm>
          <a:prstGeom prst="rect">
            <a:avLst/>
          </a:prstGeom>
        </p:spPr>
      </p:pic>
      <p:pic>
        <p:nvPicPr>
          <p:cNvPr id="9" name="Picture Placeholder 24">
            <a:extLst>
              <a:ext uri="{FF2B5EF4-FFF2-40B4-BE49-F238E27FC236}">
                <a16:creationId xmlns:a16="http://schemas.microsoft.com/office/drawing/2014/main" id="{6985C0E9-A925-854D-8657-96B61DAF3F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8736242" y="5298808"/>
            <a:ext cx="3094749" cy="2066461"/>
          </a:xfrm>
          <a:prstGeom prst="rect">
            <a:avLst/>
          </a:prstGeom>
        </p:spPr>
      </p:pic>
      <p:pic>
        <p:nvPicPr>
          <p:cNvPr id="10" name="Picture Placeholder 26">
            <a:extLst>
              <a:ext uri="{FF2B5EF4-FFF2-40B4-BE49-F238E27FC236}">
                <a16:creationId xmlns:a16="http://schemas.microsoft.com/office/drawing/2014/main" id="{85830906-096F-F844-ACF6-AAD40E12E0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12312561" y="5297411"/>
            <a:ext cx="3193143" cy="2007399"/>
          </a:xfrm>
          <a:prstGeom prst="rect">
            <a:avLst/>
          </a:prstGeom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D6170D6A-7EBD-1E4C-89E4-A6A3F9062505}"/>
              </a:ext>
            </a:extLst>
          </p:cNvPr>
          <p:cNvSpPr txBox="1"/>
          <p:nvPr/>
        </p:nvSpPr>
        <p:spPr bwMode="auto">
          <a:xfrm>
            <a:off x="5197705" y="7739992"/>
            <a:ext cx="3062467" cy="29128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2114">
              <a:lnSpc>
                <a:spcPct val="100000"/>
              </a:lnSpc>
              <a:spcBef>
                <a:spcPts val="998"/>
              </a:spcBef>
              <a:buFont typeface="Arial"/>
              <a:buNone/>
              <a:defRPr sz="16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6057" indent="0" algn="l" defTabSz="912114">
              <a:lnSpc>
                <a:spcPct val="100000"/>
              </a:lnSpc>
              <a:spcBef>
                <a:spcPts val="499"/>
              </a:spcBef>
              <a:buFont typeface="Arial"/>
              <a:buNone/>
              <a:defRPr sz="14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2114" indent="0" algn="l" defTabSz="912114">
              <a:lnSpc>
                <a:spcPct val="100000"/>
              </a:lnSpc>
              <a:spcBef>
                <a:spcPts val="499"/>
              </a:spcBef>
              <a:buFont typeface="Arial"/>
              <a:buNone/>
              <a:defRPr sz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68171" indent="0" algn="l" defTabSz="912114">
              <a:lnSpc>
                <a:spcPct val="100000"/>
              </a:lnSpc>
              <a:spcBef>
                <a:spcPts val="499"/>
              </a:spcBef>
              <a:buFont typeface="Arial"/>
              <a:buNone/>
              <a:defRPr sz="1000">
                <a:solidFill>
                  <a:srgbClr val="6D6D6D"/>
                </a:solidFill>
                <a:latin typeface="Arial"/>
                <a:ea typeface="+mn-ea"/>
                <a:cs typeface="Arial"/>
              </a:defRPr>
            </a:lvl4pPr>
            <a:lvl5pPr marL="1824228" indent="0" algn="l" defTabSz="912114">
              <a:lnSpc>
                <a:spcPct val="100000"/>
              </a:lnSpc>
              <a:spcBef>
                <a:spcPts val="499"/>
              </a:spcBef>
              <a:buFont typeface="Arial"/>
              <a:buNone/>
              <a:defRPr sz="1000">
                <a:solidFill>
                  <a:srgbClr val="6D6D6D"/>
                </a:solidFill>
                <a:latin typeface="Arial"/>
                <a:ea typeface="+mn-ea"/>
                <a:cs typeface="Arial"/>
              </a:defRPr>
            </a:lvl5pPr>
            <a:lvl6pPr marL="2280285" indent="0" algn="l" defTabSz="912114">
              <a:lnSpc>
                <a:spcPct val="90000"/>
              </a:lnSpc>
              <a:spcBef>
                <a:spcPts val="499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6342" indent="0" algn="l" defTabSz="912114">
              <a:lnSpc>
                <a:spcPct val="90000"/>
              </a:lnSpc>
              <a:spcBef>
                <a:spcPts val="499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2399" indent="0" algn="l" defTabSz="912114">
              <a:lnSpc>
                <a:spcPct val="90000"/>
              </a:lnSpc>
              <a:spcBef>
                <a:spcPts val="499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8456" indent="0" algn="l" defTabSz="912114">
              <a:lnSpc>
                <a:spcPct val="90000"/>
              </a:lnSpc>
              <a:spcBef>
                <a:spcPts val="499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/>
              <a:t>Сомалицы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6326E3CF-ECF5-4840-B0CE-54D64F7BAE7C}"/>
              </a:ext>
            </a:extLst>
          </p:cNvPr>
          <p:cNvSpPr txBox="1"/>
          <p:nvPr/>
        </p:nvSpPr>
        <p:spPr bwMode="auto">
          <a:xfrm>
            <a:off x="8727580" y="7739992"/>
            <a:ext cx="3062467" cy="29128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2114">
              <a:lnSpc>
                <a:spcPct val="100000"/>
              </a:lnSpc>
              <a:spcBef>
                <a:spcPts val="998"/>
              </a:spcBef>
              <a:buFont typeface="Arial"/>
              <a:buNone/>
              <a:defRPr sz="16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6057" indent="0" algn="l" defTabSz="912114">
              <a:lnSpc>
                <a:spcPct val="100000"/>
              </a:lnSpc>
              <a:spcBef>
                <a:spcPts val="499"/>
              </a:spcBef>
              <a:buFont typeface="Arial"/>
              <a:buNone/>
              <a:defRPr sz="14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2114" indent="0" algn="l" defTabSz="912114">
              <a:lnSpc>
                <a:spcPct val="100000"/>
              </a:lnSpc>
              <a:spcBef>
                <a:spcPts val="499"/>
              </a:spcBef>
              <a:buFont typeface="Arial"/>
              <a:buNone/>
              <a:defRPr sz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68171" indent="0" algn="l" defTabSz="912114">
              <a:lnSpc>
                <a:spcPct val="100000"/>
              </a:lnSpc>
              <a:spcBef>
                <a:spcPts val="499"/>
              </a:spcBef>
              <a:buFont typeface="Arial"/>
              <a:buNone/>
              <a:defRPr sz="1000">
                <a:solidFill>
                  <a:srgbClr val="6D6D6D"/>
                </a:solidFill>
                <a:latin typeface="Arial"/>
                <a:ea typeface="+mn-ea"/>
                <a:cs typeface="Arial"/>
              </a:defRPr>
            </a:lvl4pPr>
            <a:lvl5pPr marL="1824228" indent="0" algn="l" defTabSz="912114">
              <a:lnSpc>
                <a:spcPct val="100000"/>
              </a:lnSpc>
              <a:spcBef>
                <a:spcPts val="499"/>
              </a:spcBef>
              <a:buFont typeface="Arial"/>
              <a:buNone/>
              <a:defRPr sz="1000">
                <a:solidFill>
                  <a:srgbClr val="6D6D6D"/>
                </a:solidFill>
                <a:latin typeface="Arial"/>
                <a:ea typeface="+mn-ea"/>
                <a:cs typeface="Arial"/>
              </a:defRPr>
            </a:lvl5pPr>
            <a:lvl6pPr marL="2280285" indent="0" algn="l" defTabSz="912114">
              <a:lnSpc>
                <a:spcPct val="90000"/>
              </a:lnSpc>
              <a:spcBef>
                <a:spcPts val="499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6342" indent="0" algn="l" defTabSz="912114">
              <a:lnSpc>
                <a:spcPct val="90000"/>
              </a:lnSpc>
              <a:spcBef>
                <a:spcPts val="499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2399" indent="0" algn="l" defTabSz="912114">
              <a:lnSpc>
                <a:spcPct val="90000"/>
              </a:lnSpc>
              <a:spcBef>
                <a:spcPts val="499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8456" indent="0" algn="l" defTabSz="912114">
              <a:lnSpc>
                <a:spcPct val="90000"/>
              </a:lnSpc>
              <a:spcBef>
                <a:spcPts val="499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/>
              <a:t>Пигмеи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D2AEEDF-3365-5149-8E91-7629E25EBCD1}"/>
              </a:ext>
            </a:extLst>
          </p:cNvPr>
          <p:cNvSpPr txBox="1"/>
          <p:nvPr/>
        </p:nvSpPr>
        <p:spPr bwMode="auto">
          <a:xfrm>
            <a:off x="12312560" y="7594346"/>
            <a:ext cx="3062467" cy="29128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2114">
              <a:lnSpc>
                <a:spcPct val="100000"/>
              </a:lnSpc>
              <a:spcBef>
                <a:spcPts val="998"/>
              </a:spcBef>
              <a:buFont typeface="Arial"/>
              <a:buNone/>
              <a:defRPr sz="16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6057" indent="0" algn="l" defTabSz="912114">
              <a:lnSpc>
                <a:spcPct val="100000"/>
              </a:lnSpc>
              <a:spcBef>
                <a:spcPts val="499"/>
              </a:spcBef>
              <a:buFont typeface="Arial"/>
              <a:buNone/>
              <a:defRPr sz="14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2114" indent="0" algn="l" defTabSz="912114">
              <a:lnSpc>
                <a:spcPct val="100000"/>
              </a:lnSpc>
              <a:spcBef>
                <a:spcPts val="499"/>
              </a:spcBef>
              <a:buFont typeface="Arial"/>
              <a:buNone/>
              <a:defRPr sz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68171" indent="0" algn="l" defTabSz="912114">
              <a:lnSpc>
                <a:spcPct val="100000"/>
              </a:lnSpc>
              <a:spcBef>
                <a:spcPts val="499"/>
              </a:spcBef>
              <a:buFont typeface="Arial"/>
              <a:buNone/>
              <a:defRPr sz="1000">
                <a:solidFill>
                  <a:srgbClr val="6D6D6D"/>
                </a:solidFill>
                <a:latin typeface="Arial"/>
                <a:ea typeface="+mn-ea"/>
                <a:cs typeface="Arial"/>
              </a:defRPr>
            </a:lvl4pPr>
            <a:lvl5pPr marL="1824228" indent="0" algn="l" defTabSz="912114">
              <a:lnSpc>
                <a:spcPct val="100000"/>
              </a:lnSpc>
              <a:spcBef>
                <a:spcPts val="499"/>
              </a:spcBef>
              <a:buFont typeface="Arial"/>
              <a:buNone/>
              <a:defRPr sz="1000">
                <a:solidFill>
                  <a:srgbClr val="6D6D6D"/>
                </a:solidFill>
                <a:latin typeface="Arial"/>
                <a:ea typeface="+mn-ea"/>
                <a:cs typeface="Arial"/>
              </a:defRPr>
            </a:lvl5pPr>
            <a:lvl6pPr marL="2280285" indent="0" algn="l" defTabSz="912114">
              <a:lnSpc>
                <a:spcPct val="90000"/>
              </a:lnSpc>
              <a:spcBef>
                <a:spcPts val="499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6342" indent="0" algn="l" defTabSz="912114">
              <a:lnSpc>
                <a:spcPct val="90000"/>
              </a:lnSpc>
              <a:spcBef>
                <a:spcPts val="499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2399" indent="0" algn="l" defTabSz="912114">
              <a:lnSpc>
                <a:spcPct val="90000"/>
              </a:lnSpc>
              <a:spcBef>
                <a:spcPts val="499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8456" indent="0" algn="l" defTabSz="912114">
              <a:lnSpc>
                <a:spcPct val="90000"/>
              </a:lnSpc>
              <a:spcBef>
                <a:spcPts val="499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/>
              <a:t>Народы банту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72162004-FC68-3A45-A18E-B047D112718C}"/>
              </a:ext>
            </a:extLst>
          </p:cNvPr>
          <p:cNvSpPr txBox="1"/>
          <p:nvPr/>
        </p:nvSpPr>
        <p:spPr bwMode="auto">
          <a:xfrm>
            <a:off x="5197705" y="4211121"/>
            <a:ext cx="3062467" cy="54573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2114">
              <a:lnSpc>
                <a:spcPct val="100000"/>
              </a:lnSpc>
              <a:spcBef>
                <a:spcPts val="998"/>
              </a:spcBef>
              <a:buFont typeface="Arial"/>
              <a:buNone/>
              <a:defRPr sz="16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6057" indent="0" algn="l" defTabSz="912114">
              <a:lnSpc>
                <a:spcPct val="100000"/>
              </a:lnSpc>
              <a:spcBef>
                <a:spcPts val="499"/>
              </a:spcBef>
              <a:buFont typeface="Arial"/>
              <a:buNone/>
              <a:defRPr sz="14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2114" indent="0" algn="l" defTabSz="912114">
              <a:lnSpc>
                <a:spcPct val="100000"/>
              </a:lnSpc>
              <a:spcBef>
                <a:spcPts val="499"/>
              </a:spcBef>
              <a:buFont typeface="Arial"/>
              <a:buNone/>
              <a:defRPr sz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68171" indent="0" algn="l" defTabSz="912114">
              <a:lnSpc>
                <a:spcPct val="100000"/>
              </a:lnSpc>
              <a:spcBef>
                <a:spcPts val="499"/>
              </a:spcBef>
              <a:buFont typeface="Arial"/>
              <a:buNone/>
              <a:defRPr sz="1000">
                <a:solidFill>
                  <a:srgbClr val="6D6D6D"/>
                </a:solidFill>
                <a:latin typeface="Arial"/>
                <a:ea typeface="+mn-ea"/>
                <a:cs typeface="Arial"/>
              </a:defRPr>
            </a:lvl4pPr>
            <a:lvl5pPr marL="1824228" indent="0" algn="l" defTabSz="912114">
              <a:lnSpc>
                <a:spcPct val="100000"/>
              </a:lnSpc>
              <a:spcBef>
                <a:spcPts val="499"/>
              </a:spcBef>
              <a:buFont typeface="Arial"/>
              <a:buNone/>
              <a:defRPr sz="1000">
                <a:solidFill>
                  <a:srgbClr val="6D6D6D"/>
                </a:solidFill>
                <a:latin typeface="Arial"/>
                <a:ea typeface="+mn-ea"/>
                <a:cs typeface="Arial"/>
              </a:defRPr>
            </a:lvl5pPr>
            <a:lvl6pPr marL="2280285" indent="0" algn="l" defTabSz="912114">
              <a:lnSpc>
                <a:spcPct val="90000"/>
              </a:lnSpc>
              <a:spcBef>
                <a:spcPts val="499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6342" indent="0" algn="l" defTabSz="912114">
              <a:lnSpc>
                <a:spcPct val="90000"/>
              </a:lnSpc>
              <a:spcBef>
                <a:spcPts val="499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2399" indent="0" algn="l" defTabSz="912114">
              <a:lnSpc>
                <a:spcPct val="90000"/>
              </a:lnSpc>
              <a:spcBef>
                <a:spcPts val="499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8456" indent="0" algn="l" defTabSz="912114">
              <a:lnSpc>
                <a:spcPct val="90000"/>
              </a:lnSpc>
              <a:spcBef>
                <a:spcPts val="499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/>
              <a:t>Бушмены (койсаны)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689C4B48-F248-DC44-B43A-EE29EB3A9FB3}"/>
              </a:ext>
            </a:extLst>
          </p:cNvPr>
          <p:cNvSpPr txBox="1"/>
          <p:nvPr/>
        </p:nvSpPr>
        <p:spPr bwMode="auto">
          <a:xfrm>
            <a:off x="8992192" y="4432485"/>
            <a:ext cx="3062467" cy="29128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2114">
              <a:lnSpc>
                <a:spcPct val="100000"/>
              </a:lnSpc>
              <a:spcBef>
                <a:spcPts val="998"/>
              </a:spcBef>
              <a:buFont typeface="Arial"/>
              <a:buNone/>
              <a:defRPr sz="16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6057" indent="0" algn="l" defTabSz="912114">
              <a:lnSpc>
                <a:spcPct val="100000"/>
              </a:lnSpc>
              <a:spcBef>
                <a:spcPts val="499"/>
              </a:spcBef>
              <a:buFont typeface="Arial"/>
              <a:buNone/>
              <a:defRPr sz="14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2114" indent="0" algn="l" defTabSz="912114">
              <a:lnSpc>
                <a:spcPct val="100000"/>
              </a:lnSpc>
              <a:spcBef>
                <a:spcPts val="499"/>
              </a:spcBef>
              <a:buFont typeface="Arial"/>
              <a:buNone/>
              <a:defRPr sz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68171" indent="0" algn="l" defTabSz="912114">
              <a:lnSpc>
                <a:spcPct val="100000"/>
              </a:lnSpc>
              <a:spcBef>
                <a:spcPts val="499"/>
              </a:spcBef>
              <a:buFont typeface="Arial"/>
              <a:buNone/>
              <a:defRPr sz="1000">
                <a:solidFill>
                  <a:srgbClr val="6D6D6D"/>
                </a:solidFill>
                <a:latin typeface="Arial"/>
                <a:ea typeface="+mn-ea"/>
                <a:cs typeface="Arial"/>
              </a:defRPr>
            </a:lvl4pPr>
            <a:lvl5pPr marL="1824228" indent="0" algn="l" defTabSz="912114">
              <a:lnSpc>
                <a:spcPct val="100000"/>
              </a:lnSpc>
              <a:spcBef>
                <a:spcPts val="499"/>
              </a:spcBef>
              <a:buFont typeface="Arial"/>
              <a:buNone/>
              <a:defRPr sz="1000">
                <a:solidFill>
                  <a:srgbClr val="6D6D6D"/>
                </a:solidFill>
                <a:latin typeface="Arial"/>
                <a:ea typeface="+mn-ea"/>
                <a:cs typeface="Arial"/>
              </a:defRPr>
            </a:lvl5pPr>
            <a:lvl6pPr marL="2280285" indent="0" algn="l" defTabSz="912114">
              <a:lnSpc>
                <a:spcPct val="90000"/>
              </a:lnSpc>
              <a:spcBef>
                <a:spcPts val="499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6342" indent="0" algn="l" defTabSz="912114">
              <a:lnSpc>
                <a:spcPct val="90000"/>
              </a:lnSpc>
              <a:spcBef>
                <a:spcPts val="499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2399" indent="0" algn="l" defTabSz="912114">
              <a:lnSpc>
                <a:spcPct val="90000"/>
              </a:lnSpc>
              <a:spcBef>
                <a:spcPts val="499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8456" indent="0" algn="l" defTabSz="912114">
              <a:lnSpc>
                <a:spcPct val="90000"/>
              </a:lnSpc>
              <a:spcBef>
                <a:spcPts val="499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/>
              <a:t>Нилоты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3C2816A-C7FB-AE43-9A81-C30C8D1179AA}"/>
              </a:ext>
            </a:extLst>
          </p:cNvPr>
          <p:cNvSpPr txBox="1"/>
          <p:nvPr/>
        </p:nvSpPr>
        <p:spPr bwMode="auto">
          <a:xfrm>
            <a:off x="12327123" y="4211122"/>
            <a:ext cx="3062467" cy="54573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2114">
              <a:lnSpc>
                <a:spcPct val="100000"/>
              </a:lnSpc>
              <a:spcBef>
                <a:spcPts val="998"/>
              </a:spcBef>
              <a:buFont typeface="Arial"/>
              <a:buNone/>
              <a:defRPr sz="16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6057" indent="0" algn="l" defTabSz="912114">
              <a:lnSpc>
                <a:spcPct val="100000"/>
              </a:lnSpc>
              <a:spcBef>
                <a:spcPts val="499"/>
              </a:spcBef>
              <a:buFont typeface="Arial"/>
              <a:buNone/>
              <a:defRPr sz="14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2114" indent="0" algn="l" defTabSz="912114">
              <a:lnSpc>
                <a:spcPct val="100000"/>
              </a:lnSpc>
              <a:spcBef>
                <a:spcPts val="499"/>
              </a:spcBef>
              <a:buFont typeface="Arial"/>
              <a:buNone/>
              <a:defRPr sz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68171" indent="0" algn="l" defTabSz="912114">
              <a:lnSpc>
                <a:spcPct val="100000"/>
              </a:lnSpc>
              <a:spcBef>
                <a:spcPts val="499"/>
              </a:spcBef>
              <a:buFont typeface="Arial"/>
              <a:buNone/>
              <a:defRPr sz="1000">
                <a:solidFill>
                  <a:srgbClr val="6D6D6D"/>
                </a:solidFill>
                <a:latin typeface="Arial"/>
                <a:ea typeface="+mn-ea"/>
                <a:cs typeface="Arial"/>
              </a:defRPr>
            </a:lvl4pPr>
            <a:lvl5pPr marL="1824228" indent="0" algn="l" defTabSz="912114">
              <a:lnSpc>
                <a:spcPct val="100000"/>
              </a:lnSpc>
              <a:spcBef>
                <a:spcPts val="499"/>
              </a:spcBef>
              <a:buFont typeface="Arial"/>
              <a:buNone/>
              <a:defRPr sz="1000">
                <a:solidFill>
                  <a:srgbClr val="6D6D6D"/>
                </a:solidFill>
                <a:latin typeface="Arial"/>
                <a:ea typeface="+mn-ea"/>
                <a:cs typeface="Arial"/>
              </a:defRPr>
            </a:lvl5pPr>
            <a:lvl6pPr marL="2280285" indent="0" algn="l" defTabSz="912114">
              <a:lnSpc>
                <a:spcPct val="90000"/>
              </a:lnSpc>
              <a:spcBef>
                <a:spcPts val="499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6342" indent="0" algn="l" defTabSz="912114">
              <a:lnSpc>
                <a:spcPct val="90000"/>
              </a:lnSpc>
              <a:spcBef>
                <a:spcPts val="499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2399" indent="0" algn="l" defTabSz="912114">
              <a:lnSpc>
                <a:spcPct val="90000"/>
              </a:lnSpc>
              <a:spcBef>
                <a:spcPts val="499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8456" indent="0" algn="l" defTabSz="912114">
              <a:lnSpc>
                <a:spcPct val="90000"/>
              </a:lnSpc>
              <a:spcBef>
                <a:spcPts val="499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/>
              <a:t>Берберы</a:t>
            </a:r>
          </a:p>
        </p:txBody>
      </p:sp>
    </p:spTree>
    <p:extLst>
      <p:ext uri="{BB962C8B-B14F-4D97-AF65-F5344CB8AC3E}">
        <p14:creationId xmlns:p14="http://schemas.microsoft.com/office/powerpoint/2010/main" val="389601946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4">
            <a:extLst>
              <a:ext uri="{FF2B5EF4-FFF2-40B4-BE49-F238E27FC236}">
                <a16:creationId xmlns:a16="http://schemas.microsoft.com/office/drawing/2014/main" id="{4807F3F4-1D63-E244-8D2C-D5A3B251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49</a:t>
            </a:fld>
            <a:endParaRPr lang="ru-R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5DB94F-1653-CD43-9F09-0F712BA3F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4425" y="829374"/>
            <a:ext cx="6909464" cy="7485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705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4">
            <a:extLst>
              <a:ext uri="{FF2B5EF4-FFF2-40B4-BE49-F238E27FC236}">
                <a16:creationId xmlns:a16="http://schemas.microsoft.com/office/drawing/2014/main" id="{8461940F-346C-2540-9F83-5196DBEB4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5</a:t>
            </a:fld>
            <a:endParaRPr lang="ru-R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478A3C-014F-8A44-8BA2-42B9AA067E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6255999" cy="9144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A5F70C5-FEED-6E43-8B8A-5638207C816E}"/>
              </a:ext>
            </a:extLst>
          </p:cNvPr>
          <p:cNvSpPr txBox="1"/>
          <p:nvPr/>
        </p:nvSpPr>
        <p:spPr>
          <a:xfrm>
            <a:off x="4059020" y="1760108"/>
            <a:ext cx="3644347" cy="872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>
                <a:solidFill>
                  <a:sysClr val="windowText" lastClr="000000"/>
                </a:solidFill>
              </a:rPr>
              <a:t>Западная</a:t>
            </a:r>
          </a:p>
          <a:p>
            <a:r>
              <a:rPr lang="ru-RU" sz="1867" b="1" dirty="0">
                <a:solidFill>
                  <a:sysClr val="windowText" lastClr="000000"/>
                </a:solidFill>
              </a:rPr>
              <a:t>(атлантическая)</a:t>
            </a:r>
          </a:p>
          <a:p>
            <a:r>
              <a:rPr lang="ru-RU" sz="1333" b="1" dirty="0">
                <a:solidFill>
                  <a:sysClr val="windowText" lastClr="000000"/>
                </a:solidFill>
              </a:rPr>
              <a:t>цивилизация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850F84F-BC19-FD42-80B9-7CC19C5C5BF6}"/>
              </a:ext>
            </a:extLst>
          </p:cNvPr>
          <p:cNvSpPr txBox="1"/>
          <p:nvPr/>
        </p:nvSpPr>
        <p:spPr>
          <a:xfrm>
            <a:off x="9304597" y="1017737"/>
            <a:ext cx="27715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>
                <a:solidFill>
                  <a:sysClr val="windowText" lastClr="000000"/>
                </a:solidFill>
              </a:rPr>
              <a:t>Русская </a:t>
            </a:r>
          </a:p>
          <a:p>
            <a:r>
              <a:rPr lang="ru-RU" sz="1333" b="1" dirty="0">
                <a:solidFill>
                  <a:sysClr val="windowText" lastClr="000000"/>
                </a:solidFill>
              </a:rPr>
              <a:t>цивилизация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706AEB-DE50-5242-9F49-19CC57A85255}"/>
              </a:ext>
            </a:extLst>
          </p:cNvPr>
          <p:cNvSpPr txBox="1"/>
          <p:nvPr/>
        </p:nvSpPr>
        <p:spPr>
          <a:xfrm>
            <a:off x="10511851" y="2548425"/>
            <a:ext cx="1617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ysClr val="windowText" lastClr="000000"/>
                </a:solidFill>
              </a:rPr>
              <a:t>Китайская</a:t>
            </a:r>
          </a:p>
          <a:p>
            <a:r>
              <a:rPr lang="ru-RU" sz="1600" b="1" dirty="0">
                <a:solidFill>
                  <a:sysClr val="windowText" lastClr="000000"/>
                </a:solidFill>
              </a:rPr>
              <a:t>цивилизация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D92B61D-49BA-AC46-80CD-73D7B52598EE}"/>
              </a:ext>
            </a:extLst>
          </p:cNvPr>
          <p:cNvSpPr txBox="1"/>
          <p:nvPr/>
        </p:nvSpPr>
        <p:spPr>
          <a:xfrm>
            <a:off x="5282078" y="8245546"/>
            <a:ext cx="61500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Цивилизации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ru-RU" sz="2400" b="1" dirty="0">
                <a:solidFill>
                  <a:schemeClr val="bg1"/>
                </a:solidFill>
              </a:rPr>
              <a:t>в расширенной номенклатуре</a:t>
            </a:r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EC4397D4-3832-FE4D-B115-53E36EE61EBC}"/>
              </a:ext>
            </a:extLst>
          </p:cNvPr>
          <p:cNvSpPr/>
          <p:nvPr/>
        </p:nvSpPr>
        <p:spPr>
          <a:xfrm>
            <a:off x="5233279" y="3632525"/>
            <a:ext cx="4267085" cy="4056131"/>
          </a:xfrm>
          <a:custGeom>
            <a:avLst/>
            <a:gdLst>
              <a:gd name="connsiteX0" fmla="*/ 458198 w 3200314"/>
              <a:gd name="connsiteY0" fmla="*/ 98319 h 3042098"/>
              <a:gd name="connsiteX1" fmla="*/ 935276 w 3200314"/>
              <a:gd name="connsiteY1" fmla="*/ 38684 h 3042098"/>
              <a:gd name="connsiteX2" fmla="*/ 1223511 w 3200314"/>
              <a:gd name="connsiteY2" fmla="*/ 217589 h 3042098"/>
              <a:gd name="connsiteX3" fmla="*/ 1521684 w 3200314"/>
              <a:gd name="connsiteY3" fmla="*/ 8867 h 3042098"/>
              <a:gd name="connsiteX4" fmla="*/ 1939128 w 3200314"/>
              <a:gd name="connsiteY4" fmla="*/ 187771 h 3042098"/>
              <a:gd name="connsiteX5" fmla="*/ 1919250 w 3200314"/>
              <a:gd name="connsiteY5" fmla="*/ 485945 h 3042098"/>
              <a:gd name="connsiteX6" fmla="*/ 2267119 w 3200314"/>
              <a:gd name="connsiteY6" fmla="*/ 515763 h 3042098"/>
              <a:gd name="connsiteX7" fmla="*/ 2455963 w 3200314"/>
              <a:gd name="connsiteY7" fmla="*/ 456128 h 3042098"/>
              <a:gd name="connsiteX8" fmla="*/ 2704441 w 3200314"/>
              <a:gd name="connsiteY8" fmla="*/ 625093 h 3042098"/>
              <a:gd name="connsiteX9" fmla="*/ 2734258 w 3200314"/>
              <a:gd name="connsiteY9" fmla="*/ 744363 h 3042098"/>
              <a:gd name="connsiteX10" fmla="*/ 2644806 w 3200314"/>
              <a:gd name="connsiteY10" fmla="*/ 943145 h 3042098"/>
              <a:gd name="connsiteX11" fmla="*/ 2555354 w 3200314"/>
              <a:gd name="connsiteY11" fmla="*/ 1221441 h 3042098"/>
              <a:gd name="connsiteX12" fmla="*/ 3072189 w 3200314"/>
              <a:gd name="connsiteY12" fmla="*/ 1609067 h 3042098"/>
              <a:gd name="connsiteX13" fmla="*/ 3102006 w 3200314"/>
              <a:gd name="connsiteY13" fmla="*/ 2483710 h 3042098"/>
              <a:gd name="connsiteX14" fmla="*/ 1929189 w 3200314"/>
              <a:gd name="connsiteY14" fmla="*/ 3040302 h 3042098"/>
              <a:gd name="connsiteX15" fmla="*/ 1382537 w 3200314"/>
              <a:gd name="connsiteY15" fmla="*/ 2304806 h 3042098"/>
              <a:gd name="connsiteX16" fmla="*/ 1293084 w 3200314"/>
              <a:gd name="connsiteY16" fmla="*/ 1569310 h 3042098"/>
              <a:gd name="connsiteX17" fmla="*/ 1322902 w 3200314"/>
              <a:gd name="connsiteY17" fmla="*/ 1171745 h 3042098"/>
              <a:gd name="connsiteX18" fmla="*/ 955154 w 3200314"/>
              <a:gd name="connsiteY18" fmla="*/ 1062415 h 3042098"/>
              <a:gd name="connsiteX19" fmla="*/ 309111 w 3200314"/>
              <a:gd name="connsiteY19" fmla="*/ 853693 h 3042098"/>
              <a:gd name="connsiteX20" fmla="*/ 998 w 3200314"/>
              <a:gd name="connsiteY20" fmla="*/ 346797 h 3042098"/>
              <a:gd name="connsiteX21" fmla="*/ 219658 w 3200314"/>
              <a:gd name="connsiteY21" fmla="*/ 8867 h 3042098"/>
              <a:gd name="connsiteX22" fmla="*/ 458198 w 3200314"/>
              <a:gd name="connsiteY22" fmla="*/ 98319 h 3042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200314" h="3042098">
                <a:moveTo>
                  <a:pt x="458198" y="98319"/>
                </a:moveTo>
                <a:cubicBezTo>
                  <a:pt x="577468" y="103288"/>
                  <a:pt x="807724" y="18806"/>
                  <a:pt x="935276" y="38684"/>
                </a:cubicBezTo>
                <a:cubicBezTo>
                  <a:pt x="1062828" y="58562"/>
                  <a:pt x="1125776" y="222558"/>
                  <a:pt x="1223511" y="217589"/>
                </a:cubicBezTo>
                <a:cubicBezTo>
                  <a:pt x="1321246" y="212620"/>
                  <a:pt x="1402415" y="13837"/>
                  <a:pt x="1521684" y="8867"/>
                </a:cubicBezTo>
                <a:cubicBezTo>
                  <a:pt x="1640953" y="3897"/>
                  <a:pt x="1872867" y="108258"/>
                  <a:pt x="1939128" y="187771"/>
                </a:cubicBezTo>
                <a:cubicBezTo>
                  <a:pt x="2005389" y="267284"/>
                  <a:pt x="1864585" y="431280"/>
                  <a:pt x="1919250" y="485945"/>
                </a:cubicBezTo>
                <a:cubicBezTo>
                  <a:pt x="1973915" y="540610"/>
                  <a:pt x="2177667" y="520732"/>
                  <a:pt x="2267119" y="515763"/>
                </a:cubicBezTo>
                <a:cubicBezTo>
                  <a:pt x="2356571" y="510794"/>
                  <a:pt x="2383076" y="437906"/>
                  <a:pt x="2455963" y="456128"/>
                </a:cubicBezTo>
                <a:cubicBezTo>
                  <a:pt x="2528850" y="474350"/>
                  <a:pt x="2658059" y="577054"/>
                  <a:pt x="2704441" y="625093"/>
                </a:cubicBezTo>
                <a:cubicBezTo>
                  <a:pt x="2750823" y="673132"/>
                  <a:pt x="2744197" y="691354"/>
                  <a:pt x="2734258" y="744363"/>
                </a:cubicBezTo>
                <a:cubicBezTo>
                  <a:pt x="2724319" y="797372"/>
                  <a:pt x="2674623" y="863632"/>
                  <a:pt x="2644806" y="943145"/>
                </a:cubicBezTo>
                <a:cubicBezTo>
                  <a:pt x="2614989" y="1022658"/>
                  <a:pt x="2484124" y="1110454"/>
                  <a:pt x="2555354" y="1221441"/>
                </a:cubicBezTo>
                <a:cubicBezTo>
                  <a:pt x="2626584" y="1332428"/>
                  <a:pt x="2981080" y="1398689"/>
                  <a:pt x="3072189" y="1609067"/>
                </a:cubicBezTo>
                <a:cubicBezTo>
                  <a:pt x="3163298" y="1819445"/>
                  <a:pt x="3292506" y="2245171"/>
                  <a:pt x="3102006" y="2483710"/>
                </a:cubicBezTo>
                <a:cubicBezTo>
                  <a:pt x="2911506" y="2722249"/>
                  <a:pt x="2215767" y="3070119"/>
                  <a:pt x="1929189" y="3040302"/>
                </a:cubicBezTo>
                <a:cubicBezTo>
                  <a:pt x="1642611" y="3010485"/>
                  <a:pt x="1488555" y="2549971"/>
                  <a:pt x="1382537" y="2304806"/>
                </a:cubicBezTo>
                <a:cubicBezTo>
                  <a:pt x="1276520" y="2059641"/>
                  <a:pt x="1303023" y="1758153"/>
                  <a:pt x="1293084" y="1569310"/>
                </a:cubicBezTo>
                <a:cubicBezTo>
                  <a:pt x="1283145" y="1380467"/>
                  <a:pt x="1379224" y="1256227"/>
                  <a:pt x="1322902" y="1171745"/>
                </a:cubicBezTo>
                <a:cubicBezTo>
                  <a:pt x="1266580" y="1087263"/>
                  <a:pt x="955154" y="1062415"/>
                  <a:pt x="955154" y="1062415"/>
                </a:cubicBezTo>
                <a:cubicBezTo>
                  <a:pt x="786189" y="1009406"/>
                  <a:pt x="468137" y="972963"/>
                  <a:pt x="309111" y="853693"/>
                </a:cubicBezTo>
                <a:cubicBezTo>
                  <a:pt x="150085" y="734423"/>
                  <a:pt x="15907" y="487601"/>
                  <a:pt x="998" y="346797"/>
                </a:cubicBezTo>
                <a:cubicBezTo>
                  <a:pt x="-13911" y="205993"/>
                  <a:pt x="141802" y="51936"/>
                  <a:pt x="219658" y="8867"/>
                </a:cubicBezTo>
                <a:cubicBezTo>
                  <a:pt x="297514" y="-34202"/>
                  <a:pt x="338928" y="93350"/>
                  <a:pt x="458198" y="98319"/>
                </a:cubicBezTo>
                <a:close/>
              </a:path>
            </a:pathLst>
          </a:custGeom>
          <a:solidFill>
            <a:schemeClr val="bg2">
              <a:lumMod val="25000"/>
              <a:alpha val="17000"/>
            </a:schemeClr>
          </a:solidFill>
          <a:ln w="28575"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8B9B92B8-A697-0D40-9560-CDA08BDEFE24}"/>
              </a:ext>
            </a:extLst>
          </p:cNvPr>
          <p:cNvSpPr/>
          <p:nvPr/>
        </p:nvSpPr>
        <p:spPr>
          <a:xfrm>
            <a:off x="10150811" y="1834691"/>
            <a:ext cx="2385820" cy="2190795"/>
          </a:xfrm>
          <a:custGeom>
            <a:avLst/>
            <a:gdLst>
              <a:gd name="connsiteX0" fmla="*/ 1759492 w 1789365"/>
              <a:gd name="connsiteY0" fmla="*/ 472660 h 1643096"/>
              <a:gd name="connsiteX1" fmla="*/ 1570649 w 1789365"/>
              <a:gd name="connsiteY1" fmla="*/ 671443 h 1643096"/>
              <a:gd name="connsiteX2" fmla="*/ 1719735 w 1789365"/>
              <a:gd name="connsiteY2" fmla="*/ 959678 h 1643096"/>
              <a:gd name="connsiteX3" fmla="*/ 1789309 w 1789365"/>
              <a:gd name="connsiteY3" fmla="*/ 1257852 h 1643096"/>
              <a:gd name="connsiteX4" fmla="*/ 1709796 w 1789365"/>
              <a:gd name="connsiteY4" fmla="*/ 1546086 h 1643096"/>
              <a:gd name="connsiteX5" fmla="*/ 1441440 w 1789365"/>
              <a:gd name="connsiteY5" fmla="*/ 1635539 h 1643096"/>
              <a:gd name="connsiteX6" fmla="*/ 1262535 w 1789365"/>
              <a:gd name="connsiteY6" fmla="*/ 1615660 h 1643096"/>
              <a:gd name="connsiteX7" fmla="*/ 1272475 w 1789365"/>
              <a:gd name="connsiteY7" fmla="*/ 1436756 h 1643096"/>
              <a:gd name="connsiteX8" fmla="*/ 1222779 w 1789365"/>
              <a:gd name="connsiteY8" fmla="*/ 1377121 h 1643096"/>
              <a:gd name="connsiteX9" fmla="*/ 1113449 w 1789365"/>
              <a:gd name="connsiteY9" fmla="*/ 1377121 h 1643096"/>
              <a:gd name="connsiteX10" fmla="*/ 1043875 w 1789365"/>
              <a:gd name="connsiteY10" fmla="*/ 1436756 h 1643096"/>
              <a:gd name="connsiteX11" fmla="*/ 984240 w 1789365"/>
              <a:gd name="connsiteY11" fmla="*/ 1446695 h 1643096"/>
              <a:gd name="connsiteX12" fmla="*/ 924605 w 1789365"/>
              <a:gd name="connsiteY12" fmla="*/ 1347304 h 1643096"/>
              <a:gd name="connsiteX13" fmla="*/ 894788 w 1789365"/>
              <a:gd name="connsiteY13" fmla="*/ 1257852 h 1643096"/>
              <a:gd name="connsiteX14" fmla="*/ 864970 w 1789365"/>
              <a:gd name="connsiteY14" fmla="*/ 1158460 h 1643096"/>
              <a:gd name="connsiteX15" fmla="*/ 785457 w 1789365"/>
              <a:gd name="connsiteY15" fmla="*/ 1069008 h 1643096"/>
              <a:gd name="connsiteX16" fmla="*/ 646309 w 1789365"/>
              <a:gd name="connsiteY16" fmla="*/ 1138582 h 1643096"/>
              <a:gd name="connsiteX17" fmla="*/ 487283 w 1789365"/>
              <a:gd name="connsiteY17" fmla="*/ 1098825 h 1643096"/>
              <a:gd name="connsiteX18" fmla="*/ 318318 w 1789365"/>
              <a:gd name="connsiteY18" fmla="*/ 1039191 h 1643096"/>
              <a:gd name="connsiteX19" fmla="*/ 179170 w 1789365"/>
              <a:gd name="connsiteY19" fmla="*/ 929860 h 1643096"/>
              <a:gd name="connsiteX20" fmla="*/ 169231 w 1789365"/>
              <a:gd name="connsiteY20" fmla="*/ 850347 h 1643096"/>
              <a:gd name="connsiteX21" fmla="*/ 149353 w 1789365"/>
              <a:gd name="connsiteY21" fmla="*/ 790712 h 1643096"/>
              <a:gd name="connsiteX22" fmla="*/ 49962 w 1789365"/>
              <a:gd name="connsiteY22" fmla="*/ 780773 h 1643096"/>
              <a:gd name="connsiteX23" fmla="*/ 266 w 1789365"/>
              <a:gd name="connsiteY23" fmla="*/ 651565 h 1643096"/>
              <a:gd name="connsiteX24" fmla="*/ 69840 w 1789365"/>
              <a:gd name="connsiteY24" fmla="*/ 552173 h 1643096"/>
              <a:gd name="connsiteX25" fmla="*/ 228866 w 1789365"/>
              <a:gd name="connsiteY25" fmla="*/ 422965 h 1643096"/>
              <a:gd name="connsiteX26" fmla="*/ 377953 w 1789365"/>
              <a:gd name="connsiteY26" fmla="*/ 253999 h 1643096"/>
              <a:gd name="connsiteX27" fmla="*/ 467405 w 1789365"/>
              <a:gd name="connsiteY27" fmla="*/ 383208 h 1643096"/>
              <a:gd name="connsiteX28" fmla="*/ 676127 w 1789365"/>
              <a:gd name="connsiteY28" fmla="*/ 462721 h 1643096"/>
              <a:gd name="connsiteX29" fmla="*/ 994179 w 1789365"/>
              <a:gd name="connsiteY29" fmla="*/ 482599 h 1643096"/>
              <a:gd name="connsiteX30" fmla="*/ 1113449 w 1789365"/>
              <a:gd name="connsiteY30" fmla="*/ 442843 h 1643096"/>
              <a:gd name="connsiteX31" fmla="*/ 1173083 w 1789365"/>
              <a:gd name="connsiteY31" fmla="*/ 363330 h 1643096"/>
              <a:gd name="connsiteX32" fmla="*/ 1292353 w 1789365"/>
              <a:gd name="connsiteY32" fmla="*/ 303695 h 1643096"/>
              <a:gd name="connsiteX33" fmla="*/ 1322170 w 1789365"/>
              <a:gd name="connsiteY33" fmla="*/ 244060 h 1643096"/>
              <a:gd name="connsiteX34" fmla="*/ 1153205 w 1789365"/>
              <a:gd name="connsiteY34" fmla="*/ 214243 h 1643096"/>
              <a:gd name="connsiteX35" fmla="*/ 1222779 w 1789365"/>
              <a:gd name="connsiteY35" fmla="*/ 85034 h 1643096"/>
              <a:gd name="connsiteX36" fmla="*/ 1252596 w 1789365"/>
              <a:gd name="connsiteY36" fmla="*/ 5521 h 1643096"/>
              <a:gd name="connsiteX37" fmla="*/ 1342049 w 1789365"/>
              <a:gd name="connsiteY37" fmla="*/ 15460 h 1643096"/>
              <a:gd name="connsiteX38" fmla="*/ 1461318 w 1789365"/>
              <a:gd name="connsiteY38" fmla="*/ 85034 h 1643096"/>
              <a:gd name="connsiteX39" fmla="*/ 1590527 w 1789365"/>
              <a:gd name="connsiteY39" fmla="*/ 164547 h 1643096"/>
              <a:gd name="connsiteX40" fmla="*/ 1670040 w 1789365"/>
              <a:gd name="connsiteY40" fmla="*/ 244060 h 1643096"/>
              <a:gd name="connsiteX41" fmla="*/ 1729675 w 1789365"/>
              <a:gd name="connsiteY41" fmla="*/ 413025 h 1643096"/>
              <a:gd name="connsiteX42" fmla="*/ 1759492 w 1789365"/>
              <a:gd name="connsiteY42" fmla="*/ 472660 h 1643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789365" h="1643096">
                <a:moveTo>
                  <a:pt x="1759492" y="472660"/>
                </a:moveTo>
                <a:cubicBezTo>
                  <a:pt x="1732988" y="515730"/>
                  <a:pt x="1577275" y="590273"/>
                  <a:pt x="1570649" y="671443"/>
                </a:cubicBezTo>
                <a:cubicBezTo>
                  <a:pt x="1564023" y="752613"/>
                  <a:pt x="1683292" y="861943"/>
                  <a:pt x="1719735" y="959678"/>
                </a:cubicBezTo>
                <a:cubicBezTo>
                  <a:pt x="1756178" y="1057413"/>
                  <a:pt x="1790966" y="1160117"/>
                  <a:pt x="1789309" y="1257852"/>
                </a:cubicBezTo>
                <a:cubicBezTo>
                  <a:pt x="1787653" y="1355587"/>
                  <a:pt x="1767774" y="1483138"/>
                  <a:pt x="1709796" y="1546086"/>
                </a:cubicBezTo>
                <a:cubicBezTo>
                  <a:pt x="1651818" y="1609034"/>
                  <a:pt x="1515983" y="1623943"/>
                  <a:pt x="1441440" y="1635539"/>
                </a:cubicBezTo>
                <a:cubicBezTo>
                  <a:pt x="1366897" y="1647135"/>
                  <a:pt x="1290696" y="1648790"/>
                  <a:pt x="1262535" y="1615660"/>
                </a:cubicBezTo>
                <a:cubicBezTo>
                  <a:pt x="1234374" y="1582530"/>
                  <a:pt x="1272475" y="1436756"/>
                  <a:pt x="1272475" y="1436756"/>
                </a:cubicBezTo>
                <a:cubicBezTo>
                  <a:pt x="1265849" y="1397000"/>
                  <a:pt x="1249283" y="1387060"/>
                  <a:pt x="1222779" y="1377121"/>
                </a:cubicBezTo>
                <a:cubicBezTo>
                  <a:pt x="1196275" y="1367182"/>
                  <a:pt x="1143266" y="1367182"/>
                  <a:pt x="1113449" y="1377121"/>
                </a:cubicBezTo>
                <a:cubicBezTo>
                  <a:pt x="1083632" y="1387060"/>
                  <a:pt x="1043875" y="1436756"/>
                  <a:pt x="1043875" y="1436756"/>
                </a:cubicBezTo>
                <a:cubicBezTo>
                  <a:pt x="1022340" y="1448352"/>
                  <a:pt x="1004118" y="1461604"/>
                  <a:pt x="984240" y="1446695"/>
                </a:cubicBezTo>
                <a:cubicBezTo>
                  <a:pt x="964362" y="1431786"/>
                  <a:pt x="939514" y="1378778"/>
                  <a:pt x="924605" y="1347304"/>
                </a:cubicBezTo>
                <a:cubicBezTo>
                  <a:pt x="909696" y="1315830"/>
                  <a:pt x="904727" y="1289326"/>
                  <a:pt x="894788" y="1257852"/>
                </a:cubicBezTo>
                <a:cubicBezTo>
                  <a:pt x="884849" y="1226378"/>
                  <a:pt x="883192" y="1189934"/>
                  <a:pt x="864970" y="1158460"/>
                </a:cubicBezTo>
                <a:cubicBezTo>
                  <a:pt x="846748" y="1126986"/>
                  <a:pt x="821900" y="1072321"/>
                  <a:pt x="785457" y="1069008"/>
                </a:cubicBezTo>
                <a:cubicBezTo>
                  <a:pt x="749013" y="1065695"/>
                  <a:pt x="696005" y="1133613"/>
                  <a:pt x="646309" y="1138582"/>
                </a:cubicBezTo>
                <a:cubicBezTo>
                  <a:pt x="596613" y="1143551"/>
                  <a:pt x="541948" y="1115390"/>
                  <a:pt x="487283" y="1098825"/>
                </a:cubicBezTo>
                <a:cubicBezTo>
                  <a:pt x="432618" y="1082260"/>
                  <a:pt x="369670" y="1067352"/>
                  <a:pt x="318318" y="1039191"/>
                </a:cubicBezTo>
                <a:cubicBezTo>
                  <a:pt x="266966" y="1011030"/>
                  <a:pt x="204018" y="961334"/>
                  <a:pt x="179170" y="929860"/>
                </a:cubicBezTo>
                <a:cubicBezTo>
                  <a:pt x="154322" y="898386"/>
                  <a:pt x="169231" y="850347"/>
                  <a:pt x="169231" y="850347"/>
                </a:cubicBezTo>
                <a:cubicBezTo>
                  <a:pt x="164261" y="827156"/>
                  <a:pt x="169231" y="802308"/>
                  <a:pt x="149353" y="790712"/>
                </a:cubicBezTo>
                <a:cubicBezTo>
                  <a:pt x="129475" y="779116"/>
                  <a:pt x="74810" y="803964"/>
                  <a:pt x="49962" y="780773"/>
                </a:cubicBezTo>
                <a:cubicBezTo>
                  <a:pt x="25114" y="757582"/>
                  <a:pt x="-3047" y="689665"/>
                  <a:pt x="266" y="651565"/>
                </a:cubicBezTo>
                <a:cubicBezTo>
                  <a:pt x="3579" y="613465"/>
                  <a:pt x="31740" y="590273"/>
                  <a:pt x="69840" y="552173"/>
                </a:cubicBezTo>
                <a:cubicBezTo>
                  <a:pt x="107940" y="514073"/>
                  <a:pt x="177514" y="472661"/>
                  <a:pt x="228866" y="422965"/>
                </a:cubicBezTo>
                <a:cubicBezTo>
                  <a:pt x="280218" y="373269"/>
                  <a:pt x="338196" y="260625"/>
                  <a:pt x="377953" y="253999"/>
                </a:cubicBezTo>
                <a:cubicBezTo>
                  <a:pt x="417709" y="247373"/>
                  <a:pt x="417709" y="348421"/>
                  <a:pt x="467405" y="383208"/>
                </a:cubicBezTo>
                <a:cubicBezTo>
                  <a:pt x="517101" y="417995"/>
                  <a:pt x="588331" y="446156"/>
                  <a:pt x="676127" y="462721"/>
                </a:cubicBezTo>
                <a:cubicBezTo>
                  <a:pt x="763923" y="479286"/>
                  <a:pt x="921292" y="485912"/>
                  <a:pt x="994179" y="482599"/>
                </a:cubicBezTo>
                <a:cubicBezTo>
                  <a:pt x="1067066" y="479286"/>
                  <a:pt x="1083632" y="462721"/>
                  <a:pt x="1113449" y="442843"/>
                </a:cubicBezTo>
                <a:cubicBezTo>
                  <a:pt x="1143266" y="422965"/>
                  <a:pt x="1143266" y="386521"/>
                  <a:pt x="1173083" y="363330"/>
                </a:cubicBezTo>
                <a:cubicBezTo>
                  <a:pt x="1202900" y="340139"/>
                  <a:pt x="1292353" y="303695"/>
                  <a:pt x="1292353" y="303695"/>
                </a:cubicBezTo>
                <a:cubicBezTo>
                  <a:pt x="1317201" y="283817"/>
                  <a:pt x="1345361" y="258969"/>
                  <a:pt x="1322170" y="244060"/>
                </a:cubicBezTo>
                <a:cubicBezTo>
                  <a:pt x="1298979" y="229151"/>
                  <a:pt x="1169770" y="240747"/>
                  <a:pt x="1153205" y="214243"/>
                </a:cubicBezTo>
                <a:cubicBezTo>
                  <a:pt x="1136640" y="187739"/>
                  <a:pt x="1206214" y="119821"/>
                  <a:pt x="1222779" y="85034"/>
                </a:cubicBezTo>
                <a:cubicBezTo>
                  <a:pt x="1239344" y="50247"/>
                  <a:pt x="1232718" y="17117"/>
                  <a:pt x="1252596" y="5521"/>
                </a:cubicBezTo>
                <a:cubicBezTo>
                  <a:pt x="1272474" y="-6075"/>
                  <a:pt x="1307262" y="2208"/>
                  <a:pt x="1342049" y="15460"/>
                </a:cubicBezTo>
                <a:cubicBezTo>
                  <a:pt x="1376836" y="28712"/>
                  <a:pt x="1419905" y="60186"/>
                  <a:pt x="1461318" y="85034"/>
                </a:cubicBezTo>
                <a:cubicBezTo>
                  <a:pt x="1502731" y="109882"/>
                  <a:pt x="1555740" y="138043"/>
                  <a:pt x="1590527" y="164547"/>
                </a:cubicBezTo>
                <a:cubicBezTo>
                  <a:pt x="1625314" y="191051"/>
                  <a:pt x="1646849" y="202647"/>
                  <a:pt x="1670040" y="244060"/>
                </a:cubicBezTo>
                <a:cubicBezTo>
                  <a:pt x="1693231" y="285473"/>
                  <a:pt x="1713110" y="373268"/>
                  <a:pt x="1729675" y="413025"/>
                </a:cubicBezTo>
                <a:cubicBezTo>
                  <a:pt x="1746240" y="452781"/>
                  <a:pt x="1785996" y="429590"/>
                  <a:pt x="1759492" y="472660"/>
                </a:cubicBezTo>
                <a:close/>
              </a:path>
            </a:pathLst>
          </a:cu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989689E-8076-494B-AA66-75608BA5A9FC}"/>
              </a:ext>
            </a:extLst>
          </p:cNvPr>
          <p:cNvSpPr txBox="1"/>
          <p:nvPr/>
        </p:nvSpPr>
        <p:spPr>
          <a:xfrm>
            <a:off x="6745649" y="4551312"/>
            <a:ext cx="1966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>
                <a:solidFill>
                  <a:sysClr val="windowText" lastClr="000000"/>
                </a:solidFill>
              </a:rPr>
              <a:t>Африканская</a:t>
            </a:r>
          </a:p>
          <a:p>
            <a:r>
              <a:rPr lang="ru-RU" sz="1333" b="1" dirty="0">
                <a:solidFill>
                  <a:sysClr val="windowText" lastClr="000000"/>
                </a:solidFill>
              </a:rPr>
              <a:t>цивилизация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24B4FE1-F7D1-1348-9CFA-BB15BC2B1246}"/>
              </a:ext>
            </a:extLst>
          </p:cNvPr>
          <p:cNvSpPr txBox="1"/>
          <p:nvPr/>
        </p:nvSpPr>
        <p:spPr>
          <a:xfrm>
            <a:off x="7467293" y="3056071"/>
            <a:ext cx="1966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>
                <a:solidFill>
                  <a:sysClr val="windowText" lastClr="000000"/>
                </a:solidFill>
              </a:rPr>
              <a:t>Исламская</a:t>
            </a:r>
          </a:p>
          <a:p>
            <a:r>
              <a:rPr lang="ru-RU" sz="1333" b="1" dirty="0">
                <a:solidFill>
                  <a:sysClr val="windowText" lastClr="000000"/>
                </a:solidFill>
              </a:rPr>
              <a:t>цивилизация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5DEA1AE-50AC-1F41-A2AD-5BCBCC354802}"/>
              </a:ext>
            </a:extLst>
          </p:cNvPr>
          <p:cNvSpPr txBox="1"/>
          <p:nvPr/>
        </p:nvSpPr>
        <p:spPr>
          <a:xfrm>
            <a:off x="2995773" y="5097838"/>
            <a:ext cx="276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>
                <a:solidFill>
                  <a:sysClr val="windowText" lastClr="000000"/>
                </a:solidFill>
              </a:rPr>
              <a:t>Латино-Американская</a:t>
            </a:r>
          </a:p>
          <a:p>
            <a:r>
              <a:rPr lang="ru-RU" sz="1333" b="1" dirty="0">
                <a:solidFill>
                  <a:sysClr val="windowText" lastClr="000000"/>
                </a:solidFill>
              </a:rPr>
              <a:t>цивилизация</a:t>
            </a: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AF6C9F69-2B98-CC4D-BB82-B637F2D1FC86}"/>
              </a:ext>
            </a:extLst>
          </p:cNvPr>
          <p:cNvSpPr/>
          <p:nvPr/>
        </p:nvSpPr>
        <p:spPr>
          <a:xfrm>
            <a:off x="187081" y="185531"/>
            <a:ext cx="7824480" cy="3619515"/>
          </a:xfrm>
          <a:custGeom>
            <a:avLst/>
            <a:gdLst>
              <a:gd name="connsiteX0" fmla="*/ 694576 w 5868360"/>
              <a:gd name="connsiteY0" fmla="*/ 119269 h 2714636"/>
              <a:gd name="connsiteX1" fmla="*/ 2394167 w 5868360"/>
              <a:gd name="connsiteY1" fmla="*/ 59635 h 2714636"/>
              <a:gd name="connsiteX2" fmla="*/ 3726011 w 5868360"/>
              <a:gd name="connsiteY2" fmla="*/ 0 h 2714636"/>
              <a:gd name="connsiteX3" fmla="*/ 4729863 w 5868360"/>
              <a:gd name="connsiteY3" fmla="*/ 19878 h 2714636"/>
              <a:gd name="connsiteX4" fmla="*/ 5644263 w 5868360"/>
              <a:gd name="connsiteY4" fmla="*/ 39756 h 2714636"/>
              <a:gd name="connsiteX5" fmla="*/ 5803289 w 5868360"/>
              <a:gd name="connsiteY5" fmla="*/ 119269 h 2714636"/>
              <a:gd name="connsiteX6" fmla="*/ 5693959 w 5868360"/>
              <a:gd name="connsiteY6" fmla="*/ 308113 h 2714636"/>
              <a:gd name="connsiteX7" fmla="*/ 5713837 w 5868360"/>
              <a:gd name="connsiteY7" fmla="*/ 516835 h 2714636"/>
              <a:gd name="connsiteX8" fmla="*/ 5733715 w 5868360"/>
              <a:gd name="connsiteY8" fmla="*/ 785191 h 2714636"/>
              <a:gd name="connsiteX9" fmla="*/ 5753593 w 5868360"/>
              <a:gd name="connsiteY9" fmla="*/ 1003852 h 2714636"/>
              <a:gd name="connsiteX10" fmla="*/ 5634324 w 5868360"/>
              <a:gd name="connsiteY10" fmla="*/ 1212574 h 2714636"/>
              <a:gd name="connsiteX11" fmla="*/ 5634324 w 5868360"/>
              <a:gd name="connsiteY11" fmla="*/ 1431235 h 2714636"/>
              <a:gd name="connsiteX12" fmla="*/ 5823167 w 5868360"/>
              <a:gd name="connsiteY12" fmla="*/ 1570382 h 2714636"/>
              <a:gd name="connsiteX13" fmla="*/ 5862924 w 5868360"/>
              <a:gd name="connsiteY13" fmla="*/ 1709530 h 2714636"/>
              <a:gd name="connsiteX14" fmla="*/ 5733715 w 5868360"/>
              <a:gd name="connsiteY14" fmla="*/ 1918252 h 2714636"/>
              <a:gd name="connsiteX15" fmla="*/ 5823167 w 5868360"/>
              <a:gd name="connsiteY15" fmla="*/ 2037522 h 2714636"/>
              <a:gd name="connsiteX16" fmla="*/ 5783411 w 5868360"/>
              <a:gd name="connsiteY16" fmla="*/ 2097156 h 2714636"/>
              <a:gd name="connsiteX17" fmla="*/ 5564750 w 5868360"/>
              <a:gd name="connsiteY17" fmla="*/ 2057400 h 2714636"/>
              <a:gd name="connsiteX18" fmla="*/ 5336150 w 5868360"/>
              <a:gd name="connsiteY18" fmla="*/ 1997765 h 2714636"/>
              <a:gd name="connsiteX19" fmla="*/ 5216880 w 5868360"/>
              <a:gd name="connsiteY19" fmla="*/ 1868556 h 2714636"/>
              <a:gd name="connsiteX20" fmla="*/ 4988280 w 5868360"/>
              <a:gd name="connsiteY20" fmla="*/ 1858617 h 2714636"/>
              <a:gd name="connsiteX21" fmla="*/ 4769619 w 5868360"/>
              <a:gd name="connsiteY21" fmla="*/ 1987826 h 2714636"/>
              <a:gd name="connsiteX22" fmla="*/ 4650350 w 5868360"/>
              <a:gd name="connsiteY22" fmla="*/ 2007704 h 2714636"/>
              <a:gd name="connsiteX23" fmla="*/ 4133515 w 5868360"/>
              <a:gd name="connsiteY23" fmla="*/ 1977887 h 2714636"/>
              <a:gd name="connsiteX24" fmla="*/ 3755828 w 5868360"/>
              <a:gd name="connsiteY24" fmla="*/ 2126974 h 2714636"/>
              <a:gd name="connsiteX25" fmla="*/ 2612828 w 5868360"/>
              <a:gd name="connsiteY25" fmla="*/ 2355574 h 2714636"/>
              <a:gd name="connsiteX26" fmla="*/ 2185446 w 5868360"/>
              <a:gd name="connsiteY26" fmla="*/ 2534478 h 2714636"/>
              <a:gd name="connsiteX27" fmla="*/ 1817698 w 5868360"/>
              <a:gd name="connsiteY27" fmla="*/ 2534478 h 2714636"/>
              <a:gd name="connsiteX28" fmla="*/ 1400254 w 5868360"/>
              <a:gd name="connsiteY28" fmla="*/ 2474843 h 2714636"/>
              <a:gd name="connsiteX29" fmla="*/ 1290924 w 5868360"/>
              <a:gd name="connsiteY29" fmla="*/ 2335695 h 2714636"/>
              <a:gd name="connsiteX30" fmla="*/ 1092141 w 5868360"/>
              <a:gd name="connsiteY30" fmla="*/ 2196548 h 2714636"/>
              <a:gd name="connsiteX31" fmla="*/ 893359 w 5868360"/>
              <a:gd name="connsiteY31" fmla="*/ 2186609 h 2714636"/>
              <a:gd name="connsiteX32" fmla="*/ 843663 w 5868360"/>
              <a:gd name="connsiteY32" fmla="*/ 2305878 h 2714636"/>
              <a:gd name="connsiteX33" fmla="*/ 962932 w 5868360"/>
              <a:gd name="connsiteY33" fmla="*/ 2613991 h 2714636"/>
              <a:gd name="connsiteX34" fmla="*/ 933115 w 5868360"/>
              <a:gd name="connsiteY34" fmla="*/ 2693504 h 2714636"/>
              <a:gd name="connsiteX35" fmla="*/ 515672 w 5868360"/>
              <a:gd name="connsiteY35" fmla="*/ 2266122 h 2714636"/>
              <a:gd name="connsiteX36" fmla="*/ 247315 w 5868360"/>
              <a:gd name="connsiteY36" fmla="*/ 1570382 h 2714636"/>
              <a:gd name="connsiteX37" fmla="*/ 8776 w 5868360"/>
              <a:gd name="connsiteY37" fmla="*/ 1242391 h 2714636"/>
              <a:gd name="connsiteX38" fmla="*/ 118106 w 5868360"/>
              <a:gd name="connsiteY38" fmla="*/ 576469 h 2714636"/>
              <a:gd name="connsiteX39" fmla="*/ 694576 w 5868360"/>
              <a:gd name="connsiteY39" fmla="*/ 119269 h 2714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5868360" h="2714636">
                <a:moveTo>
                  <a:pt x="694576" y="119269"/>
                </a:moveTo>
                <a:cubicBezTo>
                  <a:pt x="1073920" y="33130"/>
                  <a:pt x="2394167" y="59635"/>
                  <a:pt x="2394167" y="59635"/>
                </a:cubicBezTo>
                <a:cubicBezTo>
                  <a:pt x="2899406" y="39757"/>
                  <a:pt x="3336728" y="6626"/>
                  <a:pt x="3726011" y="0"/>
                </a:cubicBezTo>
                <a:lnTo>
                  <a:pt x="4729863" y="19878"/>
                </a:lnTo>
                <a:cubicBezTo>
                  <a:pt x="5049572" y="26504"/>
                  <a:pt x="5465359" y="23191"/>
                  <a:pt x="5644263" y="39756"/>
                </a:cubicBezTo>
                <a:cubicBezTo>
                  <a:pt x="5823167" y="56321"/>
                  <a:pt x="5795006" y="74543"/>
                  <a:pt x="5803289" y="119269"/>
                </a:cubicBezTo>
                <a:cubicBezTo>
                  <a:pt x="5811572" y="163995"/>
                  <a:pt x="5708868" y="241852"/>
                  <a:pt x="5693959" y="308113"/>
                </a:cubicBezTo>
                <a:cubicBezTo>
                  <a:pt x="5679050" y="374374"/>
                  <a:pt x="5707211" y="437322"/>
                  <a:pt x="5713837" y="516835"/>
                </a:cubicBezTo>
                <a:cubicBezTo>
                  <a:pt x="5720463" y="596348"/>
                  <a:pt x="5727089" y="704022"/>
                  <a:pt x="5733715" y="785191"/>
                </a:cubicBezTo>
                <a:cubicBezTo>
                  <a:pt x="5740341" y="866360"/>
                  <a:pt x="5770158" y="932622"/>
                  <a:pt x="5753593" y="1003852"/>
                </a:cubicBezTo>
                <a:cubicBezTo>
                  <a:pt x="5737028" y="1075082"/>
                  <a:pt x="5654202" y="1141343"/>
                  <a:pt x="5634324" y="1212574"/>
                </a:cubicBezTo>
                <a:cubicBezTo>
                  <a:pt x="5614446" y="1283805"/>
                  <a:pt x="5602850" y="1371600"/>
                  <a:pt x="5634324" y="1431235"/>
                </a:cubicBezTo>
                <a:cubicBezTo>
                  <a:pt x="5665798" y="1490870"/>
                  <a:pt x="5785067" y="1524000"/>
                  <a:pt x="5823167" y="1570382"/>
                </a:cubicBezTo>
                <a:cubicBezTo>
                  <a:pt x="5861267" y="1616764"/>
                  <a:pt x="5877833" y="1651552"/>
                  <a:pt x="5862924" y="1709530"/>
                </a:cubicBezTo>
                <a:cubicBezTo>
                  <a:pt x="5848015" y="1767508"/>
                  <a:pt x="5740341" y="1863587"/>
                  <a:pt x="5733715" y="1918252"/>
                </a:cubicBezTo>
                <a:cubicBezTo>
                  <a:pt x="5727089" y="1972917"/>
                  <a:pt x="5814884" y="2007705"/>
                  <a:pt x="5823167" y="2037522"/>
                </a:cubicBezTo>
                <a:cubicBezTo>
                  <a:pt x="5831450" y="2067339"/>
                  <a:pt x="5826481" y="2093843"/>
                  <a:pt x="5783411" y="2097156"/>
                </a:cubicBezTo>
                <a:cubicBezTo>
                  <a:pt x="5740342" y="2100469"/>
                  <a:pt x="5639293" y="2073965"/>
                  <a:pt x="5564750" y="2057400"/>
                </a:cubicBezTo>
                <a:cubicBezTo>
                  <a:pt x="5490207" y="2040835"/>
                  <a:pt x="5394128" y="2029239"/>
                  <a:pt x="5336150" y="1997765"/>
                </a:cubicBezTo>
                <a:cubicBezTo>
                  <a:pt x="5278172" y="1966291"/>
                  <a:pt x="5274858" y="1891747"/>
                  <a:pt x="5216880" y="1868556"/>
                </a:cubicBezTo>
                <a:cubicBezTo>
                  <a:pt x="5158902" y="1845365"/>
                  <a:pt x="5062824" y="1838739"/>
                  <a:pt x="4988280" y="1858617"/>
                </a:cubicBezTo>
                <a:cubicBezTo>
                  <a:pt x="4913736" y="1878495"/>
                  <a:pt x="4825941" y="1962978"/>
                  <a:pt x="4769619" y="1987826"/>
                </a:cubicBezTo>
                <a:cubicBezTo>
                  <a:pt x="4713297" y="2012674"/>
                  <a:pt x="4756367" y="2009360"/>
                  <a:pt x="4650350" y="2007704"/>
                </a:cubicBezTo>
                <a:cubicBezTo>
                  <a:pt x="4544333" y="2006048"/>
                  <a:pt x="4282602" y="1958009"/>
                  <a:pt x="4133515" y="1977887"/>
                </a:cubicBezTo>
                <a:cubicBezTo>
                  <a:pt x="3984428" y="1997765"/>
                  <a:pt x="4009276" y="2064026"/>
                  <a:pt x="3755828" y="2126974"/>
                </a:cubicBezTo>
                <a:cubicBezTo>
                  <a:pt x="3502380" y="2189922"/>
                  <a:pt x="2874558" y="2287657"/>
                  <a:pt x="2612828" y="2355574"/>
                </a:cubicBezTo>
                <a:cubicBezTo>
                  <a:pt x="2351098" y="2423491"/>
                  <a:pt x="2317968" y="2504661"/>
                  <a:pt x="2185446" y="2534478"/>
                </a:cubicBezTo>
                <a:cubicBezTo>
                  <a:pt x="2052924" y="2564295"/>
                  <a:pt x="1948563" y="2544417"/>
                  <a:pt x="1817698" y="2534478"/>
                </a:cubicBezTo>
                <a:cubicBezTo>
                  <a:pt x="1686833" y="2524539"/>
                  <a:pt x="1488050" y="2507973"/>
                  <a:pt x="1400254" y="2474843"/>
                </a:cubicBezTo>
                <a:cubicBezTo>
                  <a:pt x="1312458" y="2441713"/>
                  <a:pt x="1342276" y="2382077"/>
                  <a:pt x="1290924" y="2335695"/>
                </a:cubicBezTo>
                <a:cubicBezTo>
                  <a:pt x="1239572" y="2289313"/>
                  <a:pt x="1158402" y="2221396"/>
                  <a:pt x="1092141" y="2196548"/>
                </a:cubicBezTo>
                <a:cubicBezTo>
                  <a:pt x="1025880" y="2171700"/>
                  <a:pt x="934772" y="2168387"/>
                  <a:pt x="893359" y="2186609"/>
                </a:cubicBezTo>
                <a:cubicBezTo>
                  <a:pt x="851946" y="2204831"/>
                  <a:pt x="832068" y="2234648"/>
                  <a:pt x="843663" y="2305878"/>
                </a:cubicBezTo>
                <a:cubicBezTo>
                  <a:pt x="855259" y="2377108"/>
                  <a:pt x="948023" y="2549387"/>
                  <a:pt x="962932" y="2613991"/>
                </a:cubicBezTo>
                <a:cubicBezTo>
                  <a:pt x="977841" y="2678595"/>
                  <a:pt x="1007658" y="2751482"/>
                  <a:pt x="933115" y="2693504"/>
                </a:cubicBezTo>
                <a:cubicBezTo>
                  <a:pt x="858572" y="2635526"/>
                  <a:pt x="629972" y="2453309"/>
                  <a:pt x="515672" y="2266122"/>
                </a:cubicBezTo>
                <a:cubicBezTo>
                  <a:pt x="401372" y="2078935"/>
                  <a:pt x="331798" y="1741004"/>
                  <a:pt x="247315" y="1570382"/>
                </a:cubicBezTo>
                <a:cubicBezTo>
                  <a:pt x="162832" y="1399760"/>
                  <a:pt x="30311" y="1408043"/>
                  <a:pt x="8776" y="1242391"/>
                </a:cubicBezTo>
                <a:cubicBezTo>
                  <a:pt x="-12759" y="1076739"/>
                  <a:pt x="-1164" y="761999"/>
                  <a:pt x="118106" y="576469"/>
                </a:cubicBezTo>
                <a:cubicBezTo>
                  <a:pt x="237375" y="390939"/>
                  <a:pt x="315232" y="205408"/>
                  <a:pt x="694576" y="119269"/>
                </a:cubicBezTo>
                <a:close/>
              </a:path>
            </a:pathLst>
          </a:custGeom>
          <a:solidFill>
            <a:schemeClr val="bg2">
              <a:lumMod val="75000"/>
              <a:alpha val="41000"/>
            </a:schemeClr>
          </a:solidFill>
          <a:ln w="476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8893BCC0-3EED-F948-8B29-22CED1054BB2}"/>
              </a:ext>
            </a:extLst>
          </p:cNvPr>
          <p:cNvSpPr/>
          <p:nvPr/>
        </p:nvSpPr>
        <p:spPr>
          <a:xfrm>
            <a:off x="9475086" y="2816732"/>
            <a:ext cx="2691687" cy="2178373"/>
          </a:xfrm>
          <a:custGeom>
            <a:avLst/>
            <a:gdLst>
              <a:gd name="connsiteX0" fmla="*/ 427547 w 2018765"/>
              <a:gd name="connsiteY0" fmla="*/ 4486 h 1633780"/>
              <a:gd name="connsiteX1" fmla="*/ 278460 w 2018765"/>
              <a:gd name="connsiteY1" fmla="*/ 282781 h 1633780"/>
              <a:gd name="connsiteX2" fmla="*/ 20043 w 2018765"/>
              <a:gd name="connsiteY2" fmla="*/ 402051 h 1633780"/>
              <a:gd name="connsiteX3" fmla="*/ 59799 w 2018765"/>
              <a:gd name="connsiteY3" fmla="*/ 620712 h 1633780"/>
              <a:gd name="connsiteX4" fmla="*/ 397729 w 2018765"/>
              <a:gd name="connsiteY4" fmla="*/ 670408 h 1633780"/>
              <a:gd name="connsiteX5" fmla="*/ 516999 w 2018765"/>
              <a:gd name="connsiteY5" fmla="*/ 799616 h 1633780"/>
              <a:gd name="connsiteX6" fmla="*/ 586573 w 2018765"/>
              <a:gd name="connsiteY6" fmla="*/ 1515234 h 1633780"/>
              <a:gd name="connsiteX7" fmla="*/ 844990 w 2018765"/>
              <a:gd name="connsiteY7" fmla="*/ 1614625 h 1633780"/>
              <a:gd name="connsiteX8" fmla="*/ 1341947 w 2018765"/>
              <a:gd name="connsiteY8" fmla="*/ 1316451 h 1633780"/>
              <a:gd name="connsiteX9" fmla="*/ 1520851 w 2018765"/>
              <a:gd name="connsiteY9" fmla="*/ 1405903 h 1633780"/>
              <a:gd name="connsiteX10" fmla="*/ 1848843 w 2018765"/>
              <a:gd name="connsiteY10" fmla="*/ 1306512 h 1633780"/>
              <a:gd name="connsiteX11" fmla="*/ 2017808 w 2018765"/>
              <a:gd name="connsiteY11" fmla="*/ 1038155 h 1633780"/>
              <a:gd name="connsiteX12" fmla="*/ 1908477 w 2018765"/>
              <a:gd name="connsiteY12" fmla="*/ 948703 h 1633780"/>
              <a:gd name="connsiteX13" fmla="*/ 1719634 w 2018765"/>
              <a:gd name="connsiteY13" fmla="*/ 829434 h 1633780"/>
              <a:gd name="connsiteX14" fmla="*/ 1709695 w 2018765"/>
              <a:gd name="connsiteY14" fmla="*/ 710164 h 1633780"/>
              <a:gd name="connsiteX15" fmla="*/ 1590425 w 2018765"/>
              <a:gd name="connsiteY15" fmla="*/ 730042 h 1633780"/>
              <a:gd name="connsiteX16" fmla="*/ 1471156 w 2018765"/>
              <a:gd name="connsiteY16" fmla="*/ 730042 h 1633780"/>
              <a:gd name="connsiteX17" fmla="*/ 1391643 w 2018765"/>
              <a:gd name="connsiteY17" fmla="*/ 600834 h 1633780"/>
              <a:gd name="connsiteX18" fmla="*/ 1341947 w 2018765"/>
              <a:gd name="connsiteY18" fmla="*/ 421929 h 1633780"/>
              <a:gd name="connsiteX19" fmla="*/ 1232616 w 2018765"/>
              <a:gd name="connsiteY19" fmla="*/ 382173 h 1633780"/>
              <a:gd name="connsiteX20" fmla="*/ 1143164 w 2018765"/>
              <a:gd name="connsiteY20" fmla="*/ 421929 h 1633780"/>
              <a:gd name="connsiteX21" fmla="*/ 914564 w 2018765"/>
              <a:gd name="connsiteY21" fmla="*/ 382173 h 1633780"/>
              <a:gd name="connsiteX22" fmla="*/ 735660 w 2018765"/>
              <a:gd name="connsiteY22" fmla="*/ 233086 h 1633780"/>
              <a:gd name="connsiteX23" fmla="*/ 636269 w 2018765"/>
              <a:gd name="connsiteY23" fmla="*/ 133694 h 1633780"/>
              <a:gd name="connsiteX24" fmla="*/ 516999 w 2018765"/>
              <a:gd name="connsiteY24" fmla="*/ 113816 h 1633780"/>
              <a:gd name="connsiteX25" fmla="*/ 427547 w 2018765"/>
              <a:gd name="connsiteY25" fmla="*/ 4486 h 1633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018765" h="1633780">
                <a:moveTo>
                  <a:pt x="427547" y="4486"/>
                </a:moveTo>
                <a:cubicBezTo>
                  <a:pt x="387791" y="32647"/>
                  <a:pt x="346377" y="216520"/>
                  <a:pt x="278460" y="282781"/>
                </a:cubicBezTo>
                <a:cubicBezTo>
                  <a:pt x="210543" y="349042"/>
                  <a:pt x="56486" y="345729"/>
                  <a:pt x="20043" y="402051"/>
                </a:cubicBezTo>
                <a:cubicBezTo>
                  <a:pt x="-16400" y="458373"/>
                  <a:pt x="-3149" y="575986"/>
                  <a:pt x="59799" y="620712"/>
                </a:cubicBezTo>
                <a:cubicBezTo>
                  <a:pt x="122747" y="665438"/>
                  <a:pt x="321529" y="640591"/>
                  <a:pt x="397729" y="670408"/>
                </a:cubicBezTo>
                <a:cubicBezTo>
                  <a:pt x="473929" y="700225"/>
                  <a:pt x="485525" y="658812"/>
                  <a:pt x="516999" y="799616"/>
                </a:cubicBezTo>
                <a:cubicBezTo>
                  <a:pt x="548473" y="940420"/>
                  <a:pt x="531908" y="1379399"/>
                  <a:pt x="586573" y="1515234"/>
                </a:cubicBezTo>
                <a:cubicBezTo>
                  <a:pt x="641238" y="1651069"/>
                  <a:pt x="719094" y="1647755"/>
                  <a:pt x="844990" y="1614625"/>
                </a:cubicBezTo>
                <a:cubicBezTo>
                  <a:pt x="970886" y="1581495"/>
                  <a:pt x="1229304" y="1351238"/>
                  <a:pt x="1341947" y="1316451"/>
                </a:cubicBezTo>
                <a:cubicBezTo>
                  <a:pt x="1454590" y="1281664"/>
                  <a:pt x="1436368" y="1407559"/>
                  <a:pt x="1520851" y="1405903"/>
                </a:cubicBezTo>
                <a:cubicBezTo>
                  <a:pt x="1605334" y="1404247"/>
                  <a:pt x="1766017" y="1367803"/>
                  <a:pt x="1848843" y="1306512"/>
                </a:cubicBezTo>
                <a:cubicBezTo>
                  <a:pt x="1931669" y="1245221"/>
                  <a:pt x="2007869" y="1097790"/>
                  <a:pt x="2017808" y="1038155"/>
                </a:cubicBezTo>
                <a:cubicBezTo>
                  <a:pt x="2027747" y="978520"/>
                  <a:pt x="1958173" y="983490"/>
                  <a:pt x="1908477" y="948703"/>
                </a:cubicBezTo>
                <a:cubicBezTo>
                  <a:pt x="1858781" y="913916"/>
                  <a:pt x="1752764" y="869190"/>
                  <a:pt x="1719634" y="829434"/>
                </a:cubicBezTo>
                <a:cubicBezTo>
                  <a:pt x="1686504" y="789678"/>
                  <a:pt x="1731230" y="726729"/>
                  <a:pt x="1709695" y="710164"/>
                </a:cubicBezTo>
                <a:cubicBezTo>
                  <a:pt x="1688160" y="693599"/>
                  <a:pt x="1630181" y="726729"/>
                  <a:pt x="1590425" y="730042"/>
                </a:cubicBezTo>
                <a:cubicBezTo>
                  <a:pt x="1550669" y="733355"/>
                  <a:pt x="1504286" y="751577"/>
                  <a:pt x="1471156" y="730042"/>
                </a:cubicBezTo>
                <a:cubicBezTo>
                  <a:pt x="1438026" y="708507"/>
                  <a:pt x="1413178" y="652186"/>
                  <a:pt x="1391643" y="600834"/>
                </a:cubicBezTo>
                <a:cubicBezTo>
                  <a:pt x="1370108" y="549482"/>
                  <a:pt x="1368451" y="458372"/>
                  <a:pt x="1341947" y="421929"/>
                </a:cubicBezTo>
                <a:cubicBezTo>
                  <a:pt x="1315443" y="385486"/>
                  <a:pt x="1265746" y="382173"/>
                  <a:pt x="1232616" y="382173"/>
                </a:cubicBezTo>
                <a:cubicBezTo>
                  <a:pt x="1199486" y="382173"/>
                  <a:pt x="1196173" y="421929"/>
                  <a:pt x="1143164" y="421929"/>
                </a:cubicBezTo>
                <a:cubicBezTo>
                  <a:pt x="1090155" y="421929"/>
                  <a:pt x="982481" y="413647"/>
                  <a:pt x="914564" y="382173"/>
                </a:cubicBezTo>
                <a:cubicBezTo>
                  <a:pt x="846647" y="350699"/>
                  <a:pt x="782043" y="274499"/>
                  <a:pt x="735660" y="233086"/>
                </a:cubicBezTo>
                <a:cubicBezTo>
                  <a:pt x="689278" y="191673"/>
                  <a:pt x="672713" y="153572"/>
                  <a:pt x="636269" y="133694"/>
                </a:cubicBezTo>
                <a:cubicBezTo>
                  <a:pt x="599826" y="113816"/>
                  <a:pt x="546817" y="138664"/>
                  <a:pt x="516999" y="113816"/>
                </a:cubicBezTo>
                <a:cubicBezTo>
                  <a:pt x="487182" y="88968"/>
                  <a:pt x="467303" y="-23675"/>
                  <a:pt x="427547" y="4486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  <a:alpha val="35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2AC83699-BBC2-AD44-9FA8-028BF8C4B935}"/>
              </a:ext>
            </a:extLst>
          </p:cNvPr>
          <p:cNvSpPr/>
          <p:nvPr/>
        </p:nvSpPr>
        <p:spPr>
          <a:xfrm>
            <a:off x="1006008" y="2804579"/>
            <a:ext cx="4416201" cy="6072645"/>
          </a:xfrm>
          <a:custGeom>
            <a:avLst/>
            <a:gdLst>
              <a:gd name="connsiteX0" fmla="*/ 100260 w 3312151"/>
              <a:gd name="connsiteY0" fmla="*/ 13601 h 4554484"/>
              <a:gd name="connsiteX1" fmla="*/ 716486 w 3312151"/>
              <a:gd name="connsiteY1" fmla="*/ 132870 h 4554484"/>
              <a:gd name="connsiteX2" fmla="*/ 1233321 w 3312151"/>
              <a:gd name="connsiteY2" fmla="*/ 53357 h 4554484"/>
              <a:gd name="connsiteX3" fmla="*/ 1551373 w 3312151"/>
              <a:gd name="connsiteY3" fmla="*/ 262079 h 4554484"/>
              <a:gd name="connsiteX4" fmla="*/ 1909182 w 3312151"/>
              <a:gd name="connsiteY4" fmla="*/ 719279 h 4554484"/>
              <a:gd name="connsiteX5" fmla="*/ 3221147 w 3312151"/>
              <a:gd name="connsiteY5" fmla="*/ 1743009 h 4554484"/>
              <a:gd name="connsiteX6" fmla="*/ 3141634 w 3312151"/>
              <a:gd name="connsiteY6" fmla="*/ 3174244 h 4554484"/>
              <a:gd name="connsiteX7" fmla="*/ 2674495 w 3312151"/>
              <a:gd name="connsiteY7" fmla="*/ 4158218 h 4554484"/>
              <a:gd name="connsiteX8" fmla="*/ 2316686 w 3312151"/>
              <a:gd name="connsiteY8" fmla="*/ 4545844 h 4554484"/>
              <a:gd name="connsiteX9" fmla="*/ 905330 w 3312151"/>
              <a:gd name="connsiteY9" fmla="*/ 3830227 h 4554484"/>
              <a:gd name="connsiteX10" fmla="*/ 1074295 w 3312151"/>
              <a:gd name="connsiteY10" fmla="*/ 3084792 h 4554484"/>
              <a:gd name="connsiteX11" fmla="*/ 686669 w 3312151"/>
              <a:gd name="connsiteY11" fmla="*/ 2200209 h 4554484"/>
              <a:gd name="connsiteX12" fmla="*/ 1153808 w 3312151"/>
              <a:gd name="connsiteY12" fmla="*/ 1772827 h 4554484"/>
              <a:gd name="connsiteX13" fmla="*/ 1034538 w 3312151"/>
              <a:gd name="connsiteY13" fmla="*/ 1315627 h 4554484"/>
              <a:gd name="connsiteX14" fmla="*/ 318921 w 3312151"/>
              <a:gd name="connsiteY14" fmla="*/ 1077088 h 4554484"/>
              <a:gd name="connsiteX15" fmla="*/ 20747 w 3312151"/>
              <a:gd name="connsiteY15" fmla="*/ 510557 h 4554484"/>
              <a:gd name="connsiteX16" fmla="*/ 100260 w 3312151"/>
              <a:gd name="connsiteY16" fmla="*/ 13601 h 4554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312151" h="4554484">
                <a:moveTo>
                  <a:pt x="100260" y="13601"/>
                </a:moveTo>
                <a:cubicBezTo>
                  <a:pt x="216217" y="-49347"/>
                  <a:pt x="527643" y="126244"/>
                  <a:pt x="716486" y="132870"/>
                </a:cubicBezTo>
                <a:cubicBezTo>
                  <a:pt x="905329" y="139496"/>
                  <a:pt x="1094173" y="31822"/>
                  <a:pt x="1233321" y="53357"/>
                </a:cubicBezTo>
                <a:cubicBezTo>
                  <a:pt x="1372469" y="74892"/>
                  <a:pt x="1438730" y="151092"/>
                  <a:pt x="1551373" y="262079"/>
                </a:cubicBezTo>
                <a:cubicBezTo>
                  <a:pt x="1664016" y="373066"/>
                  <a:pt x="1630886" y="472457"/>
                  <a:pt x="1909182" y="719279"/>
                </a:cubicBezTo>
                <a:cubicBezTo>
                  <a:pt x="2187478" y="966101"/>
                  <a:pt x="3015738" y="1333848"/>
                  <a:pt x="3221147" y="1743009"/>
                </a:cubicBezTo>
                <a:cubicBezTo>
                  <a:pt x="3426556" y="2152170"/>
                  <a:pt x="3232743" y="2771709"/>
                  <a:pt x="3141634" y="3174244"/>
                </a:cubicBezTo>
                <a:cubicBezTo>
                  <a:pt x="3050525" y="3576779"/>
                  <a:pt x="2811986" y="3929618"/>
                  <a:pt x="2674495" y="4158218"/>
                </a:cubicBezTo>
                <a:cubicBezTo>
                  <a:pt x="2537004" y="4386818"/>
                  <a:pt x="2611547" y="4600509"/>
                  <a:pt x="2316686" y="4545844"/>
                </a:cubicBezTo>
                <a:cubicBezTo>
                  <a:pt x="2021825" y="4491179"/>
                  <a:pt x="1112395" y="4073736"/>
                  <a:pt x="905330" y="3830227"/>
                </a:cubicBezTo>
                <a:cubicBezTo>
                  <a:pt x="698265" y="3586718"/>
                  <a:pt x="1110738" y="3356462"/>
                  <a:pt x="1074295" y="3084792"/>
                </a:cubicBezTo>
                <a:cubicBezTo>
                  <a:pt x="1037852" y="2813122"/>
                  <a:pt x="673417" y="2418870"/>
                  <a:pt x="686669" y="2200209"/>
                </a:cubicBezTo>
                <a:cubicBezTo>
                  <a:pt x="699921" y="1981548"/>
                  <a:pt x="1095830" y="1920257"/>
                  <a:pt x="1153808" y="1772827"/>
                </a:cubicBezTo>
                <a:cubicBezTo>
                  <a:pt x="1211786" y="1625397"/>
                  <a:pt x="1173686" y="1431583"/>
                  <a:pt x="1034538" y="1315627"/>
                </a:cubicBezTo>
                <a:cubicBezTo>
                  <a:pt x="895390" y="1199671"/>
                  <a:pt x="487886" y="1211266"/>
                  <a:pt x="318921" y="1077088"/>
                </a:cubicBezTo>
                <a:cubicBezTo>
                  <a:pt x="149956" y="942910"/>
                  <a:pt x="55534" y="694431"/>
                  <a:pt x="20747" y="510557"/>
                </a:cubicBezTo>
                <a:cubicBezTo>
                  <a:pt x="-14040" y="326683"/>
                  <a:pt x="-15697" y="76549"/>
                  <a:pt x="100260" y="13601"/>
                </a:cubicBezTo>
                <a:close/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BD737F15-AE93-684E-91C1-EE453807E102}"/>
              </a:ext>
            </a:extLst>
          </p:cNvPr>
          <p:cNvSpPr/>
          <p:nvPr/>
        </p:nvSpPr>
        <p:spPr>
          <a:xfrm>
            <a:off x="7365108" y="172220"/>
            <a:ext cx="7654536" cy="2670125"/>
          </a:xfrm>
          <a:custGeom>
            <a:avLst/>
            <a:gdLst>
              <a:gd name="connsiteX0" fmla="*/ 1781430 w 5740902"/>
              <a:gd name="connsiteY0" fmla="*/ 44 h 2002594"/>
              <a:gd name="connsiteX1" fmla="*/ 3451204 w 5740902"/>
              <a:gd name="connsiteY1" fmla="*/ 59678 h 2002594"/>
              <a:gd name="connsiteX2" fmla="*/ 5578178 w 5740902"/>
              <a:gd name="connsiteY2" fmla="*/ 387670 h 2002594"/>
              <a:gd name="connsiteX3" fmla="*/ 5458908 w 5740902"/>
              <a:gd name="connsiteY3" fmla="*/ 1361705 h 2002594"/>
              <a:gd name="connsiteX4" fmla="*/ 4375543 w 5740902"/>
              <a:gd name="connsiteY4" fmla="*/ 1679757 h 2002594"/>
              <a:gd name="connsiteX5" fmla="*/ 4236395 w 5740902"/>
              <a:gd name="connsiteY5" fmla="*/ 1421339 h 2002594"/>
              <a:gd name="connsiteX6" fmla="*/ 4137004 w 5740902"/>
              <a:gd name="connsiteY6" fmla="*/ 1580365 h 2002594"/>
              <a:gd name="connsiteX7" fmla="*/ 3968039 w 5740902"/>
              <a:gd name="connsiteY7" fmla="*/ 1709574 h 2002594"/>
              <a:gd name="connsiteX8" fmla="*/ 3858708 w 5740902"/>
              <a:gd name="connsiteY8" fmla="*/ 1630061 h 2002594"/>
              <a:gd name="connsiteX9" fmla="*/ 3799073 w 5740902"/>
              <a:gd name="connsiteY9" fmla="*/ 1471035 h 2002594"/>
              <a:gd name="connsiteX10" fmla="*/ 3679804 w 5740902"/>
              <a:gd name="connsiteY10" fmla="*/ 1351765 h 2002594"/>
              <a:gd name="connsiteX11" fmla="*/ 3471082 w 5740902"/>
              <a:gd name="connsiteY11" fmla="*/ 1262313 h 2002594"/>
              <a:gd name="connsiteX12" fmla="*/ 3321995 w 5740902"/>
              <a:gd name="connsiteY12" fmla="*/ 1242435 h 2002594"/>
              <a:gd name="connsiteX13" fmla="*/ 3232543 w 5740902"/>
              <a:gd name="connsiteY13" fmla="*/ 1431278 h 2002594"/>
              <a:gd name="connsiteX14" fmla="*/ 2954247 w 5740902"/>
              <a:gd name="connsiteY14" fmla="*/ 1371644 h 2002594"/>
              <a:gd name="connsiteX15" fmla="*/ 2646134 w 5740902"/>
              <a:gd name="connsiteY15" fmla="*/ 1341826 h 2002594"/>
              <a:gd name="connsiteX16" fmla="*/ 2397656 w 5740902"/>
              <a:gd name="connsiteY16" fmla="*/ 1351765 h 2002594"/>
              <a:gd name="connsiteX17" fmla="*/ 2338021 w 5740902"/>
              <a:gd name="connsiteY17" fmla="*/ 1490913 h 2002594"/>
              <a:gd name="connsiteX18" fmla="*/ 2109421 w 5740902"/>
              <a:gd name="connsiteY18" fmla="*/ 1789087 h 2002594"/>
              <a:gd name="connsiteX19" fmla="*/ 2010030 w 5740902"/>
              <a:gd name="connsiteY19" fmla="*/ 1918296 h 2002594"/>
              <a:gd name="connsiteX20" fmla="*/ 1801308 w 5740902"/>
              <a:gd name="connsiteY20" fmla="*/ 1928235 h 2002594"/>
              <a:gd name="connsiteX21" fmla="*/ 1632343 w 5740902"/>
              <a:gd name="connsiteY21" fmla="*/ 1997809 h 2002594"/>
              <a:gd name="connsiteX22" fmla="*/ 1532952 w 5740902"/>
              <a:gd name="connsiteY22" fmla="*/ 1987870 h 2002594"/>
              <a:gd name="connsiteX23" fmla="*/ 1413682 w 5740902"/>
              <a:gd name="connsiteY23" fmla="*/ 1918296 h 2002594"/>
              <a:gd name="connsiteX24" fmla="*/ 1175143 w 5740902"/>
              <a:gd name="connsiteY24" fmla="*/ 1928235 h 2002594"/>
              <a:gd name="connsiteX25" fmla="*/ 1035995 w 5740902"/>
              <a:gd name="connsiteY25" fmla="*/ 1888478 h 2002594"/>
              <a:gd name="connsiteX26" fmla="*/ 956482 w 5740902"/>
              <a:gd name="connsiteY26" fmla="*/ 1838783 h 2002594"/>
              <a:gd name="connsiteX27" fmla="*/ 717943 w 5740902"/>
              <a:gd name="connsiteY27" fmla="*/ 1689696 h 2002594"/>
              <a:gd name="connsiteX28" fmla="*/ 459526 w 5740902"/>
              <a:gd name="connsiteY28" fmla="*/ 1669818 h 2002594"/>
              <a:gd name="connsiteX29" fmla="*/ 330317 w 5740902"/>
              <a:gd name="connsiteY29" fmla="*/ 1610183 h 2002594"/>
              <a:gd name="connsiteX30" fmla="*/ 230926 w 5740902"/>
              <a:gd name="connsiteY30" fmla="*/ 1500852 h 2002594"/>
              <a:gd name="connsiteX31" fmla="*/ 161352 w 5740902"/>
              <a:gd name="connsiteY31" fmla="*/ 1331887 h 2002594"/>
              <a:gd name="connsiteX32" fmla="*/ 22204 w 5740902"/>
              <a:gd name="connsiteY32" fmla="*/ 1361705 h 2002594"/>
              <a:gd name="connsiteX33" fmla="*/ 12265 w 5740902"/>
              <a:gd name="connsiteY33" fmla="*/ 1162922 h 2002594"/>
              <a:gd name="connsiteX34" fmla="*/ 141473 w 5740902"/>
              <a:gd name="connsiteY34" fmla="*/ 1043652 h 2002594"/>
              <a:gd name="connsiteX35" fmla="*/ 181230 w 5740902"/>
              <a:gd name="connsiteY35" fmla="*/ 844870 h 2002594"/>
              <a:gd name="connsiteX36" fmla="*/ 250804 w 5740902"/>
              <a:gd name="connsiteY36" fmla="*/ 536757 h 2002594"/>
              <a:gd name="connsiteX37" fmla="*/ 519160 w 5740902"/>
              <a:gd name="connsiteY37" fmla="*/ 377731 h 2002594"/>
              <a:gd name="connsiteX38" fmla="*/ 658308 w 5740902"/>
              <a:gd name="connsiteY38" fmla="*/ 49739 h 2002594"/>
              <a:gd name="connsiteX39" fmla="*/ 1135386 w 5740902"/>
              <a:gd name="connsiteY39" fmla="*/ 49739 h 2002594"/>
              <a:gd name="connsiteX40" fmla="*/ 1781430 w 5740902"/>
              <a:gd name="connsiteY40" fmla="*/ 44 h 200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5740902" h="2002594">
                <a:moveTo>
                  <a:pt x="1781430" y="44"/>
                </a:moveTo>
                <a:cubicBezTo>
                  <a:pt x="2167400" y="1700"/>
                  <a:pt x="2818413" y="-4926"/>
                  <a:pt x="3451204" y="59678"/>
                </a:cubicBezTo>
                <a:cubicBezTo>
                  <a:pt x="4083995" y="124282"/>
                  <a:pt x="5243561" y="170666"/>
                  <a:pt x="5578178" y="387670"/>
                </a:cubicBezTo>
                <a:cubicBezTo>
                  <a:pt x="5912795" y="604675"/>
                  <a:pt x="5659347" y="1146357"/>
                  <a:pt x="5458908" y="1361705"/>
                </a:cubicBezTo>
                <a:cubicBezTo>
                  <a:pt x="5258469" y="1577053"/>
                  <a:pt x="4579295" y="1669818"/>
                  <a:pt x="4375543" y="1679757"/>
                </a:cubicBezTo>
                <a:cubicBezTo>
                  <a:pt x="4171791" y="1689696"/>
                  <a:pt x="4276151" y="1437904"/>
                  <a:pt x="4236395" y="1421339"/>
                </a:cubicBezTo>
                <a:cubicBezTo>
                  <a:pt x="4196639" y="1404774"/>
                  <a:pt x="4181730" y="1532326"/>
                  <a:pt x="4137004" y="1580365"/>
                </a:cubicBezTo>
                <a:cubicBezTo>
                  <a:pt x="4092278" y="1628404"/>
                  <a:pt x="4014422" y="1701291"/>
                  <a:pt x="3968039" y="1709574"/>
                </a:cubicBezTo>
                <a:cubicBezTo>
                  <a:pt x="3921656" y="1717857"/>
                  <a:pt x="3886869" y="1669818"/>
                  <a:pt x="3858708" y="1630061"/>
                </a:cubicBezTo>
                <a:cubicBezTo>
                  <a:pt x="3830547" y="1590305"/>
                  <a:pt x="3828890" y="1517418"/>
                  <a:pt x="3799073" y="1471035"/>
                </a:cubicBezTo>
                <a:cubicBezTo>
                  <a:pt x="3769256" y="1424652"/>
                  <a:pt x="3734469" y="1386552"/>
                  <a:pt x="3679804" y="1351765"/>
                </a:cubicBezTo>
                <a:cubicBezTo>
                  <a:pt x="3625139" y="1316978"/>
                  <a:pt x="3530717" y="1280535"/>
                  <a:pt x="3471082" y="1262313"/>
                </a:cubicBezTo>
                <a:cubicBezTo>
                  <a:pt x="3411447" y="1244091"/>
                  <a:pt x="3361751" y="1214274"/>
                  <a:pt x="3321995" y="1242435"/>
                </a:cubicBezTo>
                <a:cubicBezTo>
                  <a:pt x="3282239" y="1270596"/>
                  <a:pt x="3293834" y="1409743"/>
                  <a:pt x="3232543" y="1431278"/>
                </a:cubicBezTo>
                <a:cubicBezTo>
                  <a:pt x="3171252" y="1452813"/>
                  <a:pt x="3051982" y="1386553"/>
                  <a:pt x="2954247" y="1371644"/>
                </a:cubicBezTo>
                <a:cubicBezTo>
                  <a:pt x="2856512" y="1356735"/>
                  <a:pt x="2738899" y="1345139"/>
                  <a:pt x="2646134" y="1341826"/>
                </a:cubicBezTo>
                <a:cubicBezTo>
                  <a:pt x="2553369" y="1338513"/>
                  <a:pt x="2449008" y="1326917"/>
                  <a:pt x="2397656" y="1351765"/>
                </a:cubicBezTo>
                <a:cubicBezTo>
                  <a:pt x="2346304" y="1376613"/>
                  <a:pt x="2386060" y="1418026"/>
                  <a:pt x="2338021" y="1490913"/>
                </a:cubicBezTo>
                <a:cubicBezTo>
                  <a:pt x="2289982" y="1563800"/>
                  <a:pt x="2109421" y="1789087"/>
                  <a:pt x="2109421" y="1789087"/>
                </a:cubicBezTo>
                <a:cubicBezTo>
                  <a:pt x="2054756" y="1860317"/>
                  <a:pt x="2061382" y="1895105"/>
                  <a:pt x="2010030" y="1918296"/>
                </a:cubicBezTo>
                <a:cubicBezTo>
                  <a:pt x="1958678" y="1941487"/>
                  <a:pt x="1864256" y="1914983"/>
                  <a:pt x="1801308" y="1928235"/>
                </a:cubicBezTo>
                <a:cubicBezTo>
                  <a:pt x="1738360" y="1941487"/>
                  <a:pt x="1677069" y="1987870"/>
                  <a:pt x="1632343" y="1997809"/>
                </a:cubicBezTo>
                <a:cubicBezTo>
                  <a:pt x="1587617" y="2007748"/>
                  <a:pt x="1569395" y="2001122"/>
                  <a:pt x="1532952" y="1987870"/>
                </a:cubicBezTo>
                <a:cubicBezTo>
                  <a:pt x="1496509" y="1974618"/>
                  <a:pt x="1473317" y="1928235"/>
                  <a:pt x="1413682" y="1918296"/>
                </a:cubicBezTo>
                <a:cubicBezTo>
                  <a:pt x="1354047" y="1908357"/>
                  <a:pt x="1238091" y="1933205"/>
                  <a:pt x="1175143" y="1928235"/>
                </a:cubicBezTo>
                <a:cubicBezTo>
                  <a:pt x="1112195" y="1923265"/>
                  <a:pt x="1072438" y="1903387"/>
                  <a:pt x="1035995" y="1888478"/>
                </a:cubicBezTo>
                <a:cubicBezTo>
                  <a:pt x="999552" y="1873569"/>
                  <a:pt x="956482" y="1838783"/>
                  <a:pt x="956482" y="1838783"/>
                </a:cubicBezTo>
                <a:cubicBezTo>
                  <a:pt x="903473" y="1805653"/>
                  <a:pt x="800769" y="1717857"/>
                  <a:pt x="717943" y="1689696"/>
                </a:cubicBezTo>
                <a:cubicBezTo>
                  <a:pt x="635117" y="1661535"/>
                  <a:pt x="524130" y="1683070"/>
                  <a:pt x="459526" y="1669818"/>
                </a:cubicBezTo>
                <a:cubicBezTo>
                  <a:pt x="394922" y="1656566"/>
                  <a:pt x="368417" y="1638344"/>
                  <a:pt x="330317" y="1610183"/>
                </a:cubicBezTo>
                <a:cubicBezTo>
                  <a:pt x="292217" y="1582022"/>
                  <a:pt x="259087" y="1547235"/>
                  <a:pt x="230926" y="1500852"/>
                </a:cubicBezTo>
                <a:cubicBezTo>
                  <a:pt x="202765" y="1454469"/>
                  <a:pt x="196139" y="1355078"/>
                  <a:pt x="161352" y="1331887"/>
                </a:cubicBezTo>
                <a:cubicBezTo>
                  <a:pt x="126565" y="1308696"/>
                  <a:pt x="47052" y="1389866"/>
                  <a:pt x="22204" y="1361705"/>
                </a:cubicBezTo>
                <a:cubicBezTo>
                  <a:pt x="-2644" y="1333544"/>
                  <a:pt x="-7613" y="1215931"/>
                  <a:pt x="12265" y="1162922"/>
                </a:cubicBezTo>
                <a:cubicBezTo>
                  <a:pt x="32143" y="1109913"/>
                  <a:pt x="113312" y="1096661"/>
                  <a:pt x="141473" y="1043652"/>
                </a:cubicBezTo>
                <a:cubicBezTo>
                  <a:pt x="169634" y="990643"/>
                  <a:pt x="163008" y="929353"/>
                  <a:pt x="181230" y="844870"/>
                </a:cubicBezTo>
                <a:cubicBezTo>
                  <a:pt x="199452" y="760388"/>
                  <a:pt x="194482" y="614613"/>
                  <a:pt x="250804" y="536757"/>
                </a:cubicBezTo>
                <a:cubicBezTo>
                  <a:pt x="307126" y="458901"/>
                  <a:pt x="451243" y="458901"/>
                  <a:pt x="519160" y="377731"/>
                </a:cubicBezTo>
                <a:cubicBezTo>
                  <a:pt x="587077" y="296561"/>
                  <a:pt x="555604" y="104404"/>
                  <a:pt x="658308" y="49739"/>
                </a:cubicBezTo>
                <a:cubicBezTo>
                  <a:pt x="761012" y="-4926"/>
                  <a:pt x="948199" y="56365"/>
                  <a:pt x="1135386" y="49739"/>
                </a:cubicBezTo>
                <a:cubicBezTo>
                  <a:pt x="1322573" y="43113"/>
                  <a:pt x="1395460" y="-1612"/>
                  <a:pt x="1781430" y="44"/>
                </a:cubicBezTo>
                <a:close/>
              </a:path>
            </a:pathLst>
          </a:custGeom>
          <a:solidFill>
            <a:srgbClr val="FF0000">
              <a:alpha val="22000"/>
            </a:srgbClr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23953948-F5C1-A048-9A4B-F34600ACBE5A}"/>
              </a:ext>
            </a:extLst>
          </p:cNvPr>
          <p:cNvSpPr/>
          <p:nvPr/>
        </p:nvSpPr>
        <p:spPr>
          <a:xfrm>
            <a:off x="5404458" y="1669528"/>
            <a:ext cx="5345569" cy="3826747"/>
          </a:xfrm>
          <a:custGeom>
            <a:avLst/>
            <a:gdLst>
              <a:gd name="connsiteX0" fmla="*/ 1822 w 4009177"/>
              <a:gd name="connsiteY0" fmla="*/ 1123306 h 2870060"/>
              <a:gd name="connsiteX1" fmla="*/ 349692 w 4009177"/>
              <a:gd name="connsiteY1" fmla="*/ 1739532 h 2870060"/>
              <a:gd name="connsiteX2" fmla="*/ 419266 w 4009177"/>
              <a:gd name="connsiteY2" fmla="*/ 1997950 h 2870060"/>
              <a:gd name="connsiteX3" fmla="*/ 946040 w 4009177"/>
              <a:gd name="connsiteY3" fmla="*/ 2017828 h 2870060"/>
              <a:gd name="connsiteX4" fmla="*/ 1353544 w 4009177"/>
              <a:gd name="connsiteY4" fmla="*/ 1978071 h 2870060"/>
              <a:gd name="connsiteX5" fmla="*/ 1711353 w 4009177"/>
              <a:gd name="connsiteY5" fmla="*/ 2117219 h 2870060"/>
              <a:gd name="connsiteX6" fmla="*/ 2208309 w 4009177"/>
              <a:gd name="connsiteY6" fmla="*/ 2166915 h 2870060"/>
              <a:gd name="connsiteX7" fmla="*/ 2258005 w 4009177"/>
              <a:gd name="connsiteY7" fmla="*/ 1928376 h 2870060"/>
              <a:gd name="connsiteX8" fmla="*/ 2446848 w 4009177"/>
              <a:gd name="connsiteY8" fmla="*/ 2027767 h 2870060"/>
              <a:gd name="connsiteX9" fmla="*/ 2387214 w 4009177"/>
              <a:gd name="connsiteY9" fmla="*/ 2425332 h 2870060"/>
              <a:gd name="connsiteX10" fmla="*/ 2347457 w 4009177"/>
              <a:gd name="connsiteY10" fmla="*/ 2862654 h 2870060"/>
              <a:gd name="connsiteX11" fmla="*/ 3043196 w 4009177"/>
              <a:gd name="connsiteY11" fmla="*/ 2614176 h 2870060"/>
              <a:gd name="connsiteX12" fmla="*/ 3172405 w 4009177"/>
              <a:gd name="connsiteY12" fmla="*/ 1580506 h 2870060"/>
              <a:gd name="connsiteX13" fmla="*/ 3470579 w 4009177"/>
              <a:gd name="connsiteY13" fmla="*/ 1371784 h 2870060"/>
              <a:gd name="connsiteX14" fmla="*/ 3649483 w 4009177"/>
              <a:gd name="connsiteY14" fmla="*/ 1004037 h 2870060"/>
              <a:gd name="connsiteX15" fmla="*/ 3629605 w 4009177"/>
              <a:gd name="connsiteY15" fmla="*/ 705863 h 2870060"/>
              <a:gd name="connsiteX16" fmla="*/ 4007292 w 4009177"/>
              <a:gd name="connsiteY16" fmla="*/ 487202 h 2870060"/>
              <a:gd name="connsiteX17" fmla="*/ 3748874 w 4009177"/>
              <a:gd name="connsiteY17" fmla="*/ 238724 h 2870060"/>
              <a:gd name="connsiteX18" fmla="*/ 3182344 w 4009177"/>
              <a:gd name="connsiteY18" fmla="*/ 184 h 2870060"/>
              <a:gd name="connsiteX19" fmla="*/ 2774840 w 4009177"/>
              <a:gd name="connsiteY19" fmla="*/ 198967 h 2870060"/>
              <a:gd name="connsiteX20" fmla="*/ 2486605 w 4009177"/>
              <a:gd name="connsiteY20" fmla="*/ 189028 h 2870060"/>
              <a:gd name="connsiteX21" fmla="*/ 2566118 w 4009177"/>
              <a:gd name="connsiteY21" fmla="*/ 497141 h 2870060"/>
              <a:gd name="connsiteX22" fmla="*/ 2566118 w 4009177"/>
              <a:gd name="connsiteY22" fmla="*/ 646228 h 2870060"/>
              <a:gd name="connsiteX23" fmla="*/ 2516422 w 4009177"/>
              <a:gd name="connsiteY23" fmla="*/ 646228 h 2870060"/>
              <a:gd name="connsiteX24" fmla="*/ 2506483 w 4009177"/>
              <a:gd name="connsiteY24" fmla="*/ 795315 h 2870060"/>
              <a:gd name="connsiteX25" fmla="*/ 2377274 w 4009177"/>
              <a:gd name="connsiteY25" fmla="*/ 725741 h 2870060"/>
              <a:gd name="connsiteX26" fmla="*/ 2307700 w 4009177"/>
              <a:gd name="connsiteY26" fmla="*/ 666106 h 2870060"/>
              <a:gd name="connsiteX27" fmla="*/ 2079100 w 4009177"/>
              <a:gd name="connsiteY27" fmla="*/ 616411 h 2870060"/>
              <a:gd name="connsiteX28" fmla="*/ 1920074 w 4009177"/>
              <a:gd name="connsiteY28" fmla="*/ 695924 h 2870060"/>
              <a:gd name="connsiteX29" fmla="*/ 1860440 w 4009177"/>
              <a:gd name="connsiteY29" fmla="*/ 785376 h 2870060"/>
              <a:gd name="connsiteX30" fmla="*/ 1920074 w 4009177"/>
              <a:gd name="connsiteY30" fmla="*/ 954341 h 2870060"/>
              <a:gd name="connsiteX31" fmla="*/ 1860440 w 4009177"/>
              <a:gd name="connsiteY31" fmla="*/ 1023915 h 2870060"/>
              <a:gd name="connsiteX32" fmla="*/ 1582144 w 4009177"/>
              <a:gd name="connsiteY32" fmla="*/ 1004037 h 2870060"/>
              <a:gd name="connsiteX33" fmla="*/ 1462874 w 4009177"/>
              <a:gd name="connsiteY33" fmla="*/ 914584 h 2870060"/>
              <a:gd name="connsiteX34" fmla="*/ 1353544 w 4009177"/>
              <a:gd name="connsiteY34" fmla="*/ 805254 h 2870060"/>
              <a:gd name="connsiteX35" fmla="*/ 1264092 w 4009177"/>
              <a:gd name="connsiteY35" fmla="*/ 765497 h 2870060"/>
              <a:gd name="connsiteX36" fmla="*/ 1154761 w 4009177"/>
              <a:gd name="connsiteY36" fmla="*/ 765497 h 2870060"/>
              <a:gd name="connsiteX37" fmla="*/ 1015614 w 4009177"/>
              <a:gd name="connsiteY37" fmla="*/ 795315 h 2870060"/>
              <a:gd name="connsiteX38" fmla="*/ 816831 w 4009177"/>
              <a:gd name="connsiteY38" fmla="*/ 904645 h 2870060"/>
              <a:gd name="connsiteX39" fmla="*/ 518657 w 4009177"/>
              <a:gd name="connsiteY39" fmla="*/ 944402 h 2870060"/>
              <a:gd name="connsiteX40" fmla="*/ 1822 w 4009177"/>
              <a:gd name="connsiteY40" fmla="*/ 1123306 h 2870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4009177" h="2870060">
                <a:moveTo>
                  <a:pt x="1822" y="1123306"/>
                </a:moveTo>
                <a:cubicBezTo>
                  <a:pt x="-26339" y="1255828"/>
                  <a:pt x="280118" y="1593758"/>
                  <a:pt x="349692" y="1739532"/>
                </a:cubicBezTo>
                <a:cubicBezTo>
                  <a:pt x="419266" y="1885306"/>
                  <a:pt x="319875" y="1951567"/>
                  <a:pt x="419266" y="1997950"/>
                </a:cubicBezTo>
                <a:cubicBezTo>
                  <a:pt x="518657" y="2044333"/>
                  <a:pt x="790327" y="2021141"/>
                  <a:pt x="946040" y="2017828"/>
                </a:cubicBezTo>
                <a:cubicBezTo>
                  <a:pt x="1101753" y="2014515"/>
                  <a:pt x="1225992" y="1961506"/>
                  <a:pt x="1353544" y="1978071"/>
                </a:cubicBezTo>
                <a:cubicBezTo>
                  <a:pt x="1481096" y="1994636"/>
                  <a:pt x="1568892" y="2085745"/>
                  <a:pt x="1711353" y="2117219"/>
                </a:cubicBezTo>
                <a:cubicBezTo>
                  <a:pt x="1853814" y="2148693"/>
                  <a:pt x="2117200" y="2198389"/>
                  <a:pt x="2208309" y="2166915"/>
                </a:cubicBezTo>
                <a:cubicBezTo>
                  <a:pt x="2299418" y="2135441"/>
                  <a:pt x="2218249" y="1951567"/>
                  <a:pt x="2258005" y="1928376"/>
                </a:cubicBezTo>
                <a:cubicBezTo>
                  <a:pt x="2297762" y="1905185"/>
                  <a:pt x="2425313" y="1944941"/>
                  <a:pt x="2446848" y="2027767"/>
                </a:cubicBezTo>
                <a:cubicBezTo>
                  <a:pt x="2468383" y="2110593"/>
                  <a:pt x="2403779" y="2286184"/>
                  <a:pt x="2387214" y="2425332"/>
                </a:cubicBezTo>
                <a:cubicBezTo>
                  <a:pt x="2370649" y="2564480"/>
                  <a:pt x="2238127" y="2831180"/>
                  <a:pt x="2347457" y="2862654"/>
                </a:cubicBezTo>
                <a:cubicBezTo>
                  <a:pt x="2456787" y="2894128"/>
                  <a:pt x="2905705" y="2827867"/>
                  <a:pt x="3043196" y="2614176"/>
                </a:cubicBezTo>
                <a:cubicBezTo>
                  <a:pt x="3180687" y="2400485"/>
                  <a:pt x="3101175" y="1787571"/>
                  <a:pt x="3172405" y="1580506"/>
                </a:cubicBezTo>
                <a:cubicBezTo>
                  <a:pt x="3243635" y="1373441"/>
                  <a:pt x="3391066" y="1467862"/>
                  <a:pt x="3470579" y="1371784"/>
                </a:cubicBezTo>
                <a:cubicBezTo>
                  <a:pt x="3550092" y="1275706"/>
                  <a:pt x="3622979" y="1115024"/>
                  <a:pt x="3649483" y="1004037"/>
                </a:cubicBezTo>
                <a:cubicBezTo>
                  <a:pt x="3675987" y="893050"/>
                  <a:pt x="3569970" y="792002"/>
                  <a:pt x="3629605" y="705863"/>
                </a:cubicBezTo>
                <a:cubicBezTo>
                  <a:pt x="3689240" y="619724"/>
                  <a:pt x="3987414" y="565058"/>
                  <a:pt x="4007292" y="487202"/>
                </a:cubicBezTo>
                <a:cubicBezTo>
                  <a:pt x="4027170" y="409345"/>
                  <a:pt x="3886365" y="319894"/>
                  <a:pt x="3748874" y="238724"/>
                </a:cubicBezTo>
                <a:cubicBezTo>
                  <a:pt x="3611383" y="157554"/>
                  <a:pt x="3344683" y="6810"/>
                  <a:pt x="3182344" y="184"/>
                </a:cubicBezTo>
                <a:cubicBezTo>
                  <a:pt x="3020005" y="-6442"/>
                  <a:pt x="2890796" y="167493"/>
                  <a:pt x="2774840" y="198967"/>
                </a:cubicBezTo>
                <a:cubicBezTo>
                  <a:pt x="2658884" y="230441"/>
                  <a:pt x="2521392" y="139332"/>
                  <a:pt x="2486605" y="189028"/>
                </a:cubicBezTo>
                <a:cubicBezTo>
                  <a:pt x="2451818" y="238724"/>
                  <a:pt x="2552866" y="420941"/>
                  <a:pt x="2566118" y="497141"/>
                </a:cubicBezTo>
                <a:cubicBezTo>
                  <a:pt x="2579370" y="573341"/>
                  <a:pt x="2566118" y="646228"/>
                  <a:pt x="2566118" y="646228"/>
                </a:cubicBezTo>
                <a:cubicBezTo>
                  <a:pt x="2557835" y="671076"/>
                  <a:pt x="2526361" y="621380"/>
                  <a:pt x="2516422" y="646228"/>
                </a:cubicBezTo>
                <a:cubicBezTo>
                  <a:pt x="2506483" y="671076"/>
                  <a:pt x="2529674" y="782063"/>
                  <a:pt x="2506483" y="795315"/>
                </a:cubicBezTo>
                <a:cubicBezTo>
                  <a:pt x="2483292" y="808567"/>
                  <a:pt x="2410404" y="747276"/>
                  <a:pt x="2377274" y="725741"/>
                </a:cubicBezTo>
                <a:cubicBezTo>
                  <a:pt x="2344144" y="704206"/>
                  <a:pt x="2357396" y="684328"/>
                  <a:pt x="2307700" y="666106"/>
                </a:cubicBezTo>
                <a:cubicBezTo>
                  <a:pt x="2258004" y="647884"/>
                  <a:pt x="2143704" y="611441"/>
                  <a:pt x="2079100" y="616411"/>
                </a:cubicBezTo>
                <a:cubicBezTo>
                  <a:pt x="2014496" y="621381"/>
                  <a:pt x="1956517" y="667763"/>
                  <a:pt x="1920074" y="695924"/>
                </a:cubicBezTo>
                <a:cubicBezTo>
                  <a:pt x="1883631" y="724085"/>
                  <a:pt x="1860440" y="742307"/>
                  <a:pt x="1860440" y="785376"/>
                </a:cubicBezTo>
                <a:cubicBezTo>
                  <a:pt x="1860440" y="828445"/>
                  <a:pt x="1920074" y="914585"/>
                  <a:pt x="1920074" y="954341"/>
                </a:cubicBezTo>
                <a:cubicBezTo>
                  <a:pt x="1920074" y="994097"/>
                  <a:pt x="1916762" y="1015632"/>
                  <a:pt x="1860440" y="1023915"/>
                </a:cubicBezTo>
                <a:cubicBezTo>
                  <a:pt x="1804118" y="1032198"/>
                  <a:pt x="1648405" y="1022259"/>
                  <a:pt x="1582144" y="1004037"/>
                </a:cubicBezTo>
                <a:cubicBezTo>
                  <a:pt x="1515883" y="985815"/>
                  <a:pt x="1500974" y="947714"/>
                  <a:pt x="1462874" y="914584"/>
                </a:cubicBezTo>
                <a:cubicBezTo>
                  <a:pt x="1424774" y="881454"/>
                  <a:pt x="1386674" y="830102"/>
                  <a:pt x="1353544" y="805254"/>
                </a:cubicBezTo>
                <a:cubicBezTo>
                  <a:pt x="1320414" y="780406"/>
                  <a:pt x="1297223" y="772123"/>
                  <a:pt x="1264092" y="765497"/>
                </a:cubicBezTo>
                <a:cubicBezTo>
                  <a:pt x="1230962" y="758871"/>
                  <a:pt x="1196174" y="760527"/>
                  <a:pt x="1154761" y="765497"/>
                </a:cubicBezTo>
                <a:cubicBezTo>
                  <a:pt x="1113348" y="770467"/>
                  <a:pt x="1071936" y="772124"/>
                  <a:pt x="1015614" y="795315"/>
                </a:cubicBezTo>
                <a:cubicBezTo>
                  <a:pt x="959292" y="818506"/>
                  <a:pt x="899657" y="879797"/>
                  <a:pt x="816831" y="904645"/>
                </a:cubicBezTo>
                <a:cubicBezTo>
                  <a:pt x="734005" y="929493"/>
                  <a:pt x="657805" y="911272"/>
                  <a:pt x="518657" y="944402"/>
                </a:cubicBezTo>
                <a:cubicBezTo>
                  <a:pt x="379509" y="977532"/>
                  <a:pt x="29983" y="990784"/>
                  <a:pt x="1822" y="1123306"/>
                </a:cubicBezTo>
                <a:close/>
              </a:path>
            </a:pathLst>
          </a:custGeom>
          <a:solidFill>
            <a:srgbClr val="00B050">
              <a:alpha val="24000"/>
            </a:srgb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37DBB1F1-0A92-B747-A3AE-57DEC6FE172F}"/>
              </a:ext>
            </a:extLst>
          </p:cNvPr>
          <p:cNvSpPr/>
          <p:nvPr/>
        </p:nvSpPr>
        <p:spPr>
          <a:xfrm>
            <a:off x="11143055" y="4423237"/>
            <a:ext cx="1866211" cy="1720080"/>
          </a:xfrm>
          <a:custGeom>
            <a:avLst/>
            <a:gdLst>
              <a:gd name="connsiteX0" fmla="*/ 846344 w 1399658"/>
              <a:gd name="connsiteY0" fmla="*/ 2242 h 1290060"/>
              <a:gd name="connsiteX1" fmla="*/ 1065005 w 1399658"/>
              <a:gd name="connsiteY1" fmla="*/ 181146 h 1290060"/>
              <a:gd name="connsiteX2" fmla="*/ 1114700 w 1399658"/>
              <a:gd name="connsiteY2" fmla="*/ 369989 h 1290060"/>
              <a:gd name="connsiteX3" fmla="*/ 1283666 w 1399658"/>
              <a:gd name="connsiteY3" fmla="*/ 389868 h 1290060"/>
              <a:gd name="connsiteX4" fmla="*/ 1323422 w 1399658"/>
              <a:gd name="connsiteY4" fmla="*/ 767555 h 1290060"/>
              <a:gd name="connsiteX5" fmla="*/ 1363179 w 1399658"/>
              <a:gd name="connsiteY5" fmla="*/ 1075668 h 1290060"/>
              <a:gd name="connsiteX6" fmla="*/ 746952 w 1399658"/>
              <a:gd name="connsiteY6" fmla="*/ 1274450 h 1290060"/>
              <a:gd name="connsiteX7" fmla="*/ 120787 w 1399658"/>
              <a:gd name="connsiteY7" fmla="*/ 1175059 h 1290060"/>
              <a:gd name="connsiteX8" fmla="*/ 1518 w 1399658"/>
              <a:gd name="connsiteY8" fmla="*/ 369989 h 1290060"/>
              <a:gd name="connsiteX9" fmla="*/ 150605 w 1399658"/>
              <a:gd name="connsiteY9" fmla="*/ 201024 h 1290060"/>
              <a:gd name="connsiteX10" fmla="*/ 409022 w 1399658"/>
              <a:gd name="connsiteY10" fmla="*/ 310355 h 1290060"/>
              <a:gd name="connsiteX11" fmla="*/ 846344 w 1399658"/>
              <a:gd name="connsiteY11" fmla="*/ 2242 h 1290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99658" h="1290060">
                <a:moveTo>
                  <a:pt x="846344" y="2242"/>
                </a:moveTo>
                <a:cubicBezTo>
                  <a:pt x="955674" y="-19293"/>
                  <a:pt x="1020279" y="119855"/>
                  <a:pt x="1065005" y="181146"/>
                </a:cubicBezTo>
                <a:cubicBezTo>
                  <a:pt x="1109731" y="242437"/>
                  <a:pt x="1078257" y="335202"/>
                  <a:pt x="1114700" y="369989"/>
                </a:cubicBezTo>
                <a:cubicBezTo>
                  <a:pt x="1151143" y="404776"/>
                  <a:pt x="1248879" y="323607"/>
                  <a:pt x="1283666" y="389868"/>
                </a:cubicBezTo>
                <a:cubicBezTo>
                  <a:pt x="1318453" y="456129"/>
                  <a:pt x="1310170" y="653255"/>
                  <a:pt x="1323422" y="767555"/>
                </a:cubicBezTo>
                <a:cubicBezTo>
                  <a:pt x="1336674" y="881855"/>
                  <a:pt x="1459257" y="991186"/>
                  <a:pt x="1363179" y="1075668"/>
                </a:cubicBezTo>
                <a:cubicBezTo>
                  <a:pt x="1267101" y="1160151"/>
                  <a:pt x="954017" y="1257885"/>
                  <a:pt x="746952" y="1274450"/>
                </a:cubicBezTo>
                <a:cubicBezTo>
                  <a:pt x="539887" y="1291015"/>
                  <a:pt x="245026" y="1325803"/>
                  <a:pt x="120787" y="1175059"/>
                </a:cubicBezTo>
                <a:cubicBezTo>
                  <a:pt x="-3452" y="1024316"/>
                  <a:pt x="-3452" y="532328"/>
                  <a:pt x="1518" y="369989"/>
                </a:cubicBezTo>
                <a:cubicBezTo>
                  <a:pt x="6488" y="207650"/>
                  <a:pt x="82688" y="210963"/>
                  <a:pt x="150605" y="201024"/>
                </a:cubicBezTo>
                <a:cubicBezTo>
                  <a:pt x="218522" y="191085"/>
                  <a:pt x="294722" y="338516"/>
                  <a:pt x="409022" y="310355"/>
                </a:cubicBezTo>
                <a:cubicBezTo>
                  <a:pt x="523322" y="282194"/>
                  <a:pt x="737014" y="23777"/>
                  <a:pt x="846344" y="2242"/>
                </a:cubicBezTo>
                <a:close/>
              </a:path>
            </a:pathLst>
          </a:custGeom>
          <a:solidFill>
            <a:srgbClr val="00B050">
              <a:alpha val="21000"/>
            </a:srgb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46BB1A7A-C764-864E-B1D7-FE6192DB16AC}"/>
              </a:ext>
            </a:extLst>
          </p:cNvPr>
          <p:cNvSpPr/>
          <p:nvPr/>
        </p:nvSpPr>
        <p:spPr>
          <a:xfrm>
            <a:off x="11778334" y="5719859"/>
            <a:ext cx="3343375" cy="2601340"/>
          </a:xfrm>
          <a:custGeom>
            <a:avLst/>
            <a:gdLst>
              <a:gd name="connsiteX0" fmla="*/ 61772 w 2507531"/>
              <a:gd name="connsiteY0" fmla="*/ 610097 h 1951005"/>
              <a:gd name="connsiteX1" fmla="*/ 101528 w 2507531"/>
              <a:gd name="connsiteY1" fmla="*/ 1355532 h 1951005"/>
              <a:gd name="connsiteX2" fmla="*/ 1085502 w 2507531"/>
              <a:gd name="connsiteY2" fmla="*/ 1902184 h 1951005"/>
              <a:gd name="connsiteX3" fmla="*/ 2129111 w 2507531"/>
              <a:gd name="connsiteY3" fmla="*/ 1852489 h 1951005"/>
              <a:gd name="connsiteX4" fmla="*/ 2506798 w 2507531"/>
              <a:gd name="connsiteY4" fmla="*/ 1266080 h 1951005"/>
              <a:gd name="connsiteX5" fmla="*/ 2208624 w 2507531"/>
              <a:gd name="connsiteY5" fmla="*/ 818819 h 1951005"/>
              <a:gd name="connsiteX6" fmla="*/ 1652033 w 2507531"/>
              <a:gd name="connsiteY6" fmla="*/ 202593 h 1951005"/>
              <a:gd name="connsiteX7" fmla="*/ 1284285 w 2507531"/>
              <a:gd name="connsiteY7" fmla="*/ 23689 h 1951005"/>
              <a:gd name="connsiteX8" fmla="*/ 1015928 w 2507531"/>
              <a:gd name="connsiteY8" fmla="*/ 13749 h 1951005"/>
              <a:gd name="connsiteX9" fmla="*/ 916537 w 2507531"/>
              <a:gd name="connsiteY9" fmla="*/ 133019 h 1951005"/>
              <a:gd name="connsiteX10" fmla="*/ 797267 w 2507531"/>
              <a:gd name="connsiteY10" fmla="*/ 202593 h 1951005"/>
              <a:gd name="connsiteX11" fmla="*/ 598485 w 2507531"/>
              <a:gd name="connsiteY11" fmla="*/ 272167 h 1951005"/>
              <a:gd name="connsiteX12" fmla="*/ 369885 w 2507531"/>
              <a:gd name="connsiteY12" fmla="*/ 371558 h 1951005"/>
              <a:gd name="connsiteX13" fmla="*/ 61772 w 2507531"/>
              <a:gd name="connsiteY13" fmla="*/ 610097 h 195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507531" h="1951005">
                <a:moveTo>
                  <a:pt x="61772" y="610097"/>
                </a:moveTo>
                <a:cubicBezTo>
                  <a:pt x="17046" y="774093"/>
                  <a:pt x="-69094" y="1140184"/>
                  <a:pt x="101528" y="1355532"/>
                </a:cubicBezTo>
                <a:cubicBezTo>
                  <a:pt x="272150" y="1570880"/>
                  <a:pt x="747572" y="1819358"/>
                  <a:pt x="1085502" y="1902184"/>
                </a:cubicBezTo>
                <a:cubicBezTo>
                  <a:pt x="1423433" y="1985010"/>
                  <a:pt x="1892228" y="1958506"/>
                  <a:pt x="2129111" y="1852489"/>
                </a:cubicBezTo>
                <a:cubicBezTo>
                  <a:pt x="2365994" y="1746472"/>
                  <a:pt x="2493546" y="1438358"/>
                  <a:pt x="2506798" y="1266080"/>
                </a:cubicBezTo>
                <a:cubicBezTo>
                  <a:pt x="2520050" y="1093802"/>
                  <a:pt x="2351085" y="996067"/>
                  <a:pt x="2208624" y="818819"/>
                </a:cubicBezTo>
                <a:cubicBezTo>
                  <a:pt x="2066163" y="641571"/>
                  <a:pt x="1806089" y="335115"/>
                  <a:pt x="1652033" y="202593"/>
                </a:cubicBezTo>
                <a:cubicBezTo>
                  <a:pt x="1497977" y="70071"/>
                  <a:pt x="1390302" y="55163"/>
                  <a:pt x="1284285" y="23689"/>
                </a:cubicBezTo>
                <a:cubicBezTo>
                  <a:pt x="1178268" y="-7785"/>
                  <a:pt x="1077219" y="-4473"/>
                  <a:pt x="1015928" y="13749"/>
                </a:cubicBezTo>
                <a:cubicBezTo>
                  <a:pt x="954637" y="31971"/>
                  <a:pt x="952981" y="101545"/>
                  <a:pt x="916537" y="133019"/>
                </a:cubicBezTo>
                <a:cubicBezTo>
                  <a:pt x="880093" y="164493"/>
                  <a:pt x="850276" y="179402"/>
                  <a:pt x="797267" y="202593"/>
                </a:cubicBezTo>
                <a:cubicBezTo>
                  <a:pt x="744258" y="225784"/>
                  <a:pt x="669715" y="244006"/>
                  <a:pt x="598485" y="272167"/>
                </a:cubicBezTo>
                <a:cubicBezTo>
                  <a:pt x="527255" y="300328"/>
                  <a:pt x="459337" y="310267"/>
                  <a:pt x="369885" y="371558"/>
                </a:cubicBezTo>
                <a:cubicBezTo>
                  <a:pt x="280433" y="432849"/>
                  <a:pt x="106498" y="446101"/>
                  <a:pt x="61772" y="610097"/>
                </a:cubicBezTo>
                <a:close/>
              </a:path>
            </a:pathLst>
          </a:custGeom>
          <a:solidFill>
            <a:schemeClr val="tx2">
              <a:lumMod val="40000"/>
              <a:lumOff val="60000"/>
              <a:alpha val="28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866D59E-CF2A-BC42-BF70-B3FE276F0B47}"/>
              </a:ext>
            </a:extLst>
          </p:cNvPr>
          <p:cNvSpPr txBox="1"/>
          <p:nvPr/>
        </p:nvSpPr>
        <p:spPr>
          <a:xfrm>
            <a:off x="11320579" y="5031861"/>
            <a:ext cx="1966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67" b="1" dirty="0">
                <a:solidFill>
                  <a:sysClr val="windowText" lastClr="000000"/>
                </a:solidFill>
              </a:rPr>
              <a:t>Исламская</a:t>
            </a:r>
          </a:p>
          <a:p>
            <a:r>
              <a:rPr lang="ru-RU" sz="1333" b="1" dirty="0">
                <a:solidFill>
                  <a:sysClr val="windowText" lastClr="000000"/>
                </a:solidFill>
              </a:rPr>
              <a:t>цивилизация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81FFDB-42E2-7149-B1C2-CF2D9DC4221B}"/>
              </a:ext>
            </a:extLst>
          </p:cNvPr>
          <p:cNvSpPr txBox="1"/>
          <p:nvPr/>
        </p:nvSpPr>
        <p:spPr>
          <a:xfrm>
            <a:off x="12198831" y="6410556"/>
            <a:ext cx="18662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67" b="1" dirty="0">
                <a:solidFill>
                  <a:sysClr val="windowText" lastClr="000000"/>
                </a:solidFill>
              </a:rPr>
              <a:t>Западная</a:t>
            </a:r>
          </a:p>
          <a:p>
            <a:r>
              <a:rPr lang="ru-RU" sz="1333" b="1" dirty="0">
                <a:solidFill>
                  <a:sysClr val="windowText" lastClr="000000"/>
                </a:solidFill>
              </a:rPr>
              <a:t>цивилизация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9B3A75E2-1ED2-FC43-8BF8-A727FC7E418A}"/>
              </a:ext>
            </a:extLst>
          </p:cNvPr>
          <p:cNvSpPr/>
          <p:nvPr/>
        </p:nvSpPr>
        <p:spPr>
          <a:xfrm>
            <a:off x="333240" y="221298"/>
            <a:ext cx="6278272" cy="3315388"/>
          </a:xfrm>
          <a:custGeom>
            <a:avLst/>
            <a:gdLst>
              <a:gd name="connsiteX0" fmla="*/ 560561 w 4708704"/>
              <a:gd name="connsiteY0" fmla="*/ 270445 h 2486541"/>
              <a:gd name="connsiteX1" fmla="*/ 144925 w 4708704"/>
              <a:gd name="connsiteY1" fmla="*/ 551000 h 2486541"/>
              <a:gd name="connsiteX2" fmla="*/ 20234 w 4708704"/>
              <a:gd name="connsiteY2" fmla="*/ 810772 h 2486541"/>
              <a:gd name="connsiteX3" fmla="*/ 30625 w 4708704"/>
              <a:gd name="connsiteY3" fmla="*/ 1080936 h 2486541"/>
              <a:gd name="connsiteX4" fmla="*/ 311179 w 4708704"/>
              <a:gd name="connsiteY4" fmla="*/ 1808300 h 2486541"/>
              <a:gd name="connsiteX5" fmla="*/ 435870 w 4708704"/>
              <a:gd name="connsiteY5" fmla="*/ 2109636 h 2486541"/>
              <a:gd name="connsiteX6" fmla="*/ 674861 w 4708704"/>
              <a:gd name="connsiteY6" fmla="*/ 2171982 h 2486541"/>
              <a:gd name="connsiteX7" fmla="*/ 1319097 w 4708704"/>
              <a:gd name="connsiteY7" fmla="*/ 2369409 h 2486541"/>
              <a:gd name="connsiteX8" fmla="*/ 1869815 w 4708704"/>
              <a:gd name="connsiteY8" fmla="*/ 2483709 h 2486541"/>
              <a:gd name="connsiteX9" fmla="*/ 2254279 w 4708704"/>
              <a:gd name="connsiteY9" fmla="*/ 2255109 h 2486541"/>
              <a:gd name="connsiteX10" fmla="*/ 2981643 w 4708704"/>
              <a:gd name="connsiteY10" fmla="*/ 1673218 h 2486541"/>
              <a:gd name="connsiteX11" fmla="*/ 3199852 w 4708704"/>
              <a:gd name="connsiteY11" fmla="*/ 1205627 h 2486541"/>
              <a:gd name="connsiteX12" fmla="*/ 3199852 w 4708704"/>
              <a:gd name="connsiteY12" fmla="*/ 862727 h 2486541"/>
              <a:gd name="connsiteX13" fmla="*/ 3781743 w 4708704"/>
              <a:gd name="connsiteY13" fmla="*/ 987418 h 2486541"/>
              <a:gd name="connsiteX14" fmla="*/ 4103861 w 4708704"/>
              <a:gd name="connsiteY14" fmla="*/ 602954 h 2486541"/>
              <a:gd name="connsiteX15" fmla="*/ 4664970 w 4708704"/>
              <a:gd name="connsiteY15" fmla="*/ 218491 h 2486541"/>
              <a:gd name="connsiteX16" fmla="*/ 4613015 w 4708704"/>
              <a:gd name="connsiteY16" fmla="*/ 31454 h 2486541"/>
              <a:gd name="connsiteX17" fmla="*/ 4145425 w 4708704"/>
              <a:gd name="connsiteY17" fmla="*/ 31454 h 2486541"/>
              <a:gd name="connsiteX18" fmla="*/ 3355715 w 4708704"/>
              <a:gd name="connsiteY18" fmla="*/ 282 h 2486541"/>
              <a:gd name="connsiteX19" fmla="*/ 2690697 w 4708704"/>
              <a:gd name="connsiteY19" fmla="*/ 52236 h 2486541"/>
              <a:gd name="connsiteX20" fmla="*/ 1713952 w 4708704"/>
              <a:gd name="connsiteY20" fmla="*/ 83409 h 2486541"/>
              <a:gd name="connsiteX21" fmla="*/ 643688 w 4708704"/>
              <a:gd name="connsiteY21" fmla="*/ 156145 h 2486541"/>
              <a:gd name="connsiteX22" fmla="*/ 560561 w 4708704"/>
              <a:gd name="connsiteY22" fmla="*/ 270445 h 2486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708704" h="2486541">
                <a:moveTo>
                  <a:pt x="560561" y="270445"/>
                </a:moveTo>
                <a:cubicBezTo>
                  <a:pt x="477434" y="336254"/>
                  <a:pt x="234979" y="460946"/>
                  <a:pt x="144925" y="551000"/>
                </a:cubicBezTo>
                <a:cubicBezTo>
                  <a:pt x="54871" y="641054"/>
                  <a:pt x="39284" y="722449"/>
                  <a:pt x="20234" y="810772"/>
                </a:cubicBezTo>
                <a:cubicBezTo>
                  <a:pt x="1184" y="899095"/>
                  <a:pt x="-17866" y="914681"/>
                  <a:pt x="30625" y="1080936"/>
                </a:cubicBezTo>
                <a:cubicBezTo>
                  <a:pt x="79116" y="1247191"/>
                  <a:pt x="243638" y="1636850"/>
                  <a:pt x="311179" y="1808300"/>
                </a:cubicBezTo>
                <a:cubicBezTo>
                  <a:pt x="378720" y="1979750"/>
                  <a:pt x="375256" y="2049022"/>
                  <a:pt x="435870" y="2109636"/>
                </a:cubicBezTo>
                <a:cubicBezTo>
                  <a:pt x="496484" y="2170250"/>
                  <a:pt x="527656" y="2128687"/>
                  <a:pt x="674861" y="2171982"/>
                </a:cubicBezTo>
                <a:cubicBezTo>
                  <a:pt x="822066" y="2215278"/>
                  <a:pt x="1119938" y="2317455"/>
                  <a:pt x="1319097" y="2369409"/>
                </a:cubicBezTo>
                <a:cubicBezTo>
                  <a:pt x="1518256" y="2421364"/>
                  <a:pt x="1713951" y="2502759"/>
                  <a:pt x="1869815" y="2483709"/>
                </a:cubicBezTo>
                <a:cubicBezTo>
                  <a:pt x="2025679" y="2464659"/>
                  <a:pt x="2068974" y="2390191"/>
                  <a:pt x="2254279" y="2255109"/>
                </a:cubicBezTo>
                <a:cubicBezTo>
                  <a:pt x="2439584" y="2120027"/>
                  <a:pt x="2824048" y="1848132"/>
                  <a:pt x="2981643" y="1673218"/>
                </a:cubicBezTo>
                <a:cubicBezTo>
                  <a:pt x="3139238" y="1498304"/>
                  <a:pt x="3163484" y="1340709"/>
                  <a:pt x="3199852" y="1205627"/>
                </a:cubicBezTo>
                <a:cubicBezTo>
                  <a:pt x="3236220" y="1070545"/>
                  <a:pt x="3102870" y="899095"/>
                  <a:pt x="3199852" y="862727"/>
                </a:cubicBezTo>
                <a:cubicBezTo>
                  <a:pt x="3296834" y="826359"/>
                  <a:pt x="3631075" y="1030713"/>
                  <a:pt x="3781743" y="987418"/>
                </a:cubicBezTo>
                <a:cubicBezTo>
                  <a:pt x="3932411" y="944123"/>
                  <a:pt x="3956657" y="731109"/>
                  <a:pt x="4103861" y="602954"/>
                </a:cubicBezTo>
                <a:cubicBezTo>
                  <a:pt x="4251066" y="474800"/>
                  <a:pt x="4580111" y="313741"/>
                  <a:pt x="4664970" y="218491"/>
                </a:cubicBezTo>
                <a:cubicBezTo>
                  <a:pt x="4749829" y="123241"/>
                  <a:pt x="4699606" y="62627"/>
                  <a:pt x="4613015" y="31454"/>
                </a:cubicBezTo>
                <a:cubicBezTo>
                  <a:pt x="4526424" y="281"/>
                  <a:pt x="4354975" y="36649"/>
                  <a:pt x="4145425" y="31454"/>
                </a:cubicBezTo>
                <a:cubicBezTo>
                  <a:pt x="3935875" y="26259"/>
                  <a:pt x="3598170" y="-3182"/>
                  <a:pt x="3355715" y="282"/>
                </a:cubicBezTo>
                <a:cubicBezTo>
                  <a:pt x="3113260" y="3746"/>
                  <a:pt x="2964324" y="38381"/>
                  <a:pt x="2690697" y="52236"/>
                </a:cubicBezTo>
                <a:cubicBezTo>
                  <a:pt x="2417070" y="66091"/>
                  <a:pt x="2055120" y="66091"/>
                  <a:pt x="1713952" y="83409"/>
                </a:cubicBezTo>
                <a:cubicBezTo>
                  <a:pt x="1372784" y="100727"/>
                  <a:pt x="835920" y="123241"/>
                  <a:pt x="643688" y="156145"/>
                </a:cubicBezTo>
                <a:cubicBezTo>
                  <a:pt x="451456" y="189049"/>
                  <a:pt x="643688" y="204636"/>
                  <a:pt x="560561" y="270445"/>
                </a:cubicBezTo>
                <a:close/>
              </a:path>
            </a:pathLst>
          </a:cu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26ABB73-4386-DA4F-9A23-C86663A5163C}"/>
              </a:ext>
            </a:extLst>
          </p:cNvPr>
          <p:cNvSpPr txBox="1"/>
          <p:nvPr/>
        </p:nvSpPr>
        <p:spPr>
          <a:xfrm>
            <a:off x="1630465" y="1440998"/>
            <a:ext cx="3644347" cy="115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>
                <a:solidFill>
                  <a:sysClr val="windowText" lastClr="000000"/>
                </a:solidFill>
              </a:rPr>
              <a:t>Северо-</a:t>
            </a:r>
          </a:p>
          <a:p>
            <a:r>
              <a:rPr lang="ru-RU" sz="1867" b="1" dirty="0">
                <a:solidFill>
                  <a:sysClr val="windowText" lastClr="000000"/>
                </a:solidFill>
              </a:rPr>
              <a:t>Американская</a:t>
            </a:r>
          </a:p>
          <a:p>
            <a:r>
              <a:rPr lang="ru-RU" sz="1333" b="1" dirty="0">
                <a:solidFill>
                  <a:sysClr val="windowText" lastClr="000000"/>
                </a:solidFill>
              </a:rPr>
              <a:t>цивилизация</a:t>
            </a:r>
          </a:p>
          <a:p>
            <a:r>
              <a:rPr lang="en-US" sz="1867" b="1" dirty="0">
                <a:solidFill>
                  <a:sysClr val="windowText" lastClr="000000"/>
                </a:solidFill>
              </a:rPr>
              <a:t>MAGA</a:t>
            </a:r>
            <a:endParaRPr lang="ru-RU" sz="1867" b="1" dirty="0">
              <a:solidFill>
                <a:sysClr val="windowText" lastClr="000000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658CFDD-A61D-0D4D-A003-4D51C4C74725}"/>
              </a:ext>
            </a:extLst>
          </p:cNvPr>
          <p:cNvSpPr txBox="1"/>
          <p:nvPr/>
        </p:nvSpPr>
        <p:spPr>
          <a:xfrm>
            <a:off x="6363344" y="1966189"/>
            <a:ext cx="955711" cy="4207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67" dirty="0">
                <a:ln>
                  <a:solidFill>
                    <a:sysClr val="windowText" lastClr="000000"/>
                  </a:solidFill>
                </a:ln>
              </a:rPr>
              <a:t>Европейская </a:t>
            </a:r>
          </a:p>
          <a:p>
            <a:r>
              <a:rPr lang="ru-RU" sz="1067" dirty="0">
                <a:ln>
                  <a:solidFill>
                    <a:sysClr val="windowText" lastClr="000000"/>
                  </a:solidFill>
                </a:ln>
              </a:rPr>
              <a:t>цивилизация</a:t>
            </a:r>
            <a:endParaRPr lang="ru-RU" sz="1333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73D91B49-C550-D140-B10F-0374D657657F}"/>
              </a:ext>
            </a:extLst>
          </p:cNvPr>
          <p:cNvSpPr/>
          <p:nvPr/>
        </p:nvSpPr>
        <p:spPr>
          <a:xfrm>
            <a:off x="5819841" y="303489"/>
            <a:ext cx="2146575" cy="2689980"/>
          </a:xfrm>
          <a:custGeom>
            <a:avLst/>
            <a:gdLst>
              <a:gd name="connsiteX0" fmla="*/ 1142302 w 1609931"/>
              <a:gd name="connsiteY0" fmla="*/ 291929 h 2017485"/>
              <a:gd name="connsiteX1" fmla="*/ 1443638 w 1609931"/>
              <a:gd name="connsiteY1" fmla="*/ 354275 h 2017485"/>
              <a:gd name="connsiteX2" fmla="*/ 1557938 w 1609931"/>
              <a:gd name="connsiteY2" fmla="*/ 676393 h 2017485"/>
              <a:gd name="connsiteX3" fmla="*/ 1454029 w 1609931"/>
              <a:gd name="connsiteY3" fmla="*/ 977729 h 2017485"/>
              <a:gd name="connsiteX4" fmla="*/ 1350120 w 1609931"/>
              <a:gd name="connsiteY4" fmla="*/ 1216720 h 2017485"/>
              <a:gd name="connsiteX5" fmla="*/ 1537156 w 1609931"/>
              <a:gd name="connsiteY5" fmla="*/ 1486884 h 2017485"/>
              <a:gd name="connsiteX6" fmla="*/ 1609893 w 1609931"/>
              <a:gd name="connsiteY6" fmla="*/ 1611575 h 2017485"/>
              <a:gd name="connsiteX7" fmla="*/ 1547547 w 1609931"/>
              <a:gd name="connsiteY7" fmla="*/ 1829784 h 2017485"/>
              <a:gd name="connsiteX8" fmla="*/ 1568329 w 1609931"/>
              <a:gd name="connsiteY8" fmla="*/ 1964866 h 2017485"/>
              <a:gd name="connsiteX9" fmla="*/ 1526765 w 1609931"/>
              <a:gd name="connsiteY9" fmla="*/ 2016820 h 2017485"/>
              <a:gd name="connsiteX10" fmla="*/ 1298165 w 1609931"/>
              <a:gd name="connsiteY10" fmla="*/ 1933693 h 2017485"/>
              <a:gd name="connsiteX11" fmla="*/ 1131911 w 1609931"/>
              <a:gd name="connsiteY11" fmla="*/ 1871348 h 2017485"/>
              <a:gd name="connsiteX12" fmla="*/ 1028002 w 1609931"/>
              <a:gd name="connsiteY12" fmla="*/ 1809002 h 2017485"/>
              <a:gd name="connsiteX13" fmla="*/ 934484 w 1609931"/>
              <a:gd name="connsiteY13" fmla="*/ 1746657 h 2017485"/>
              <a:gd name="connsiteX14" fmla="*/ 705884 w 1609931"/>
              <a:gd name="connsiteY14" fmla="*/ 1746657 h 2017485"/>
              <a:gd name="connsiteX15" fmla="*/ 643538 w 1609931"/>
              <a:gd name="connsiteY15" fmla="*/ 1840175 h 2017485"/>
              <a:gd name="connsiteX16" fmla="*/ 414938 w 1609931"/>
              <a:gd name="connsiteY16" fmla="*/ 1881739 h 2017485"/>
              <a:gd name="connsiteX17" fmla="*/ 207120 w 1609931"/>
              <a:gd name="connsiteY17" fmla="*/ 1840175 h 2017485"/>
              <a:gd name="connsiteX18" fmla="*/ 269465 w 1609931"/>
              <a:gd name="connsiteY18" fmla="*/ 1611575 h 2017485"/>
              <a:gd name="connsiteX19" fmla="*/ 425329 w 1609931"/>
              <a:gd name="connsiteY19" fmla="*/ 1414148 h 2017485"/>
              <a:gd name="connsiteX20" fmla="*/ 373375 w 1609931"/>
              <a:gd name="connsiteY20" fmla="*/ 1299848 h 2017485"/>
              <a:gd name="connsiteX21" fmla="*/ 321420 w 1609931"/>
              <a:gd name="connsiteY21" fmla="*/ 1081639 h 2017485"/>
              <a:gd name="connsiteX22" fmla="*/ 30475 w 1609931"/>
              <a:gd name="connsiteY22" fmla="*/ 717957 h 2017485"/>
              <a:gd name="connsiteX23" fmla="*/ 61647 w 1609931"/>
              <a:gd name="connsiteY23" fmla="*/ 510139 h 2017485"/>
              <a:gd name="connsiteX24" fmla="*/ 498065 w 1609931"/>
              <a:gd name="connsiteY24" fmla="*/ 395839 h 2017485"/>
              <a:gd name="connsiteX25" fmla="*/ 934484 w 1609931"/>
              <a:gd name="connsiteY25" fmla="*/ 73720 h 2017485"/>
              <a:gd name="connsiteX26" fmla="*/ 1163084 w 1609931"/>
              <a:gd name="connsiteY26" fmla="*/ 984 h 2017485"/>
              <a:gd name="connsiteX27" fmla="*/ 1443638 w 1609931"/>
              <a:gd name="connsiteY27" fmla="*/ 42548 h 2017485"/>
              <a:gd name="connsiteX28" fmla="*/ 1391684 w 1609931"/>
              <a:gd name="connsiteY28" fmla="*/ 188020 h 2017485"/>
              <a:gd name="connsiteX29" fmla="*/ 1142302 w 1609931"/>
              <a:gd name="connsiteY29" fmla="*/ 291929 h 2017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609931" h="2017485">
                <a:moveTo>
                  <a:pt x="1142302" y="291929"/>
                </a:moveTo>
                <a:cubicBezTo>
                  <a:pt x="1150961" y="319638"/>
                  <a:pt x="1374366" y="290198"/>
                  <a:pt x="1443638" y="354275"/>
                </a:cubicBezTo>
                <a:cubicBezTo>
                  <a:pt x="1512910" y="418352"/>
                  <a:pt x="1556206" y="572484"/>
                  <a:pt x="1557938" y="676393"/>
                </a:cubicBezTo>
                <a:cubicBezTo>
                  <a:pt x="1559670" y="780302"/>
                  <a:pt x="1488665" y="887675"/>
                  <a:pt x="1454029" y="977729"/>
                </a:cubicBezTo>
                <a:cubicBezTo>
                  <a:pt x="1419393" y="1067783"/>
                  <a:pt x="1336266" y="1131861"/>
                  <a:pt x="1350120" y="1216720"/>
                </a:cubicBezTo>
                <a:cubicBezTo>
                  <a:pt x="1363974" y="1301579"/>
                  <a:pt x="1493861" y="1421075"/>
                  <a:pt x="1537156" y="1486884"/>
                </a:cubicBezTo>
                <a:cubicBezTo>
                  <a:pt x="1580451" y="1552693"/>
                  <a:pt x="1608161" y="1554425"/>
                  <a:pt x="1609893" y="1611575"/>
                </a:cubicBezTo>
                <a:cubicBezTo>
                  <a:pt x="1611625" y="1668725"/>
                  <a:pt x="1554474" y="1770902"/>
                  <a:pt x="1547547" y="1829784"/>
                </a:cubicBezTo>
                <a:cubicBezTo>
                  <a:pt x="1540620" y="1888666"/>
                  <a:pt x="1568329" y="1964866"/>
                  <a:pt x="1568329" y="1964866"/>
                </a:cubicBezTo>
                <a:cubicBezTo>
                  <a:pt x="1564865" y="1996039"/>
                  <a:pt x="1571792" y="2022016"/>
                  <a:pt x="1526765" y="2016820"/>
                </a:cubicBezTo>
                <a:cubicBezTo>
                  <a:pt x="1481738" y="2011625"/>
                  <a:pt x="1298165" y="1933693"/>
                  <a:pt x="1298165" y="1933693"/>
                </a:cubicBezTo>
                <a:cubicBezTo>
                  <a:pt x="1232356" y="1909448"/>
                  <a:pt x="1176938" y="1892130"/>
                  <a:pt x="1131911" y="1871348"/>
                </a:cubicBezTo>
                <a:cubicBezTo>
                  <a:pt x="1086884" y="1850566"/>
                  <a:pt x="1060906" y="1829784"/>
                  <a:pt x="1028002" y="1809002"/>
                </a:cubicBezTo>
                <a:cubicBezTo>
                  <a:pt x="995097" y="1788220"/>
                  <a:pt x="988170" y="1757048"/>
                  <a:pt x="934484" y="1746657"/>
                </a:cubicBezTo>
                <a:cubicBezTo>
                  <a:pt x="880798" y="1736266"/>
                  <a:pt x="754375" y="1731071"/>
                  <a:pt x="705884" y="1746657"/>
                </a:cubicBezTo>
                <a:cubicBezTo>
                  <a:pt x="657393" y="1762243"/>
                  <a:pt x="692029" y="1817661"/>
                  <a:pt x="643538" y="1840175"/>
                </a:cubicBezTo>
                <a:cubicBezTo>
                  <a:pt x="595047" y="1862689"/>
                  <a:pt x="487674" y="1881739"/>
                  <a:pt x="414938" y="1881739"/>
                </a:cubicBezTo>
                <a:cubicBezTo>
                  <a:pt x="342202" y="1881739"/>
                  <a:pt x="231365" y="1885202"/>
                  <a:pt x="207120" y="1840175"/>
                </a:cubicBezTo>
                <a:cubicBezTo>
                  <a:pt x="182874" y="1795148"/>
                  <a:pt x="233097" y="1682579"/>
                  <a:pt x="269465" y="1611575"/>
                </a:cubicBezTo>
                <a:cubicBezTo>
                  <a:pt x="305833" y="1540571"/>
                  <a:pt x="408011" y="1466102"/>
                  <a:pt x="425329" y="1414148"/>
                </a:cubicBezTo>
                <a:cubicBezTo>
                  <a:pt x="442647" y="1362194"/>
                  <a:pt x="390693" y="1355266"/>
                  <a:pt x="373375" y="1299848"/>
                </a:cubicBezTo>
                <a:cubicBezTo>
                  <a:pt x="356057" y="1244430"/>
                  <a:pt x="378570" y="1178621"/>
                  <a:pt x="321420" y="1081639"/>
                </a:cubicBezTo>
                <a:cubicBezTo>
                  <a:pt x="264270" y="984657"/>
                  <a:pt x="73770" y="813207"/>
                  <a:pt x="30475" y="717957"/>
                </a:cubicBezTo>
                <a:cubicBezTo>
                  <a:pt x="-12820" y="622707"/>
                  <a:pt x="-16285" y="563825"/>
                  <a:pt x="61647" y="510139"/>
                </a:cubicBezTo>
                <a:cubicBezTo>
                  <a:pt x="139579" y="456453"/>
                  <a:pt x="352592" y="468575"/>
                  <a:pt x="498065" y="395839"/>
                </a:cubicBezTo>
                <a:cubicBezTo>
                  <a:pt x="643538" y="323103"/>
                  <a:pt x="823647" y="139529"/>
                  <a:pt x="934484" y="73720"/>
                </a:cubicBezTo>
                <a:cubicBezTo>
                  <a:pt x="1045320" y="7911"/>
                  <a:pt x="1078225" y="6179"/>
                  <a:pt x="1163084" y="984"/>
                </a:cubicBezTo>
                <a:cubicBezTo>
                  <a:pt x="1247943" y="-4211"/>
                  <a:pt x="1405538" y="11375"/>
                  <a:pt x="1443638" y="42548"/>
                </a:cubicBezTo>
                <a:cubicBezTo>
                  <a:pt x="1481738" y="73721"/>
                  <a:pt x="1447102" y="146457"/>
                  <a:pt x="1391684" y="188020"/>
                </a:cubicBezTo>
                <a:cubicBezTo>
                  <a:pt x="1336266" y="229583"/>
                  <a:pt x="1133643" y="264220"/>
                  <a:pt x="1142302" y="291929"/>
                </a:cubicBezTo>
                <a:close/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3A874565-5F00-BA4C-A49C-7B3E72F08923}"/>
              </a:ext>
            </a:extLst>
          </p:cNvPr>
          <p:cNvSpPr/>
          <p:nvPr/>
        </p:nvSpPr>
        <p:spPr>
          <a:xfrm>
            <a:off x="10262881" y="1938917"/>
            <a:ext cx="3151668" cy="3077992"/>
          </a:xfrm>
          <a:custGeom>
            <a:avLst/>
            <a:gdLst>
              <a:gd name="connsiteX0" fmla="*/ 2048921 w 2363751"/>
              <a:gd name="connsiteY0" fmla="*/ 334164 h 2308494"/>
              <a:gd name="connsiteX1" fmla="*/ 2267130 w 2363751"/>
              <a:gd name="connsiteY1" fmla="*/ 573155 h 2308494"/>
              <a:gd name="connsiteX2" fmla="*/ 2350257 w 2363751"/>
              <a:gd name="connsiteY2" fmla="*/ 1134264 h 2308494"/>
              <a:gd name="connsiteX3" fmla="*/ 1996967 w 2363751"/>
              <a:gd name="connsiteY3" fmla="*/ 1248564 h 2308494"/>
              <a:gd name="connsiteX4" fmla="*/ 1872276 w 2363751"/>
              <a:gd name="connsiteY4" fmla="*/ 1435601 h 2308494"/>
              <a:gd name="connsiteX5" fmla="*/ 1602112 w 2363751"/>
              <a:gd name="connsiteY5" fmla="*/ 1508337 h 2308494"/>
              <a:gd name="connsiteX6" fmla="*/ 1373512 w 2363751"/>
              <a:gd name="connsiteY6" fmla="*/ 1674592 h 2308494"/>
              <a:gd name="connsiteX7" fmla="*/ 1290385 w 2363751"/>
              <a:gd name="connsiteY7" fmla="*/ 1830455 h 2308494"/>
              <a:gd name="connsiteX8" fmla="*/ 1311167 w 2363751"/>
              <a:gd name="connsiteY8" fmla="*/ 1944755 h 2308494"/>
              <a:gd name="connsiteX9" fmla="*/ 1041003 w 2363751"/>
              <a:gd name="connsiteY9" fmla="*/ 2090228 h 2308494"/>
              <a:gd name="connsiteX10" fmla="*/ 552630 w 2363751"/>
              <a:gd name="connsiteY10" fmla="*/ 2121401 h 2308494"/>
              <a:gd name="connsiteX11" fmla="*/ 230512 w 2363751"/>
              <a:gd name="connsiteY11" fmla="*/ 2308437 h 2308494"/>
              <a:gd name="connsiteX12" fmla="*/ 168167 w 2363751"/>
              <a:gd name="connsiteY12" fmla="*/ 2100619 h 2308494"/>
              <a:gd name="connsiteX13" fmla="*/ 261685 w 2363751"/>
              <a:gd name="connsiteY13" fmla="*/ 1975928 h 2308494"/>
              <a:gd name="connsiteX14" fmla="*/ 459112 w 2363751"/>
              <a:gd name="connsiteY14" fmla="*/ 1840846 h 2308494"/>
              <a:gd name="connsiteX15" fmla="*/ 521457 w 2363751"/>
              <a:gd name="connsiteY15" fmla="*/ 1394037 h 2308494"/>
              <a:gd name="connsiteX16" fmla="*/ 365594 w 2363751"/>
              <a:gd name="connsiteY16" fmla="*/ 1227782 h 2308494"/>
              <a:gd name="connsiteX17" fmla="*/ 33085 w 2363751"/>
              <a:gd name="connsiteY17" fmla="*/ 832928 h 2308494"/>
              <a:gd name="connsiteX18" fmla="*/ 33085 w 2363751"/>
              <a:gd name="connsiteY18" fmla="*/ 406901 h 2308494"/>
              <a:gd name="connsiteX19" fmla="*/ 220121 w 2363751"/>
              <a:gd name="connsiteY19" fmla="*/ 22437 h 2308494"/>
              <a:gd name="connsiteX20" fmla="*/ 864357 w 2363751"/>
              <a:gd name="connsiteY20" fmla="*/ 43219 h 2308494"/>
              <a:gd name="connsiteX21" fmla="*/ 1165694 w 2363751"/>
              <a:gd name="connsiteY21" fmla="*/ 53610 h 2308494"/>
              <a:gd name="connsiteX22" fmla="*/ 1508594 w 2363751"/>
              <a:gd name="connsiteY22" fmla="*/ 147128 h 2308494"/>
              <a:gd name="connsiteX23" fmla="*/ 1747585 w 2363751"/>
              <a:gd name="connsiteY23" fmla="*/ 427682 h 2308494"/>
              <a:gd name="connsiteX24" fmla="*/ 1903448 w 2363751"/>
              <a:gd name="connsiteY24" fmla="*/ 500419 h 2308494"/>
              <a:gd name="connsiteX25" fmla="*/ 2048921 w 2363751"/>
              <a:gd name="connsiteY25" fmla="*/ 334164 h 2308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363751" h="2308494">
                <a:moveTo>
                  <a:pt x="2048921" y="334164"/>
                </a:moveTo>
                <a:cubicBezTo>
                  <a:pt x="2109535" y="346287"/>
                  <a:pt x="2216907" y="439805"/>
                  <a:pt x="2267130" y="573155"/>
                </a:cubicBezTo>
                <a:cubicBezTo>
                  <a:pt x="2317353" y="706505"/>
                  <a:pt x="2395284" y="1021696"/>
                  <a:pt x="2350257" y="1134264"/>
                </a:cubicBezTo>
                <a:cubicBezTo>
                  <a:pt x="2305230" y="1246832"/>
                  <a:pt x="2076630" y="1198341"/>
                  <a:pt x="1996967" y="1248564"/>
                </a:cubicBezTo>
                <a:cubicBezTo>
                  <a:pt x="1917304" y="1298787"/>
                  <a:pt x="1938085" y="1392306"/>
                  <a:pt x="1872276" y="1435601"/>
                </a:cubicBezTo>
                <a:cubicBezTo>
                  <a:pt x="1806467" y="1478896"/>
                  <a:pt x="1685239" y="1468505"/>
                  <a:pt x="1602112" y="1508337"/>
                </a:cubicBezTo>
                <a:cubicBezTo>
                  <a:pt x="1518985" y="1548169"/>
                  <a:pt x="1425467" y="1620906"/>
                  <a:pt x="1373512" y="1674592"/>
                </a:cubicBezTo>
                <a:cubicBezTo>
                  <a:pt x="1321557" y="1728278"/>
                  <a:pt x="1300776" y="1785428"/>
                  <a:pt x="1290385" y="1830455"/>
                </a:cubicBezTo>
                <a:cubicBezTo>
                  <a:pt x="1279994" y="1875482"/>
                  <a:pt x="1352731" y="1901460"/>
                  <a:pt x="1311167" y="1944755"/>
                </a:cubicBezTo>
                <a:cubicBezTo>
                  <a:pt x="1269603" y="1988051"/>
                  <a:pt x="1167426" y="2060787"/>
                  <a:pt x="1041003" y="2090228"/>
                </a:cubicBezTo>
                <a:cubicBezTo>
                  <a:pt x="914580" y="2119669"/>
                  <a:pt x="687712" y="2085033"/>
                  <a:pt x="552630" y="2121401"/>
                </a:cubicBezTo>
                <a:cubicBezTo>
                  <a:pt x="417548" y="2157769"/>
                  <a:pt x="294589" y="2311901"/>
                  <a:pt x="230512" y="2308437"/>
                </a:cubicBezTo>
                <a:cubicBezTo>
                  <a:pt x="166435" y="2304973"/>
                  <a:pt x="162972" y="2156037"/>
                  <a:pt x="168167" y="2100619"/>
                </a:cubicBezTo>
                <a:cubicBezTo>
                  <a:pt x="173362" y="2045201"/>
                  <a:pt x="213194" y="2019223"/>
                  <a:pt x="261685" y="1975928"/>
                </a:cubicBezTo>
                <a:cubicBezTo>
                  <a:pt x="310176" y="1932633"/>
                  <a:pt x="415817" y="1937828"/>
                  <a:pt x="459112" y="1840846"/>
                </a:cubicBezTo>
                <a:cubicBezTo>
                  <a:pt x="502407" y="1743864"/>
                  <a:pt x="537043" y="1496214"/>
                  <a:pt x="521457" y="1394037"/>
                </a:cubicBezTo>
                <a:cubicBezTo>
                  <a:pt x="505871" y="1291860"/>
                  <a:pt x="446989" y="1321300"/>
                  <a:pt x="365594" y="1227782"/>
                </a:cubicBezTo>
                <a:cubicBezTo>
                  <a:pt x="284199" y="1134264"/>
                  <a:pt x="88503" y="969742"/>
                  <a:pt x="33085" y="832928"/>
                </a:cubicBezTo>
                <a:cubicBezTo>
                  <a:pt x="-22333" y="696115"/>
                  <a:pt x="1912" y="541983"/>
                  <a:pt x="33085" y="406901"/>
                </a:cubicBezTo>
                <a:cubicBezTo>
                  <a:pt x="64258" y="271819"/>
                  <a:pt x="81576" y="83051"/>
                  <a:pt x="220121" y="22437"/>
                </a:cubicBezTo>
                <a:cubicBezTo>
                  <a:pt x="358666" y="-38177"/>
                  <a:pt x="864357" y="43219"/>
                  <a:pt x="864357" y="43219"/>
                </a:cubicBezTo>
                <a:lnTo>
                  <a:pt x="1165694" y="53610"/>
                </a:lnTo>
                <a:cubicBezTo>
                  <a:pt x="1273067" y="70928"/>
                  <a:pt x="1411612" y="84783"/>
                  <a:pt x="1508594" y="147128"/>
                </a:cubicBezTo>
                <a:cubicBezTo>
                  <a:pt x="1605576" y="209473"/>
                  <a:pt x="1681776" y="368800"/>
                  <a:pt x="1747585" y="427682"/>
                </a:cubicBezTo>
                <a:cubicBezTo>
                  <a:pt x="1813394" y="486564"/>
                  <a:pt x="1848030" y="512542"/>
                  <a:pt x="1903448" y="500419"/>
                </a:cubicBezTo>
                <a:cubicBezTo>
                  <a:pt x="1958866" y="488296"/>
                  <a:pt x="1988307" y="322041"/>
                  <a:pt x="2048921" y="334164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  <a:alpha val="15000"/>
            </a:schemeClr>
          </a:solidFill>
          <a:ln w="3492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CDC4D2B-F6D7-3244-A442-49B3FFA7A7CB}"/>
              </a:ext>
            </a:extLst>
          </p:cNvPr>
          <p:cNvSpPr txBox="1"/>
          <p:nvPr/>
        </p:nvSpPr>
        <p:spPr>
          <a:xfrm>
            <a:off x="11857579" y="2751989"/>
            <a:ext cx="1966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67" b="1" dirty="0">
                <a:solidFill>
                  <a:sysClr val="windowText" lastClr="000000"/>
                </a:solidFill>
              </a:rPr>
              <a:t>Буддийская</a:t>
            </a:r>
          </a:p>
          <a:p>
            <a:r>
              <a:rPr lang="ru-RU" sz="1333" b="1" dirty="0">
                <a:solidFill>
                  <a:sysClr val="windowText" lastClr="000000"/>
                </a:solidFill>
              </a:rPr>
              <a:t>цивилизация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686D851-1BEC-4C44-98F5-3D4E44017F84}"/>
              </a:ext>
            </a:extLst>
          </p:cNvPr>
          <p:cNvSpPr txBox="1"/>
          <p:nvPr/>
        </p:nvSpPr>
        <p:spPr>
          <a:xfrm>
            <a:off x="12422876" y="3921801"/>
            <a:ext cx="1966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67" b="1" dirty="0">
                <a:solidFill>
                  <a:sysClr val="windowText" lastClr="000000"/>
                </a:solidFill>
              </a:rPr>
              <a:t>Малайская</a:t>
            </a:r>
          </a:p>
          <a:p>
            <a:r>
              <a:rPr lang="ru-RU" sz="1333" b="1" dirty="0">
                <a:solidFill>
                  <a:sysClr val="windowText" lastClr="000000"/>
                </a:solidFill>
              </a:rPr>
              <a:t>цивилизация</a:t>
            </a: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E3205022-9D20-CA45-9BC5-64B553E43F61}"/>
              </a:ext>
            </a:extLst>
          </p:cNvPr>
          <p:cNvSpPr/>
          <p:nvPr/>
        </p:nvSpPr>
        <p:spPr>
          <a:xfrm>
            <a:off x="8547807" y="2208889"/>
            <a:ext cx="5521519" cy="4818959"/>
          </a:xfrm>
          <a:custGeom>
            <a:avLst/>
            <a:gdLst>
              <a:gd name="connsiteX0" fmla="*/ 3138390 w 4141139"/>
              <a:gd name="connsiteY0" fmla="*/ 483861 h 3614219"/>
              <a:gd name="connsiteX1" fmla="*/ 3231909 w 4141139"/>
              <a:gd name="connsiteY1" fmla="*/ 234479 h 3614219"/>
              <a:gd name="connsiteX2" fmla="*/ 3356600 w 4141139"/>
              <a:gd name="connsiteY2" fmla="*/ 26661 h 3614219"/>
              <a:gd name="connsiteX3" fmla="*/ 4135918 w 4141139"/>
              <a:gd name="connsiteY3" fmla="*/ 868325 h 3614219"/>
              <a:gd name="connsiteX4" fmla="*/ 3699500 w 4141139"/>
              <a:gd name="connsiteY4" fmla="*/ 1897025 h 3614219"/>
              <a:gd name="connsiteX5" fmla="*/ 3751454 w 4141139"/>
              <a:gd name="connsiteY5" fmla="*/ 2478916 h 3614219"/>
              <a:gd name="connsiteX6" fmla="*/ 3335818 w 4141139"/>
              <a:gd name="connsiteY6" fmla="*/ 2728298 h 3614219"/>
              <a:gd name="connsiteX7" fmla="*/ 2961745 w 4141139"/>
              <a:gd name="connsiteY7" fmla="*/ 2894552 h 3614219"/>
              <a:gd name="connsiteX8" fmla="*/ 2317509 w 4141139"/>
              <a:gd name="connsiteY8" fmla="*/ 2998461 h 3614219"/>
              <a:gd name="connsiteX9" fmla="*/ 758872 w 4141139"/>
              <a:gd name="connsiteY9" fmla="*/ 3549179 h 3614219"/>
              <a:gd name="connsiteX10" fmla="*/ 62681 w 4141139"/>
              <a:gd name="connsiteY10" fmla="*/ 3538789 h 3614219"/>
              <a:gd name="connsiteX11" fmla="*/ 135418 w 4141139"/>
              <a:gd name="connsiteY11" fmla="*/ 2967289 h 3614219"/>
              <a:gd name="connsiteX12" fmla="*/ 966690 w 4141139"/>
              <a:gd name="connsiteY12" fmla="*/ 2499698 h 3614219"/>
              <a:gd name="connsiteX13" fmla="*/ 1735618 w 4141139"/>
              <a:gd name="connsiteY13" fmla="*/ 2073670 h 3614219"/>
              <a:gd name="connsiteX14" fmla="*/ 2036954 w 4141139"/>
              <a:gd name="connsiteY14" fmla="*/ 1845070 h 3614219"/>
              <a:gd name="connsiteX15" fmla="*/ 2400636 w 4141139"/>
              <a:gd name="connsiteY15" fmla="*/ 1845070 h 3614219"/>
              <a:gd name="connsiteX16" fmla="*/ 2670800 w 4141139"/>
              <a:gd name="connsiteY16" fmla="*/ 1730770 h 3614219"/>
              <a:gd name="connsiteX17" fmla="*/ 2909790 w 4141139"/>
              <a:gd name="connsiteY17" fmla="*/ 1408652 h 3614219"/>
              <a:gd name="connsiteX18" fmla="*/ 3117609 w 4141139"/>
              <a:gd name="connsiteY18" fmla="*/ 909889 h 3614219"/>
              <a:gd name="connsiteX19" fmla="*/ 3024090 w 4141139"/>
              <a:gd name="connsiteY19" fmla="*/ 660507 h 3614219"/>
              <a:gd name="connsiteX20" fmla="*/ 3138390 w 4141139"/>
              <a:gd name="connsiteY20" fmla="*/ 483861 h 3614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141139" h="3614219">
                <a:moveTo>
                  <a:pt x="3138390" y="483861"/>
                </a:moveTo>
                <a:cubicBezTo>
                  <a:pt x="3173026" y="412856"/>
                  <a:pt x="3195541" y="310679"/>
                  <a:pt x="3231909" y="234479"/>
                </a:cubicBezTo>
                <a:cubicBezTo>
                  <a:pt x="3268277" y="158279"/>
                  <a:pt x="3205932" y="-78980"/>
                  <a:pt x="3356600" y="26661"/>
                </a:cubicBezTo>
                <a:cubicBezTo>
                  <a:pt x="3507268" y="132302"/>
                  <a:pt x="4078768" y="556598"/>
                  <a:pt x="4135918" y="868325"/>
                </a:cubicBezTo>
                <a:cubicBezTo>
                  <a:pt x="4193068" y="1180052"/>
                  <a:pt x="3763577" y="1628593"/>
                  <a:pt x="3699500" y="1897025"/>
                </a:cubicBezTo>
                <a:cubicBezTo>
                  <a:pt x="3635423" y="2165457"/>
                  <a:pt x="3812068" y="2340371"/>
                  <a:pt x="3751454" y="2478916"/>
                </a:cubicBezTo>
                <a:cubicBezTo>
                  <a:pt x="3690840" y="2617461"/>
                  <a:pt x="3467436" y="2659025"/>
                  <a:pt x="3335818" y="2728298"/>
                </a:cubicBezTo>
                <a:cubicBezTo>
                  <a:pt x="3204200" y="2797571"/>
                  <a:pt x="3131463" y="2849525"/>
                  <a:pt x="2961745" y="2894552"/>
                </a:cubicBezTo>
                <a:cubicBezTo>
                  <a:pt x="2792027" y="2939579"/>
                  <a:pt x="2684654" y="2889357"/>
                  <a:pt x="2317509" y="2998461"/>
                </a:cubicBezTo>
                <a:cubicBezTo>
                  <a:pt x="1950364" y="3107565"/>
                  <a:pt x="1134677" y="3459124"/>
                  <a:pt x="758872" y="3549179"/>
                </a:cubicBezTo>
                <a:cubicBezTo>
                  <a:pt x="383067" y="3639234"/>
                  <a:pt x="166590" y="3635771"/>
                  <a:pt x="62681" y="3538789"/>
                </a:cubicBezTo>
                <a:cubicBezTo>
                  <a:pt x="-41228" y="3441807"/>
                  <a:pt x="-15250" y="3140471"/>
                  <a:pt x="135418" y="2967289"/>
                </a:cubicBezTo>
                <a:cubicBezTo>
                  <a:pt x="286086" y="2794107"/>
                  <a:pt x="966690" y="2499698"/>
                  <a:pt x="966690" y="2499698"/>
                </a:cubicBezTo>
                <a:cubicBezTo>
                  <a:pt x="1233390" y="2350762"/>
                  <a:pt x="1557241" y="2182775"/>
                  <a:pt x="1735618" y="2073670"/>
                </a:cubicBezTo>
                <a:cubicBezTo>
                  <a:pt x="1913995" y="1964565"/>
                  <a:pt x="1926118" y="1883170"/>
                  <a:pt x="2036954" y="1845070"/>
                </a:cubicBezTo>
                <a:cubicBezTo>
                  <a:pt x="2147790" y="1806970"/>
                  <a:pt x="2294995" y="1864120"/>
                  <a:pt x="2400636" y="1845070"/>
                </a:cubicBezTo>
                <a:cubicBezTo>
                  <a:pt x="2506277" y="1826020"/>
                  <a:pt x="2585941" y="1803506"/>
                  <a:pt x="2670800" y="1730770"/>
                </a:cubicBezTo>
                <a:cubicBezTo>
                  <a:pt x="2755659" y="1658034"/>
                  <a:pt x="2835322" y="1545465"/>
                  <a:pt x="2909790" y="1408652"/>
                </a:cubicBezTo>
                <a:cubicBezTo>
                  <a:pt x="2984258" y="1271839"/>
                  <a:pt x="3098559" y="1034580"/>
                  <a:pt x="3117609" y="909889"/>
                </a:cubicBezTo>
                <a:cubicBezTo>
                  <a:pt x="3136659" y="785198"/>
                  <a:pt x="3022358" y="729780"/>
                  <a:pt x="3024090" y="660507"/>
                </a:cubicBezTo>
                <a:cubicBezTo>
                  <a:pt x="3025822" y="591234"/>
                  <a:pt x="3103754" y="554866"/>
                  <a:pt x="3138390" y="483861"/>
                </a:cubicBez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E0AD8483-6116-0548-A852-1A0EE22D738D}"/>
              </a:ext>
            </a:extLst>
          </p:cNvPr>
          <p:cNvSpPr/>
          <p:nvPr/>
        </p:nvSpPr>
        <p:spPr>
          <a:xfrm>
            <a:off x="11902572" y="3249736"/>
            <a:ext cx="4138523" cy="4900200"/>
          </a:xfrm>
          <a:custGeom>
            <a:avLst/>
            <a:gdLst>
              <a:gd name="connsiteX0" fmla="*/ 944435 w 3103892"/>
              <a:gd name="connsiteY0" fmla="*/ 1272253 h 3675150"/>
              <a:gd name="connsiteX1" fmla="*/ 840526 w 3103892"/>
              <a:gd name="connsiteY1" fmla="*/ 1438507 h 3675150"/>
              <a:gd name="connsiteX2" fmla="*/ 871698 w 3103892"/>
              <a:gd name="connsiteY2" fmla="*/ 1750234 h 3675150"/>
              <a:gd name="connsiteX3" fmla="*/ 695053 w 3103892"/>
              <a:gd name="connsiteY3" fmla="*/ 2010007 h 3675150"/>
              <a:gd name="connsiteX4" fmla="*/ 92380 w 3103892"/>
              <a:gd name="connsiteY4" fmla="*/ 2456816 h 3675150"/>
              <a:gd name="connsiteX5" fmla="*/ 61207 w 3103892"/>
              <a:gd name="connsiteY5" fmla="*/ 2841280 h 3675150"/>
              <a:gd name="connsiteX6" fmla="*/ 61207 w 3103892"/>
              <a:gd name="connsiteY6" fmla="*/ 3111443 h 3675150"/>
              <a:gd name="connsiteX7" fmla="*/ 871698 w 3103892"/>
              <a:gd name="connsiteY7" fmla="*/ 3433562 h 3675150"/>
              <a:gd name="connsiteX8" fmla="*/ 1318507 w 3103892"/>
              <a:gd name="connsiteY8" fmla="*/ 3589425 h 3675150"/>
              <a:gd name="connsiteX9" fmla="*/ 2035480 w 3103892"/>
              <a:gd name="connsiteY9" fmla="*/ 3662162 h 3675150"/>
              <a:gd name="connsiteX10" fmla="*/ 2471898 w 3103892"/>
              <a:gd name="connsiteY10" fmla="*/ 3630989 h 3675150"/>
              <a:gd name="connsiteX11" fmla="*/ 3043398 w 3103892"/>
              <a:gd name="connsiteY11" fmla="*/ 3246525 h 3675150"/>
              <a:gd name="connsiteX12" fmla="*/ 3074571 w 3103892"/>
              <a:gd name="connsiteY12" fmla="*/ 2082743 h 3675150"/>
              <a:gd name="connsiteX13" fmla="*/ 3084962 w 3103892"/>
              <a:gd name="connsiteY13" fmla="*/ 1105998 h 3675150"/>
              <a:gd name="connsiteX14" fmla="*/ 3095353 w 3103892"/>
              <a:gd name="connsiteY14" fmla="*/ 472153 h 3675150"/>
              <a:gd name="connsiteX15" fmla="*/ 3001835 w 3103892"/>
              <a:gd name="connsiteY15" fmla="*/ 25343 h 3675150"/>
              <a:gd name="connsiteX16" fmla="*/ 2128998 w 3103892"/>
              <a:gd name="connsiteY16" fmla="*/ 129253 h 3675150"/>
              <a:gd name="connsiteX17" fmla="*/ 1526326 w 3103892"/>
              <a:gd name="connsiteY17" fmla="*/ 742316 h 3675150"/>
              <a:gd name="connsiteX18" fmla="*/ 944435 w 3103892"/>
              <a:gd name="connsiteY18" fmla="*/ 1272253 h 367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03892" h="3675150">
                <a:moveTo>
                  <a:pt x="944435" y="1272253"/>
                </a:moveTo>
                <a:cubicBezTo>
                  <a:pt x="830135" y="1388285"/>
                  <a:pt x="852649" y="1358844"/>
                  <a:pt x="840526" y="1438507"/>
                </a:cubicBezTo>
                <a:cubicBezTo>
                  <a:pt x="828403" y="1518170"/>
                  <a:pt x="895944" y="1654984"/>
                  <a:pt x="871698" y="1750234"/>
                </a:cubicBezTo>
                <a:cubicBezTo>
                  <a:pt x="847452" y="1845484"/>
                  <a:pt x="824939" y="1892243"/>
                  <a:pt x="695053" y="2010007"/>
                </a:cubicBezTo>
                <a:cubicBezTo>
                  <a:pt x="565167" y="2127771"/>
                  <a:pt x="198021" y="2318271"/>
                  <a:pt x="92380" y="2456816"/>
                </a:cubicBezTo>
                <a:cubicBezTo>
                  <a:pt x="-13261" y="2595361"/>
                  <a:pt x="66402" y="2732176"/>
                  <a:pt x="61207" y="2841280"/>
                </a:cubicBezTo>
                <a:cubicBezTo>
                  <a:pt x="56012" y="2950384"/>
                  <a:pt x="-73875" y="3012729"/>
                  <a:pt x="61207" y="3111443"/>
                </a:cubicBezTo>
                <a:cubicBezTo>
                  <a:pt x="196289" y="3210157"/>
                  <a:pt x="662148" y="3353898"/>
                  <a:pt x="871698" y="3433562"/>
                </a:cubicBezTo>
                <a:cubicBezTo>
                  <a:pt x="1081248" y="3513226"/>
                  <a:pt x="1124543" y="3551325"/>
                  <a:pt x="1318507" y="3589425"/>
                </a:cubicBezTo>
                <a:cubicBezTo>
                  <a:pt x="1512471" y="3627525"/>
                  <a:pt x="1843248" y="3655235"/>
                  <a:pt x="2035480" y="3662162"/>
                </a:cubicBezTo>
                <a:cubicBezTo>
                  <a:pt x="2227712" y="3669089"/>
                  <a:pt x="2303912" y="3700262"/>
                  <a:pt x="2471898" y="3630989"/>
                </a:cubicBezTo>
                <a:cubicBezTo>
                  <a:pt x="2639884" y="3561716"/>
                  <a:pt x="2942952" y="3504566"/>
                  <a:pt x="3043398" y="3246525"/>
                </a:cubicBezTo>
                <a:cubicBezTo>
                  <a:pt x="3143844" y="2988484"/>
                  <a:pt x="3067644" y="2439497"/>
                  <a:pt x="3074571" y="2082743"/>
                </a:cubicBezTo>
                <a:cubicBezTo>
                  <a:pt x="3081498" y="1725989"/>
                  <a:pt x="3081498" y="1374430"/>
                  <a:pt x="3084962" y="1105998"/>
                </a:cubicBezTo>
                <a:cubicBezTo>
                  <a:pt x="3088426" y="837566"/>
                  <a:pt x="3109208" y="652262"/>
                  <a:pt x="3095353" y="472153"/>
                </a:cubicBezTo>
                <a:cubicBezTo>
                  <a:pt x="3081499" y="292044"/>
                  <a:pt x="3162894" y="82493"/>
                  <a:pt x="3001835" y="25343"/>
                </a:cubicBezTo>
                <a:cubicBezTo>
                  <a:pt x="2840776" y="-31807"/>
                  <a:pt x="2374916" y="9757"/>
                  <a:pt x="2128998" y="129253"/>
                </a:cubicBezTo>
                <a:cubicBezTo>
                  <a:pt x="1883080" y="248748"/>
                  <a:pt x="1722021" y="551816"/>
                  <a:pt x="1526326" y="742316"/>
                </a:cubicBezTo>
                <a:cubicBezTo>
                  <a:pt x="1330631" y="932816"/>
                  <a:pt x="1058735" y="1156221"/>
                  <a:pt x="944435" y="1272253"/>
                </a:cubicBezTo>
                <a:close/>
              </a:path>
            </a:pathLst>
          </a:custGeom>
          <a:noFill/>
          <a:ln w="285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BE76F90-6BEE-A848-9F4E-71BC4F8829DB}"/>
              </a:ext>
            </a:extLst>
          </p:cNvPr>
          <p:cNvSpPr txBox="1"/>
          <p:nvPr/>
        </p:nvSpPr>
        <p:spPr>
          <a:xfrm>
            <a:off x="13930451" y="4414267"/>
            <a:ext cx="1966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67" b="1" dirty="0">
                <a:solidFill>
                  <a:sysClr val="windowText" lastClr="000000"/>
                </a:solidFill>
              </a:rPr>
              <a:t>Океанская</a:t>
            </a:r>
          </a:p>
          <a:p>
            <a:r>
              <a:rPr lang="ru-RU" sz="1333" b="1" dirty="0">
                <a:solidFill>
                  <a:sysClr val="windowText" lastClr="000000"/>
                </a:solidFill>
              </a:rPr>
              <a:t>цивилизация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F0A55D-8A20-C34F-8A42-6566EC65DD40}"/>
              </a:ext>
            </a:extLst>
          </p:cNvPr>
          <p:cNvSpPr txBox="1"/>
          <p:nvPr/>
        </p:nvSpPr>
        <p:spPr>
          <a:xfrm>
            <a:off x="9756468" y="3510759"/>
            <a:ext cx="2068861" cy="543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ysClr val="windowText" lastClr="000000"/>
                </a:solidFill>
              </a:rPr>
              <a:t>Индийская</a:t>
            </a:r>
          </a:p>
          <a:p>
            <a:r>
              <a:rPr lang="ru-RU" sz="1333" b="1" dirty="0">
                <a:solidFill>
                  <a:sysClr val="windowText" lastClr="000000"/>
                </a:solidFill>
              </a:rPr>
              <a:t>цивилизация</a:t>
            </a:r>
          </a:p>
        </p:txBody>
      </p:sp>
    </p:spTree>
    <p:extLst>
      <p:ext uri="{BB962C8B-B14F-4D97-AF65-F5344CB8AC3E}">
        <p14:creationId xmlns:p14="http://schemas.microsoft.com/office/powerpoint/2010/main" val="56023759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1822555" y="394305"/>
            <a:ext cx="12539631" cy="1488904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5600" dirty="0"/>
              <a:t>Доколониальная Африка</a:t>
            </a:r>
          </a:p>
          <a:p>
            <a:endParaRPr lang="ru-RU" sz="4267" b="1" dirty="0"/>
          </a:p>
        </p:txBody>
      </p:sp>
      <p:sp>
        <p:nvSpPr>
          <p:cNvPr id="16" name="Номер слайда 4">
            <a:extLst>
              <a:ext uri="{FF2B5EF4-FFF2-40B4-BE49-F238E27FC236}">
                <a16:creationId xmlns:a16="http://schemas.microsoft.com/office/drawing/2014/main" id="{4807F3F4-1D63-E244-8D2C-D5A3B251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50</a:t>
            </a:fld>
            <a:endParaRPr lang="ru-R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94758B-2AAE-EB47-B8AF-B94F40853D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1467" y="1713513"/>
            <a:ext cx="7343053" cy="683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78847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1858185" y="263555"/>
            <a:ext cx="12539631" cy="1488904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5600" dirty="0"/>
              <a:t>Империи Западной Африки </a:t>
            </a:r>
            <a:endParaRPr lang="ru-RU" sz="5600" strike="sngStrike" dirty="0"/>
          </a:p>
          <a:p>
            <a:endParaRPr lang="ru-RU" sz="4267" b="1" dirty="0"/>
          </a:p>
        </p:txBody>
      </p:sp>
      <p:sp>
        <p:nvSpPr>
          <p:cNvPr id="16" name="Номер слайда 4">
            <a:extLst>
              <a:ext uri="{FF2B5EF4-FFF2-40B4-BE49-F238E27FC236}">
                <a16:creationId xmlns:a16="http://schemas.microsoft.com/office/drawing/2014/main" id="{4807F3F4-1D63-E244-8D2C-D5A3B251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51</a:t>
            </a:fld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7F8651-D029-7A49-9CAB-81F2115042CD}"/>
              </a:ext>
            </a:extLst>
          </p:cNvPr>
          <p:cNvSpPr txBox="1"/>
          <p:nvPr/>
        </p:nvSpPr>
        <p:spPr>
          <a:xfrm>
            <a:off x="118109" y="1417889"/>
            <a:ext cx="6522640" cy="6245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33" b="1" dirty="0"/>
              <a:t>Империя Гана </a:t>
            </a:r>
            <a:r>
              <a:rPr lang="ru-RU" sz="1333" dirty="0"/>
              <a:t>(</a:t>
            </a:r>
            <a:r>
              <a:rPr lang="ru-RU" sz="1333" dirty="0" err="1"/>
              <a:t>ок</a:t>
            </a:r>
            <a:r>
              <a:rPr lang="ru-RU" sz="1333" dirty="0"/>
              <a:t>. 300–1240 гг.)</a:t>
            </a:r>
          </a:p>
          <a:p>
            <a:pPr lvl="1"/>
            <a:r>
              <a:rPr lang="ru-RU" sz="1333" dirty="0"/>
              <a:t>Территория: Современные Мали, Мавритания и Сенегал.</a:t>
            </a:r>
          </a:p>
          <a:p>
            <a:pPr lvl="1"/>
            <a:r>
              <a:rPr lang="ru-RU" sz="1333" dirty="0"/>
              <a:t>Этносы: Соннике (основная группа), </a:t>
            </a:r>
            <a:r>
              <a:rPr lang="ru-RU" sz="1333" dirty="0" err="1"/>
              <a:t>мандинка</a:t>
            </a:r>
            <a:r>
              <a:rPr lang="ru-RU" sz="1333" dirty="0"/>
              <a:t> и другие народы </a:t>
            </a:r>
            <a:r>
              <a:rPr lang="ru-RU" sz="1333" dirty="0" err="1"/>
              <a:t>Сахеля</a:t>
            </a:r>
            <a:r>
              <a:rPr lang="ru-RU" sz="1333" dirty="0"/>
              <a:t>.</a:t>
            </a:r>
          </a:p>
          <a:p>
            <a:pPr lvl="1"/>
            <a:r>
              <a:rPr lang="ru-RU" sz="1333" dirty="0"/>
              <a:t>Государственный язык: Не установлен официально, но использовались языки </a:t>
            </a:r>
            <a:r>
              <a:rPr lang="ru-RU" sz="1333" dirty="0" err="1"/>
              <a:t>мандинка</a:t>
            </a:r>
            <a:r>
              <a:rPr lang="ru-RU" sz="1333" dirty="0"/>
              <a:t> и арабский (в торговле и администрации).</a:t>
            </a:r>
          </a:p>
          <a:p>
            <a:pPr lvl="1"/>
            <a:r>
              <a:rPr lang="ru-RU" sz="1333" dirty="0"/>
              <a:t>Религия: Традиционные верования, позже ислам (с </a:t>
            </a:r>
            <a:r>
              <a:rPr lang="en-GB" sz="1333" dirty="0"/>
              <a:t>VIII </a:t>
            </a:r>
            <a:r>
              <a:rPr lang="ru-RU" sz="1333" dirty="0"/>
              <a:t>века, особенно среди элиты).</a:t>
            </a:r>
          </a:p>
          <a:p>
            <a:pPr lvl="1"/>
            <a:r>
              <a:rPr lang="ru-RU" sz="1333" dirty="0"/>
              <a:t>Достижения: Контроль над </a:t>
            </a:r>
            <a:r>
              <a:rPr lang="ru-RU" sz="1333" dirty="0" err="1"/>
              <a:t>транссахарской</a:t>
            </a:r>
            <a:r>
              <a:rPr lang="ru-RU" sz="1333" dirty="0"/>
              <a:t> торговлей (золото, соль, слоновая кость).</a:t>
            </a:r>
          </a:p>
          <a:p>
            <a:pPr lvl="1"/>
            <a:r>
              <a:rPr lang="ru-RU" sz="1333" dirty="0"/>
              <a:t>Столица </a:t>
            </a:r>
            <a:r>
              <a:rPr lang="ru-RU" sz="1333" dirty="0" err="1"/>
              <a:t>Кумби</a:t>
            </a:r>
            <a:r>
              <a:rPr lang="ru-RU" sz="1333" dirty="0"/>
              <a:t>-Сале была крупным торговым центром.</a:t>
            </a:r>
          </a:p>
          <a:p>
            <a:pPr lvl="1"/>
            <a:r>
              <a:rPr lang="ru-RU" sz="1333" dirty="0"/>
              <a:t>Развитая система налогообложения и управления.</a:t>
            </a:r>
          </a:p>
          <a:p>
            <a:pPr lvl="1"/>
            <a:r>
              <a:rPr lang="ru-RU" sz="1333" dirty="0"/>
              <a:t>Упадок: Ослабление из-за внутренних конфликтов, нападений со стороны берберской династии </a:t>
            </a:r>
            <a:r>
              <a:rPr lang="ru-RU" sz="1333" dirty="0" err="1"/>
              <a:t>Альморавидов</a:t>
            </a:r>
            <a:r>
              <a:rPr lang="ru-RU" sz="1333" dirty="0"/>
              <a:t> (</a:t>
            </a:r>
            <a:r>
              <a:rPr lang="en-GB" sz="1333" dirty="0"/>
              <a:t>XI </a:t>
            </a:r>
            <a:r>
              <a:rPr lang="ru-RU" sz="1333" dirty="0"/>
              <a:t>век) и конкуренции с растущей империей Мали.</a:t>
            </a:r>
          </a:p>
          <a:p>
            <a:r>
              <a:rPr lang="ru-RU" sz="1333" b="1" dirty="0"/>
              <a:t>Империя Мали </a:t>
            </a:r>
            <a:r>
              <a:rPr lang="ru-RU" sz="1333" dirty="0"/>
              <a:t>(</a:t>
            </a:r>
            <a:r>
              <a:rPr lang="ru-RU" sz="1333" dirty="0" err="1"/>
              <a:t>ок</a:t>
            </a:r>
            <a:r>
              <a:rPr lang="ru-RU" sz="1333" dirty="0"/>
              <a:t>. 1235–1600 гг.)</a:t>
            </a:r>
          </a:p>
          <a:p>
            <a:pPr lvl="1"/>
            <a:r>
              <a:rPr lang="ru-RU" sz="1333" dirty="0"/>
              <a:t>Территория: Современные Мали, Гвинея, Сенегал, Нигер, Гамбия, части Нигерии.</a:t>
            </a:r>
          </a:p>
          <a:p>
            <a:pPr lvl="1"/>
            <a:r>
              <a:rPr lang="ru-RU" sz="1333" dirty="0"/>
              <a:t>Этносы: </a:t>
            </a:r>
            <a:r>
              <a:rPr lang="ru-RU" sz="1333" dirty="0" err="1"/>
              <a:t>Мандинка</a:t>
            </a:r>
            <a:r>
              <a:rPr lang="ru-RU" sz="1333" dirty="0"/>
              <a:t> (основная группа), фульбе, бамбара и др.</a:t>
            </a:r>
          </a:p>
          <a:p>
            <a:pPr lvl="1"/>
            <a:r>
              <a:rPr lang="ru-RU" sz="1333" dirty="0"/>
              <a:t>Государственный язык: </a:t>
            </a:r>
            <a:r>
              <a:rPr lang="ru-RU" sz="1333" dirty="0" err="1"/>
              <a:t>Мандинка</a:t>
            </a:r>
            <a:r>
              <a:rPr lang="ru-RU" sz="1333" dirty="0"/>
              <a:t>, арабский использовался в письменности.</a:t>
            </a:r>
          </a:p>
          <a:p>
            <a:pPr lvl="1"/>
            <a:r>
              <a:rPr lang="ru-RU" sz="1333" dirty="0"/>
              <a:t>Религия: Ислам (особенно при правителях), традиционные верования среди населения.</a:t>
            </a:r>
          </a:p>
          <a:p>
            <a:pPr lvl="1"/>
            <a:r>
              <a:rPr lang="ru-RU" sz="1333" dirty="0"/>
              <a:t>Достижения: Расцвет при </a:t>
            </a:r>
            <a:r>
              <a:rPr lang="ru-RU" sz="1333" dirty="0" err="1"/>
              <a:t>Мансе</a:t>
            </a:r>
            <a:r>
              <a:rPr lang="ru-RU" sz="1333" dirty="0"/>
              <a:t> Мусе (1312–1337), который совершил знаменитое паломничество в Мекку, продемонстрировав богатство империи.</a:t>
            </a:r>
          </a:p>
          <a:p>
            <a:pPr lvl="1"/>
            <a:r>
              <a:rPr lang="ru-RU" sz="1333" dirty="0" err="1"/>
              <a:t>Тимбукту</a:t>
            </a:r>
            <a:r>
              <a:rPr lang="ru-RU" sz="1333" dirty="0"/>
              <a:t> стал центром исламской учёности, с библиотеками и университетами (например, </a:t>
            </a:r>
            <a:r>
              <a:rPr lang="ru-RU" sz="1333" dirty="0" err="1"/>
              <a:t>Санкоре</a:t>
            </a:r>
            <a:r>
              <a:rPr lang="ru-RU" sz="1333" dirty="0"/>
              <a:t>).</a:t>
            </a:r>
          </a:p>
          <a:p>
            <a:pPr lvl="1"/>
            <a:r>
              <a:rPr lang="ru-RU" sz="1333" dirty="0"/>
              <a:t>Контроль над золотыми месторождениями и торговыми путями.</a:t>
            </a:r>
          </a:p>
          <a:p>
            <a:pPr lvl="1"/>
            <a:r>
              <a:rPr lang="ru-RU" sz="1333" dirty="0"/>
              <a:t>Упадок: Внутренние конфликты, ослабление центральной власти, рост империи Сонгай и нападения со стороны соседних народов.</a:t>
            </a:r>
          </a:p>
          <a:p>
            <a:pPr lvl="1"/>
            <a:r>
              <a:rPr lang="ru-RU" sz="1333" dirty="0"/>
              <a:t>верования.</a:t>
            </a:r>
          </a:p>
          <a:p>
            <a:endParaRPr lang="ru-RU" sz="1333" dirty="0"/>
          </a:p>
          <a:p>
            <a:pPr lvl="1"/>
            <a:endParaRPr lang="ru-RU" sz="1333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F29C01-6E47-B642-9F1C-0EFD5EE48EBE}"/>
              </a:ext>
            </a:extLst>
          </p:cNvPr>
          <p:cNvSpPr txBox="1"/>
          <p:nvPr/>
        </p:nvSpPr>
        <p:spPr>
          <a:xfrm>
            <a:off x="6314468" y="1536111"/>
            <a:ext cx="5563288" cy="5425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33" b="1" dirty="0"/>
              <a:t>Империя Сонгай (</a:t>
            </a:r>
            <a:r>
              <a:rPr lang="ru-RU" sz="1333" b="1" dirty="0" err="1"/>
              <a:t>ок</a:t>
            </a:r>
            <a:r>
              <a:rPr lang="ru-RU" sz="1333" b="1" dirty="0"/>
              <a:t>. 1340–1591 гг.)</a:t>
            </a:r>
          </a:p>
          <a:p>
            <a:pPr lvl="1"/>
            <a:r>
              <a:rPr lang="ru-RU" sz="1333" dirty="0"/>
              <a:t>Территория: Современные Мали, Нигер, Нигерия, части Буркина-Фасо и Сенегала.</a:t>
            </a:r>
          </a:p>
          <a:p>
            <a:pPr lvl="1"/>
            <a:r>
              <a:rPr lang="ru-RU" sz="1333" dirty="0"/>
              <a:t>Этносы: Сонгай (основная группа), </a:t>
            </a:r>
            <a:r>
              <a:rPr lang="ru-RU" sz="1333" dirty="0" err="1"/>
              <a:t>мандинка</a:t>
            </a:r>
            <a:r>
              <a:rPr lang="ru-RU" sz="1333" dirty="0"/>
              <a:t>, фульбе, хауса.</a:t>
            </a:r>
          </a:p>
          <a:p>
            <a:pPr lvl="1"/>
            <a:r>
              <a:rPr lang="ru-RU" sz="1333" dirty="0"/>
              <a:t>Государственный язык: </a:t>
            </a:r>
            <a:r>
              <a:rPr lang="ru-RU" sz="1333" dirty="0" err="1"/>
              <a:t>Сонгайский</a:t>
            </a:r>
            <a:r>
              <a:rPr lang="ru-RU" sz="1333" dirty="0"/>
              <a:t>, арабский в администрации.</a:t>
            </a:r>
          </a:p>
          <a:p>
            <a:pPr lvl="1"/>
            <a:r>
              <a:rPr lang="ru-RU" sz="1333" dirty="0"/>
              <a:t>Религия: Ислам (суннизм), традиционные верования.</a:t>
            </a:r>
          </a:p>
          <a:p>
            <a:pPr lvl="1"/>
            <a:r>
              <a:rPr lang="ru-RU" sz="1333" dirty="0"/>
              <a:t>Достижения: Самая крупная империя Западной Африки на пике при </a:t>
            </a:r>
            <a:r>
              <a:rPr lang="ru-RU" sz="1333" dirty="0" err="1"/>
              <a:t>Аскии</a:t>
            </a:r>
            <a:r>
              <a:rPr lang="ru-RU" sz="1333" dirty="0"/>
              <a:t> Мухаммеде (1493–1528).</a:t>
            </a:r>
          </a:p>
          <a:p>
            <a:pPr lvl="1"/>
            <a:r>
              <a:rPr lang="ru-RU" sz="1333" dirty="0"/>
              <a:t>Развитая система управления с провинциями и профессиональной армией.</a:t>
            </a:r>
          </a:p>
          <a:p>
            <a:pPr lvl="1"/>
            <a:r>
              <a:rPr lang="ru-RU" sz="1333" dirty="0" err="1"/>
              <a:t>Тимбукту</a:t>
            </a:r>
            <a:r>
              <a:rPr lang="ru-RU" sz="1333" dirty="0"/>
              <a:t> и </a:t>
            </a:r>
            <a:r>
              <a:rPr lang="ru-RU" sz="1333" dirty="0" err="1"/>
              <a:t>Гао</a:t>
            </a:r>
            <a:r>
              <a:rPr lang="ru-RU" sz="1333" dirty="0"/>
              <a:t> — крупные центры торговли и образования.</a:t>
            </a:r>
          </a:p>
          <a:p>
            <a:pPr lvl="1"/>
            <a:r>
              <a:rPr lang="ru-RU" sz="1333" dirty="0"/>
              <a:t>Упадок: Вторжение марокканских войск (битва при </a:t>
            </a:r>
            <a:r>
              <a:rPr lang="ru-RU" sz="1333" dirty="0" err="1"/>
              <a:t>Тондиби</a:t>
            </a:r>
            <a:r>
              <a:rPr lang="ru-RU" sz="1333" dirty="0"/>
              <a:t> в 1591 году), внутренние конфликты и ослабление торговых путей.</a:t>
            </a:r>
          </a:p>
          <a:p>
            <a:pPr lvl="1"/>
            <a:endParaRPr lang="ru-RU" sz="1333" dirty="0"/>
          </a:p>
          <a:p>
            <a:r>
              <a:rPr lang="ru-RU" sz="1333" b="1" dirty="0"/>
              <a:t>Королевство Канем-Борну </a:t>
            </a:r>
            <a:r>
              <a:rPr lang="ru-RU" sz="1333" dirty="0"/>
              <a:t>(</a:t>
            </a:r>
            <a:r>
              <a:rPr lang="ru-RU" sz="1333" dirty="0" err="1"/>
              <a:t>ок</a:t>
            </a:r>
            <a:r>
              <a:rPr lang="ru-RU" sz="1333" dirty="0"/>
              <a:t>. 700–1846 гг.)</a:t>
            </a:r>
          </a:p>
          <a:p>
            <a:pPr lvl="1"/>
            <a:r>
              <a:rPr lang="ru-RU" sz="1333" dirty="0"/>
              <a:t>Территория: Современный Чад, юг Ливии, восток Нигера, север Нигерии, Камерун.</a:t>
            </a:r>
          </a:p>
          <a:p>
            <a:pPr lvl="1"/>
            <a:r>
              <a:rPr lang="ru-RU" sz="1333" dirty="0"/>
              <a:t>Этносы: </a:t>
            </a:r>
            <a:r>
              <a:rPr lang="ru-RU" sz="1333" dirty="0" err="1"/>
              <a:t>Канембу</a:t>
            </a:r>
            <a:r>
              <a:rPr lang="ru-RU" sz="1333" dirty="0"/>
              <a:t>, </a:t>
            </a:r>
            <a:r>
              <a:rPr lang="ru-RU" sz="1333" dirty="0" err="1"/>
              <a:t>канури</a:t>
            </a:r>
            <a:r>
              <a:rPr lang="ru-RU" sz="1333" dirty="0"/>
              <a:t>, арабы.</a:t>
            </a:r>
          </a:p>
          <a:p>
            <a:pPr lvl="1"/>
            <a:r>
              <a:rPr lang="ru-RU" sz="1333" dirty="0"/>
              <a:t>Государственный язык: Кан</a:t>
            </a:r>
            <a:r>
              <a:rPr lang="en-GB" sz="1333" dirty="0" err="1"/>
              <a:t>uri</a:t>
            </a:r>
            <a:r>
              <a:rPr lang="en-GB" sz="1333" dirty="0"/>
              <a:t>, </a:t>
            </a:r>
            <a:r>
              <a:rPr lang="ru-RU" sz="1333" dirty="0"/>
              <a:t>арабский.</a:t>
            </a:r>
          </a:p>
          <a:p>
            <a:pPr lvl="1"/>
            <a:r>
              <a:rPr lang="ru-RU" sz="1333" dirty="0"/>
              <a:t>Религия: Ислам (с </a:t>
            </a:r>
            <a:r>
              <a:rPr lang="en-GB" sz="1333" dirty="0"/>
              <a:t>XI </a:t>
            </a:r>
            <a:r>
              <a:rPr lang="ru-RU" sz="1333" dirty="0"/>
              <a:t>века), ранее традиционные верования.</a:t>
            </a:r>
          </a:p>
          <a:p>
            <a:pPr lvl="1"/>
            <a:r>
              <a:rPr lang="ru-RU" sz="1333" dirty="0"/>
              <a:t>Достижения: Контроль над </a:t>
            </a:r>
            <a:r>
              <a:rPr lang="ru-RU" sz="1333" dirty="0" err="1"/>
              <a:t>транссахарской</a:t>
            </a:r>
            <a:r>
              <a:rPr lang="ru-RU" sz="1333" dirty="0"/>
              <a:t> торговлей.</a:t>
            </a:r>
          </a:p>
          <a:p>
            <a:pPr lvl="1"/>
            <a:r>
              <a:rPr lang="ru-RU" sz="1333" dirty="0"/>
              <a:t>Мощная кавалерия и военная организация.</a:t>
            </a:r>
          </a:p>
          <a:p>
            <a:pPr lvl="1"/>
            <a:r>
              <a:rPr lang="ru-RU" sz="1333" dirty="0"/>
              <a:t>Долговечность государства (существовало более 1000 лет).</a:t>
            </a:r>
          </a:p>
          <a:p>
            <a:pPr lvl="1"/>
            <a:r>
              <a:rPr lang="ru-RU" sz="1333" dirty="0"/>
              <a:t>Упадок: Внутренние конфликты, давление со стороны соседних государств (например, Хауса) и ослабление в </a:t>
            </a:r>
            <a:r>
              <a:rPr lang="en-GB" sz="1333" dirty="0"/>
              <a:t>XIX </a:t>
            </a:r>
            <a:r>
              <a:rPr lang="ru-RU" sz="1333" dirty="0"/>
              <a:t>веке перед европейской колонизацией.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B46885-C2E9-8047-832D-240DF4BDE54E}"/>
              </a:ext>
            </a:extLst>
          </p:cNvPr>
          <p:cNvSpPr txBox="1"/>
          <p:nvPr/>
        </p:nvSpPr>
        <p:spPr>
          <a:xfrm>
            <a:off x="11877756" y="1638703"/>
            <a:ext cx="4260133" cy="6245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33" b="1" dirty="0"/>
              <a:t>Государства Хауса </a:t>
            </a:r>
            <a:r>
              <a:rPr lang="ru-RU" sz="1333" dirty="0"/>
              <a:t>(</a:t>
            </a:r>
            <a:r>
              <a:rPr lang="ru-RU" sz="1333" dirty="0" err="1"/>
              <a:t>ок</a:t>
            </a:r>
            <a:r>
              <a:rPr lang="ru-RU" sz="1333" dirty="0"/>
              <a:t>. 1000–1804 гг.)</a:t>
            </a:r>
          </a:p>
          <a:p>
            <a:pPr lvl="1"/>
            <a:r>
              <a:rPr lang="ru-RU" sz="1333" dirty="0"/>
              <a:t>Территория: Север современной Нигерии, юг Нигера.</a:t>
            </a:r>
          </a:p>
          <a:p>
            <a:pPr lvl="1"/>
            <a:r>
              <a:rPr lang="ru-RU" sz="1333" dirty="0"/>
              <a:t>Этносы: Хауса.</a:t>
            </a:r>
          </a:p>
          <a:p>
            <a:pPr lvl="1"/>
            <a:r>
              <a:rPr lang="ru-RU" sz="1333" dirty="0"/>
              <a:t>Государственный язык: Хауса, арабский в письменности.</a:t>
            </a:r>
          </a:p>
          <a:p>
            <a:pPr lvl="1"/>
            <a:r>
              <a:rPr lang="ru-RU" sz="1333" dirty="0"/>
              <a:t>Религия: Ислам (с </a:t>
            </a:r>
            <a:r>
              <a:rPr lang="en-GB" sz="1333" dirty="0"/>
              <a:t>XIV </a:t>
            </a:r>
            <a:r>
              <a:rPr lang="ru-RU" sz="1333" dirty="0"/>
              <a:t>века), традиционные верования.</a:t>
            </a:r>
          </a:p>
          <a:p>
            <a:pPr lvl="1"/>
            <a:r>
              <a:rPr lang="ru-RU" sz="1333" dirty="0"/>
              <a:t>Достижения: Городские государства (</a:t>
            </a:r>
            <a:r>
              <a:rPr lang="ru-RU" sz="1333" dirty="0" err="1"/>
              <a:t>Кано</a:t>
            </a:r>
            <a:r>
              <a:rPr lang="ru-RU" sz="1333" dirty="0"/>
              <a:t>, </a:t>
            </a:r>
            <a:r>
              <a:rPr lang="ru-RU" sz="1333" dirty="0" err="1"/>
              <a:t>Кацина</a:t>
            </a:r>
            <a:r>
              <a:rPr lang="ru-RU" sz="1333" dirty="0"/>
              <a:t>, </a:t>
            </a:r>
            <a:r>
              <a:rPr lang="ru-RU" sz="1333" dirty="0" err="1"/>
              <a:t>Зария</a:t>
            </a:r>
            <a:r>
              <a:rPr lang="ru-RU" sz="1333" dirty="0"/>
              <a:t>) были центрами торговли и ремёсел.</a:t>
            </a:r>
          </a:p>
          <a:p>
            <a:pPr lvl="1"/>
            <a:r>
              <a:rPr lang="ru-RU" sz="1333" dirty="0"/>
              <a:t>Развитое производство тканей, кожаных изделий.</a:t>
            </a:r>
          </a:p>
          <a:p>
            <a:pPr lvl="1"/>
            <a:r>
              <a:rPr lang="ru-RU" sz="1333" dirty="0"/>
              <a:t>Культурное влияние ислама.</a:t>
            </a:r>
          </a:p>
          <a:p>
            <a:pPr lvl="1"/>
            <a:r>
              <a:rPr lang="ru-RU" sz="1333" dirty="0"/>
              <a:t>Упадок: Завоевание фульбе в начале </a:t>
            </a:r>
            <a:r>
              <a:rPr lang="en-GB" sz="1333" dirty="0"/>
              <a:t>XIX </a:t>
            </a:r>
            <a:r>
              <a:rPr lang="ru-RU" sz="1333" dirty="0"/>
              <a:t>века (джихад </a:t>
            </a:r>
            <a:r>
              <a:rPr lang="ru-RU" sz="1333" dirty="0" err="1"/>
              <a:t>Усмана</a:t>
            </a:r>
            <a:r>
              <a:rPr lang="ru-RU" sz="1333" dirty="0"/>
              <a:t> дан </a:t>
            </a:r>
            <a:r>
              <a:rPr lang="ru-RU" sz="1333" dirty="0" err="1"/>
              <a:t>Фодио</a:t>
            </a:r>
            <a:r>
              <a:rPr lang="ru-RU" sz="1333" dirty="0"/>
              <a:t>), создание халифата </a:t>
            </a:r>
            <a:r>
              <a:rPr lang="ru-RU" sz="1333" dirty="0" err="1"/>
              <a:t>Сокото</a:t>
            </a:r>
            <a:r>
              <a:rPr lang="ru-RU" sz="1333" dirty="0"/>
              <a:t>.</a:t>
            </a:r>
          </a:p>
          <a:p>
            <a:r>
              <a:rPr lang="ru-RU" sz="1333" dirty="0"/>
              <a:t> </a:t>
            </a:r>
            <a:r>
              <a:rPr lang="ru-RU" sz="1333" b="1" dirty="0"/>
              <a:t>Халифат </a:t>
            </a:r>
            <a:r>
              <a:rPr lang="ru-RU" sz="1333" b="1" dirty="0" err="1"/>
              <a:t>Сокото</a:t>
            </a:r>
            <a:r>
              <a:rPr lang="ru-RU" sz="1333" b="1" dirty="0"/>
              <a:t> </a:t>
            </a:r>
            <a:r>
              <a:rPr lang="ru-RU" sz="1333" dirty="0"/>
              <a:t>(1804–1903 гг.)</a:t>
            </a:r>
          </a:p>
          <a:p>
            <a:pPr lvl="1"/>
            <a:r>
              <a:rPr lang="ru-RU" sz="1333" dirty="0"/>
              <a:t>Территория: Север Нигерии, юг Нигера, части Камеруна.</a:t>
            </a:r>
          </a:p>
          <a:p>
            <a:pPr lvl="1"/>
            <a:r>
              <a:rPr lang="ru-RU" sz="1333" dirty="0"/>
              <a:t>Этносы: Фульбе, хауса.</a:t>
            </a:r>
          </a:p>
          <a:p>
            <a:pPr lvl="1"/>
            <a:r>
              <a:rPr lang="ru-RU" sz="1333" dirty="0"/>
              <a:t>Государственный язык: Хауса, арабский.</a:t>
            </a:r>
          </a:p>
          <a:p>
            <a:pPr lvl="1"/>
            <a:r>
              <a:rPr lang="ru-RU" sz="1333" dirty="0"/>
              <a:t>Религия: Ислам (суннизм).</a:t>
            </a:r>
          </a:p>
          <a:p>
            <a:pPr lvl="1"/>
            <a:r>
              <a:rPr lang="ru-RU" sz="1333" dirty="0"/>
              <a:t>Достижения: Создан в результате джихада </a:t>
            </a:r>
            <a:r>
              <a:rPr lang="ru-RU" sz="1333" dirty="0" err="1"/>
              <a:t>Усмана</a:t>
            </a:r>
            <a:r>
              <a:rPr lang="ru-RU" sz="1333" dirty="0"/>
              <a:t> дан </a:t>
            </a:r>
            <a:r>
              <a:rPr lang="ru-RU" sz="1333" dirty="0" err="1"/>
              <a:t>Фодио</a:t>
            </a:r>
            <a:r>
              <a:rPr lang="ru-RU" sz="1333" dirty="0"/>
              <a:t>.</a:t>
            </a:r>
          </a:p>
          <a:p>
            <a:pPr lvl="1"/>
            <a:r>
              <a:rPr lang="ru-RU" sz="1333" dirty="0"/>
              <a:t>Крупнейшее государство Западной Африки в </a:t>
            </a:r>
            <a:r>
              <a:rPr lang="en-GB" sz="1333" dirty="0"/>
              <a:t>XIX </a:t>
            </a:r>
            <a:r>
              <a:rPr lang="ru-RU" sz="1333" dirty="0"/>
              <a:t>веке.</a:t>
            </a:r>
          </a:p>
          <a:p>
            <a:pPr lvl="1"/>
            <a:r>
              <a:rPr lang="ru-RU" sz="1333" dirty="0"/>
              <a:t>Развитая система шариатского права и образования.</a:t>
            </a:r>
          </a:p>
          <a:p>
            <a:pPr lvl="1"/>
            <a:r>
              <a:rPr lang="ru-RU" sz="1333" dirty="0"/>
              <a:t>Упадок: Колонизация британцами в начале </a:t>
            </a:r>
            <a:r>
              <a:rPr lang="en-GB" sz="1333" dirty="0"/>
              <a:t>XX </a:t>
            </a:r>
            <a:r>
              <a:rPr lang="ru-RU" sz="1333" dirty="0"/>
              <a:t>века.</a:t>
            </a:r>
          </a:p>
        </p:txBody>
      </p:sp>
    </p:spTree>
    <p:extLst>
      <p:ext uri="{BB962C8B-B14F-4D97-AF65-F5344CB8AC3E}">
        <p14:creationId xmlns:p14="http://schemas.microsoft.com/office/powerpoint/2010/main" val="349411022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4">
            <a:extLst>
              <a:ext uri="{FF2B5EF4-FFF2-40B4-BE49-F238E27FC236}">
                <a16:creationId xmlns:a16="http://schemas.microsoft.com/office/drawing/2014/main" id="{4807F3F4-1D63-E244-8D2C-D5A3B251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52</a:t>
            </a:fld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7F8651-D029-7A49-9CAB-81F2115042CD}"/>
              </a:ext>
            </a:extLst>
          </p:cNvPr>
          <p:cNvSpPr txBox="1"/>
          <p:nvPr/>
        </p:nvSpPr>
        <p:spPr>
          <a:xfrm>
            <a:off x="388651" y="1850015"/>
            <a:ext cx="6425391" cy="5630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33" b="1" dirty="0"/>
              <a:t>Королевство </a:t>
            </a:r>
            <a:r>
              <a:rPr lang="ru-RU" sz="1333" b="1" dirty="0" err="1"/>
              <a:t>Ойо</a:t>
            </a:r>
            <a:r>
              <a:rPr lang="ru-RU" sz="1333" b="1" dirty="0"/>
              <a:t> </a:t>
            </a:r>
            <a:r>
              <a:rPr lang="ru-RU" sz="1333" dirty="0"/>
              <a:t>(йоруба, </a:t>
            </a:r>
            <a:r>
              <a:rPr lang="ru-RU" sz="1333" dirty="0" err="1"/>
              <a:t>ок</a:t>
            </a:r>
            <a:r>
              <a:rPr lang="ru-RU" sz="1333" dirty="0"/>
              <a:t>. 1300–1896 гг.)</a:t>
            </a:r>
          </a:p>
          <a:p>
            <a:pPr lvl="1"/>
            <a:r>
              <a:rPr lang="ru-RU" sz="1333" dirty="0"/>
              <a:t>Территория: Современная юго-западная Нигерия, части Бенина.</a:t>
            </a:r>
          </a:p>
          <a:p>
            <a:pPr lvl="1"/>
            <a:r>
              <a:rPr lang="ru-RU" sz="1333" dirty="0"/>
              <a:t>Этносы: Йоруба (основная группа).</a:t>
            </a:r>
          </a:p>
          <a:p>
            <a:pPr lvl="1"/>
            <a:r>
              <a:rPr lang="ru-RU" sz="1333" dirty="0"/>
              <a:t>Государственный язык: Йоруба.</a:t>
            </a:r>
          </a:p>
          <a:p>
            <a:pPr lvl="1"/>
            <a:r>
              <a:rPr lang="ru-RU" sz="1333" dirty="0"/>
              <a:t>Религия: Традиционные верования йоруба (культ </a:t>
            </a:r>
            <a:r>
              <a:rPr lang="ru-RU" sz="1333" dirty="0" err="1"/>
              <a:t>Ориша</a:t>
            </a:r>
            <a:r>
              <a:rPr lang="ru-RU" sz="1333" dirty="0"/>
              <a:t>, </a:t>
            </a:r>
            <a:r>
              <a:rPr lang="ru-RU" sz="1333" dirty="0" err="1"/>
              <a:t>Ифа</a:t>
            </a:r>
            <a:r>
              <a:rPr lang="ru-RU" sz="1333" dirty="0"/>
              <a:t>), позже влияние ислама и христианства.</a:t>
            </a:r>
          </a:p>
          <a:p>
            <a:pPr lvl="1"/>
            <a:r>
              <a:rPr lang="ru-RU" sz="1333" dirty="0"/>
              <a:t>Достижения: Одно из самых могущественных государств йоруба, достигшее пика в </a:t>
            </a:r>
            <a:r>
              <a:rPr lang="en-GB" sz="1333" dirty="0"/>
              <a:t>XVII–XVIII </a:t>
            </a:r>
            <a:r>
              <a:rPr lang="ru-RU" sz="1333" dirty="0"/>
              <a:t>веках.</a:t>
            </a:r>
          </a:p>
          <a:p>
            <a:pPr lvl="1"/>
            <a:r>
              <a:rPr lang="ru-RU" sz="1333" dirty="0"/>
              <a:t>Развитая военная система с мощной кавалерией</a:t>
            </a:r>
          </a:p>
          <a:p>
            <a:pPr lvl="1"/>
            <a:r>
              <a:rPr lang="ru-RU" sz="1333" dirty="0"/>
              <a:t>Контроль над торговлей (включая работорговлю с европейцами).</a:t>
            </a:r>
          </a:p>
          <a:p>
            <a:pPr lvl="1"/>
            <a:r>
              <a:rPr lang="ru-RU" sz="1333" dirty="0"/>
              <a:t>Культурное влияние: искусство йоруба (скульптуры, маски), развитая религиозная система.</a:t>
            </a:r>
          </a:p>
          <a:p>
            <a:pPr lvl="1"/>
            <a:r>
              <a:rPr lang="ru-RU" sz="1333" dirty="0"/>
              <a:t>Упадок: Внутренние конфликты, восстания вассальных государств (например, Илорин), давление со стороны халифата </a:t>
            </a:r>
            <a:r>
              <a:rPr lang="ru-RU" sz="1333" dirty="0" err="1"/>
              <a:t>Сокото</a:t>
            </a:r>
            <a:r>
              <a:rPr lang="ru-RU" sz="1333" dirty="0"/>
              <a:t> (джихад фульбе в </a:t>
            </a:r>
            <a:r>
              <a:rPr lang="en-GB" sz="1333" dirty="0"/>
              <a:t>XIX </a:t>
            </a:r>
            <a:r>
              <a:rPr lang="ru-RU" sz="1333" dirty="0"/>
              <a:t>веке), а затем британская колонизация.</a:t>
            </a:r>
          </a:p>
          <a:p>
            <a:r>
              <a:rPr lang="ru-RU" sz="1333" dirty="0"/>
              <a:t> </a:t>
            </a:r>
            <a:r>
              <a:rPr lang="ru-RU" sz="1333" b="1" dirty="0"/>
              <a:t>Королевство Ифе </a:t>
            </a:r>
            <a:r>
              <a:rPr lang="ru-RU" sz="1333" dirty="0"/>
              <a:t>(йоруба, </a:t>
            </a:r>
            <a:r>
              <a:rPr lang="ru-RU" sz="1333" dirty="0" err="1"/>
              <a:t>ок</a:t>
            </a:r>
            <a:r>
              <a:rPr lang="ru-RU" sz="1333" dirty="0"/>
              <a:t>. 1000–</a:t>
            </a:r>
            <a:r>
              <a:rPr lang="en-GB" sz="1333" dirty="0"/>
              <a:t>XV </a:t>
            </a:r>
            <a:r>
              <a:rPr lang="ru-RU" sz="1333" dirty="0"/>
              <a:t>век)</a:t>
            </a:r>
          </a:p>
          <a:p>
            <a:pPr lvl="1"/>
            <a:r>
              <a:rPr lang="ru-RU" sz="1333" dirty="0"/>
              <a:t>Территория: Современная юго-западная Нигерия.</a:t>
            </a:r>
          </a:p>
          <a:p>
            <a:pPr lvl="1"/>
            <a:r>
              <a:rPr lang="ru-RU" sz="1333" dirty="0"/>
              <a:t>Этносы: Йоруба.</a:t>
            </a:r>
          </a:p>
          <a:p>
            <a:pPr lvl="1"/>
            <a:r>
              <a:rPr lang="ru-RU" sz="1333" dirty="0"/>
              <a:t>Государственный язык: Йоруба.</a:t>
            </a:r>
          </a:p>
          <a:p>
            <a:pPr lvl="1"/>
            <a:r>
              <a:rPr lang="ru-RU" sz="1333" dirty="0"/>
              <a:t>Религия: Традиционные верования йоруба (культ </a:t>
            </a:r>
            <a:r>
              <a:rPr lang="ru-RU" sz="1333" dirty="0" err="1"/>
              <a:t>Ориша</a:t>
            </a:r>
            <a:r>
              <a:rPr lang="ru-RU" sz="1333" dirty="0"/>
              <a:t>, </a:t>
            </a:r>
            <a:r>
              <a:rPr lang="ru-RU" sz="1333" dirty="0" err="1"/>
              <a:t>Ифа</a:t>
            </a:r>
            <a:r>
              <a:rPr lang="ru-RU" sz="1333" dirty="0"/>
              <a:t>).</a:t>
            </a:r>
          </a:p>
          <a:p>
            <a:pPr lvl="1"/>
            <a:r>
              <a:rPr lang="ru-RU" sz="1333" dirty="0"/>
              <a:t>Достижения: Считается духовным и культурным центром народа йоруба, "колыбелью" их цивилизации.</a:t>
            </a:r>
          </a:p>
          <a:p>
            <a:pPr lvl="1"/>
            <a:r>
              <a:rPr lang="ru-RU" sz="1333" dirty="0"/>
              <a:t>Выдающееся искусство: терракотовые и бронзовые скульптуры (знаменитые головы Ифе).</a:t>
            </a:r>
          </a:p>
          <a:p>
            <a:pPr lvl="1"/>
            <a:r>
              <a:rPr lang="ru-RU" sz="1333" dirty="0"/>
              <a:t>Развитая городская культура и политическая система с правителем (Они Ифе).</a:t>
            </a:r>
          </a:p>
          <a:p>
            <a:pPr lvl="1"/>
            <a:r>
              <a:rPr lang="ru-RU" sz="1333" dirty="0"/>
              <a:t>Упадок: Постепенное ослабление влияния с ростом </a:t>
            </a:r>
            <a:r>
              <a:rPr lang="ru-RU" sz="1333" dirty="0" err="1"/>
              <a:t>Ойо</a:t>
            </a:r>
            <a:r>
              <a:rPr lang="ru-RU" sz="1333" dirty="0"/>
              <a:t>, внутренние конфликты, но Ифе сохранило духовное значение.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FA436B-3C70-AA48-A0C8-0B8E0D009087}"/>
              </a:ext>
            </a:extLst>
          </p:cNvPr>
          <p:cNvSpPr txBox="1"/>
          <p:nvPr/>
        </p:nvSpPr>
        <p:spPr>
          <a:xfrm>
            <a:off x="7337213" y="1725216"/>
            <a:ext cx="6761599" cy="604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33" b="1" dirty="0"/>
              <a:t>Королевство </a:t>
            </a:r>
            <a:r>
              <a:rPr lang="ru-RU" sz="1333" b="1" dirty="0" err="1"/>
              <a:t>Ашанти</a:t>
            </a:r>
            <a:r>
              <a:rPr lang="ru-RU" sz="1333" dirty="0"/>
              <a:t> (</a:t>
            </a:r>
            <a:r>
              <a:rPr lang="ru-RU" sz="1333" dirty="0" err="1"/>
              <a:t>акан</a:t>
            </a:r>
            <a:r>
              <a:rPr lang="ru-RU" sz="1333" dirty="0"/>
              <a:t>, </a:t>
            </a:r>
            <a:r>
              <a:rPr lang="ru-RU" sz="1333" dirty="0" err="1"/>
              <a:t>ок</a:t>
            </a:r>
            <a:r>
              <a:rPr lang="ru-RU" sz="1333" dirty="0"/>
              <a:t>. 1670–1902 гг.)</a:t>
            </a:r>
          </a:p>
          <a:p>
            <a:pPr lvl="1"/>
            <a:r>
              <a:rPr lang="ru-RU" sz="1333" dirty="0"/>
              <a:t>Территория: Современная Гана, части Кот-д’Ивуара и Того.</a:t>
            </a:r>
          </a:p>
          <a:p>
            <a:pPr lvl="1"/>
            <a:r>
              <a:rPr lang="ru-RU" sz="1333" dirty="0"/>
              <a:t>Этносы: </a:t>
            </a:r>
            <a:r>
              <a:rPr lang="ru-RU" sz="1333" dirty="0" err="1"/>
              <a:t>Акан</a:t>
            </a:r>
            <a:r>
              <a:rPr lang="ru-RU" sz="1333" dirty="0"/>
              <a:t> (основная группа, включая </a:t>
            </a:r>
            <a:r>
              <a:rPr lang="ru-RU" sz="1333" dirty="0" err="1"/>
              <a:t>субэтносы</a:t>
            </a:r>
            <a:r>
              <a:rPr lang="ru-RU" sz="1333" dirty="0"/>
              <a:t> </a:t>
            </a:r>
            <a:r>
              <a:rPr lang="ru-RU" sz="1333" dirty="0" err="1"/>
              <a:t>ашанти</a:t>
            </a:r>
            <a:r>
              <a:rPr lang="ru-RU" sz="1333" dirty="0"/>
              <a:t>, </a:t>
            </a:r>
            <a:r>
              <a:rPr lang="ru-RU" sz="1333" dirty="0" err="1"/>
              <a:t>фанти</a:t>
            </a:r>
            <a:r>
              <a:rPr lang="ru-RU" sz="1333" dirty="0"/>
              <a:t>).</a:t>
            </a:r>
          </a:p>
          <a:p>
            <a:pPr lvl="1"/>
            <a:r>
              <a:rPr lang="ru-RU" sz="1333" dirty="0"/>
              <a:t>Государственный язык: </a:t>
            </a:r>
            <a:r>
              <a:rPr lang="ru-RU" sz="1333" dirty="0" err="1"/>
              <a:t>Тви</a:t>
            </a:r>
            <a:r>
              <a:rPr lang="ru-RU" sz="1333" dirty="0"/>
              <a:t> (диалект </a:t>
            </a:r>
            <a:r>
              <a:rPr lang="ru-RU" sz="1333" dirty="0" err="1"/>
              <a:t>акан</a:t>
            </a:r>
            <a:r>
              <a:rPr lang="ru-RU" sz="1333" dirty="0"/>
              <a:t>).</a:t>
            </a:r>
          </a:p>
          <a:p>
            <a:pPr lvl="1"/>
            <a:r>
              <a:rPr lang="ru-RU" sz="1333" dirty="0"/>
              <a:t>Религия: Традиционные верования </a:t>
            </a:r>
            <a:r>
              <a:rPr lang="ru-RU" sz="1333" dirty="0" err="1"/>
              <a:t>акан</a:t>
            </a:r>
            <a:r>
              <a:rPr lang="ru-RU" sz="1333" dirty="0"/>
              <a:t> (культ предков, верховное божество </a:t>
            </a:r>
            <a:r>
              <a:rPr lang="ru-RU" sz="1333" dirty="0" err="1"/>
              <a:t>Ньяме</a:t>
            </a:r>
            <a:r>
              <a:rPr lang="ru-RU" sz="1333" dirty="0"/>
              <a:t>), позже влияние христианства.</a:t>
            </a:r>
          </a:p>
          <a:p>
            <a:pPr lvl="1"/>
            <a:r>
              <a:rPr lang="ru-RU" sz="1333" dirty="0"/>
              <a:t>Достижения: Создание мощной конфедерации под руководством </a:t>
            </a:r>
            <a:r>
              <a:rPr lang="ru-RU" sz="1333" dirty="0" err="1"/>
              <a:t>Асантехене</a:t>
            </a:r>
            <a:r>
              <a:rPr lang="ru-RU" sz="1333" dirty="0"/>
              <a:t> (короля </a:t>
            </a:r>
            <a:r>
              <a:rPr lang="ru-RU" sz="1333" dirty="0" err="1"/>
              <a:t>Ашанти</a:t>
            </a:r>
            <a:r>
              <a:rPr lang="ru-RU" sz="1333" dirty="0"/>
              <a:t>).</a:t>
            </a:r>
          </a:p>
          <a:p>
            <a:pPr lvl="1"/>
            <a:r>
              <a:rPr lang="ru-RU" sz="1333" dirty="0"/>
              <a:t>Контроль над золотыми месторождениями и торговлей (золото, кола, рабы).</a:t>
            </a:r>
          </a:p>
          <a:p>
            <a:pPr lvl="1"/>
            <a:r>
              <a:rPr lang="ru-RU" sz="1333" dirty="0"/>
              <a:t>Развитая культура: золотые украшения, </a:t>
            </a:r>
            <a:r>
              <a:rPr lang="ru-RU" sz="1333" dirty="0" err="1"/>
              <a:t>кенте</a:t>
            </a:r>
            <a:r>
              <a:rPr lang="ru-RU" sz="1333" dirty="0"/>
              <a:t> (традиционная ткань), церемонии (например, Золотой Трон как символ власти).</a:t>
            </a:r>
          </a:p>
          <a:p>
            <a:pPr lvl="1"/>
            <a:r>
              <a:rPr lang="ru-RU" sz="1333" dirty="0"/>
              <a:t>Успешное сопротивление европейцам до конца </a:t>
            </a:r>
            <a:r>
              <a:rPr lang="en-GB" sz="1333" dirty="0"/>
              <a:t>XIX </a:t>
            </a:r>
            <a:r>
              <a:rPr lang="ru-RU" sz="1333" dirty="0"/>
              <a:t>века (англо-</a:t>
            </a:r>
            <a:r>
              <a:rPr lang="ru-RU" sz="1333" dirty="0" err="1"/>
              <a:t>ашантийские</a:t>
            </a:r>
            <a:r>
              <a:rPr lang="ru-RU" sz="1333" dirty="0"/>
              <a:t> войны).</a:t>
            </a:r>
          </a:p>
          <a:p>
            <a:pPr lvl="1"/>
            <a:r>
              <a:rPr lang="ru-RU" sz="1333" dirty="0"/>
              <a:t>Упадок: Серия войн с британцами (1823–1900), последняя война 1900 года привела к аннексии </a:t>
            </a:r>
            <a:r>
              <a:rPr lang="ru-RU" sz="1333" dirty="0" err="1"/>
              <a:t>Ашанти</a:t>
            </a:r>
            <a:r>
              <a:rPr lang="ru-RU" sz="1333" dirty="0"/>
              <a:t> Британией.</a:t>
            </a:r>
          </a:p>
          <a:p>
            <a:r>
              <a:rPr lang="ru-RU" sz="1333" b="1" dirty="0"/>
              <a:t>Королевство </a:t>
            </a:r>
            <a:r>
              <a:rPr lang="ru-RU" sz="1333" b="1" dirty="0" err="1"/>
              <a:t>Денкийра</a:t>
            </a:r>
            <a:r>
              <a:rPr lang="ru-RU" sz="1333" b="1" dirty="0"/>
              <a:t> </a:t>
            </a:r>
            <a:r>
              <a:rPr lang="ru-RU" sz="1333" dirty="0"/>
              <a:t>(</a:t>
            </a:r>
            <a:r>
              <a:rPr lang="ru-RU" sz="1333" dirty="0" err="1"/>
              <a:t>акан</a:t>
            </a:r>
            <a:r>
              <a:rPr lang="ru-RU" sz="1333" dirty="0"/>
              <a:t>, </a:t>
            </a:r>
            <a:r>
              <a:rPr lang="ru-RU" sz="1333" dirty="0" err="1"/>
              <a:t>ок</a:t>
            </a:r>
            <a:r>
              <a:rPr lang="ru-RU" sz="1333" dirty="0"/>
              <a:t>. 1500–1701 гг.)</a:t>
            </a:r>
          </a:p>
          <a:p>
            <a:pPr lvl="1"/>
            <a:r>
              <a:rPr lang="ru-RU" sz="1333" dirty="0"/>
              <a:t>Территория: Современная центральная Гана.</a:t>
            </a:r>
          </a:p>
          <a:p>
            <a:pPr lvl="1"/>
            <a:r>
              <a:rPr lang="ru-RU" sz="1333" dirty="0"/>
              <a:t>Этносы: </a:t>
            </a:r>
            <a:r>
              <a:rPr lang="ru-RU" sz="1333" dirty="0" err="1"/>
              <a:t>Акан</a:t>
            </a:r>
            <a:r>
              <a:rPr lang="ru-RU" sz="1333" dirty="0"/>
              <a:t>.</a:t>
            </a:r>
          </a:p>
          <a:p>
            <a:pPr lvl="1"/>
            <a:r>
              <a:rPr lang="ru-RU" sz="1333" dirty="0"/>
              <a:t>Государственный язык: </a:t>
            </a:r>
            <a:r>
              <a:rPr lang="ru-RU" sz="1333" dirty="0" err="1"/>
              <a:t>Тви</a:t>
            </a:r>
            <a:r>
              <a:rPr lang="ru-RU" sz="1333" dirty="0"/>
              <a:t> (диалект </a:t>
            </a:r>
            <a:r>
              <a:rPr lang="ru-RU" sz="1333" dirty="0" err="1"/>
              <a:t>акан</a:t>
            </a:r>
            <a:r>
              <a:rPr lang="ru-RU" sz="1333" dirty="0"/>
              <a:t>).</a:t>
            </a:r>
          </a:p>
          <a:p>
            <a:pPr lvl="1"/>
            <a:r>
              <a:rPr lang="ru-RU" sz="1333" dirty="0"/>
              <a:t>Религия: Традиционные верования </a:t>
            </a:r>
            <a:r>
              <a:rPr lang="ru-RU" sz="1333" dirty="0" err="1"/>
              <a:t>акан</a:t>
            </a:r>
            <a:r>
              <a:rPr lang="ru-RU" sz="1333" dirty="0"/>
              <a:t>.</a:t>
            </a:r>
          </a:p>
          <a:p>
            <a:pPr lvl="1"/>
            <a:r>
              <a:rPr lang="ru-RU" sz="1333" dirty="0"/>
              <a:t>Достижения: Контроль над золотодобычей и торговлей в регионе.</a:t>
            </a:r>
          </a:p>
          <a:p>
            <a:pPr lvl="1"/>
            <a:r>
              <a:rPr lang="ru-RU" sz="1333" dirty="0"/>
              <a:t>Политическое и военное доминирование над другими группами </a:t>
            </a:r>
            <a:r>
              <a:rPr lang="ru-RU" sz="1333" dirty="0" err="1"/>
              <a:t>акан</a:t>
            </a:r>
            <a:r>
              <a:rPr lang="ru-RU" sz="1333" dirty="0"/>
              <a:t> до </a:t>
            </a:r>
            <a:r>
              <a:rPr lang="en-GB" sz="1333" dirty="0"/>
              <a:t>XVII </a:t>
            </a:r>
            <a:r>
              <a:rPr lang="ru-RU" sz="1333" dirty="0"/>
              <a:t>века.</a:t>
            </a:r>
          </a:p>
          <a:p>
            <a:pPr lvl="1"/>
            <a:r>
              <a:rPr lang="ru-RU" sz="1333" dirty="0"/>
              <a:t>Упадок: Поражение от </a:t>
            </a:r>
            <a:r>
              <a:rPr lang="ru-RU" sz="1333" dirty="0" err="1"/>
              <a:t>Ашанти</a:t>
            </a:r>
            <a:r>
              <a:rPr lang="ru-RU" sz="1333" dirty="0"/>
              <a:t> в 1701 году (битва при </a:t>
            </a:r>
            <a:r>
              <a:rPr lang="ru-RU" sz="1333" dirty="0" err="1"/>
              <a:t>Фейясе</a:t>
            </a:r>
            <a:r>
              <a:rPr lang="ru-RU" sz="1333" dirty="0"/>
              <a:t>), после чего </a:t>
            </a:r>
            <a:r>
              <a:rPr lang="ru-RU" sz="1333" dirty="0" err="1"/>
              <a:t>Денкийра</a:t>
            </a:r>
            <a:r>
              <a:rPr lang="ru-RU" sz="1333" dirty="0"/>
              <a:t> стала вассалом </a:t>
            </a:r>
            <a:r>
              <a:rPr lang="ru-RU" sz="1333" dirty="0" err="1"/>
              <a:t>Ашанти</a:t>
            </a:r>
            <a:r>
              <a:rPr lang="ru-RU" sz="1333" dirty="0"/>
              <a:t>.</a:t>
            </a:r>
          </a:p>
          <a:p>
            <a:r>
              <a:rPr lang="ru-RU" sz="1333" dirty="0"/>
              <a:t>.</a:t>
            </a:r>
          </a:p>
          <a:p>
            <a:pPr lvl="1"/>
            <a:endParaRPr lang="ru-RU" sz="1333" dirty="0"/>
          </a:p>
          <a:p>
            <a:endParaRPr lang="ru-RU" sz="1333" dirty="0"/>
          </a:p>
          <a:p>
            <a:endParaRPr lang="ru-RU" sz="1333" dirty="0"/>
          </a:p>
          <a:p>
            <a:endParaRPr lang="ru-RU" sz="1333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04E9922F-3504-5442-9EC5-98604C35BA75}"/>
              </a:ext>
            </a:extLst>
          </p:cNvPr>
          <p:cNvSpPr txBox="1">
            <a:spLocks/>
          </p:cNvSpPr>
          <p:nvPr/>
        </p:nvSpPr>
        <p:spPr>
          <a:xfrm>
            <a:off x="1858185" y="263555"/>
            <a:ext cx="12539631" cy="1488904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5600" dirty="0"/>
              <a:t>Империи Западной Африки </a:t>
            </a:r>
            <a:endParaRPr lang="ru-RU" sz="5600" strike="sngStrike" dirty="0"/>
          </a:p>
          <a:p>
            <a:endParaRPr lang="ru-RU" sz="4267" b="1" dirty="0"/>
          </a:p>
        </p:txBody>
      </p:sp>
    </p:spTree>
    <p:extLst>
      <p:ext uri="{BB962C8B-B14F-4D97-AF65-F5344CB8AC3E}">
        <p14:creationId xmlns:p14="http://schemas.microsoft.com/office/powerpoint/2010/main" val="330920014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4">
            <a:extLst>
              <a:ext uri="{FF2B5EF4-FFF2-40B4-BE49-F238E27FC236}">
                <a16:creationId xmlns:a16="http://schemas.microsoft.com/office/drawing/2014/main" id="{4807F3F4-1D63-E244-8D2C-D5A3B251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53</a:t>
            </a:fld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D8214A5-2937-1B42-954E-9021486107C1}"/>
              </a:ext>
            </a:extLst>
          </p:cNvPr>
          <p:cNvSpPr txBox="1"/>
          <p:nvPr/>
        </p:nvSpPr>
        <p:spPr>
          <a:xfrm>
            <a:off x="3503935" y="1435345"/>
            <a:ext cx="8111416" cy="7066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333" dirty="0"/>
          </a:p>
          <a:p>
            <a:r>
              <a:rPr lang="ru-RU" sz="1333" b="1" dirty="0"/>
              <a:t>Королевство </a:t>
            </a:r>
            <a:r>
              <a:rPr lang="ru-RU" sz="1333" b="1" dirty="0" err="1"/>
              <a:t>Дагомея</a:t>
            </a:r>
            <a:r>
              <a:rPr lang="ru-RU" sz="1333" b="1" dirty="0"/>
              <a:t> </a:t>
            </a:r>
            <a:r>
              <a:rPr lang="ru-RU" sz="1333" dirty="0"/>
              <a:t>(</a:t>
            </a:r>
            <a:r>
              <a:rPr lang="ru-RU" sz="1333" dirty="0" err="1"/>
              <a:t>акан</a:t>
            </a:r>
            <a:r>
              <a:rPr lang="ru-RU" sz="1333" dirty="0"/>
              <a:t> и фон, </a:t>
            </a:r>
            <a:r>
              <a:rPr lang="ru-RU" sz="1333" dirty="0" err="1"/>
              <a:t>ок</a:t>
            </a:r>
            <a:r>
              <a:rPr lang="ru-RU" sz="1333" dirty="0"/>
              <a:t>. 1600–1904 гг.)</a:t>
            </a:r>
          </a:p>
          <a:p>
            <a:pPr lvl="1"/>
            <a:r>
              <a:rPr lang="ru-RU" sz="1333" dirty="0"/>
              <a:t>Территория: Современный Бенин, части Нигерии и Того.</a:t>
            </a:r>
          </a:p>
          <a:p>
            <a:pPr lvl="1"/>
            <a:r>
              <a:rPr lang="ru-RU" sz="1333" dirty="0"/>
              <a:t>Этносы: Фон (основная группа), </a:t>
            </a:r>
            <a:r>
              <a:rPr lang="ru-RU" sz="1333" dirty="0" err="1"/>
              <a:t>акан</a:t>
            </a:r>
            <a:r>
              <a:rPr lang="ru-RU" sz="1333" dirty="0"/>
              <a:t>, йоруба.</a:t>
            </a:r>
          </a:p>
          <a:p>
            <a:pPr lvl="1"/>
            <a:r>
              <a:rPr lang="ru-RU" sz="1333" dirty="0"/>
              <a:t>Государственный язык: Фон.</a:t>
            </a:r>
          </a:p>
          <a:p>
            <a:pPr lvl="1"/>
            <a:r>
              <a:rPr lang="ru-RU" sz="1333" dirty="0"/>
              <a:t>Религия: Традиционные верования (</a:t>
            </a:r>
            <a:r>
              <a:rPr lang="ru-RU" sz="1333" dirty="0" err="1"/>
              <a:t>вуду</a:t>
            </a:r>
            <a:r>
              <a:rPr lang="ru-RU" sz="1333" dirty="0"/>
              <a:t>), культ предков.</a:t>
            </a:r>
          </a:p>
          <a:p>
            <a:pPr lvl="1"/>
            <a:r>
              <a:rPr lang="ru-RU" sz="1333" dirty="0"/>
              <a:t>Достижения: Мощная военная организация, включая женский корпус воинов ("амазонки </a:t>
            </a:r>
            <a:r>
              <a:rPr lang="ru-RU" sz="1333" dirty="0" err="1"/>
              <a:t>Дагомеи</a:t>
            </a:r>
            <a:r>
              <a:rPr lang="ru-RU" sz="1333" dirty="0"/>
              <a:t>").</a:t>
            </a:r>
          </a:p>
          <a:p>
            <a:pPr lvl="1"/>
            <a:r>
              <a:rPr lang="ru-RU" sz="1333" dirty="0"/>
              <a:t>Активное участие в работорговле (порт </a:t>
            </a:r>
            <a:r>
              <a:rPr lang="ru-RU" sz="1333" dirty="0" err="1"/>
              <a:t>Уида</a:t>
            </a:r>
            <a:r>
              <a:rPr lang="ru-RU" sz="1333" dirty="0"/>
              <a:t> — крупный центр). Развитая политическая система с ежегодными ритуалами (например, "Великий обычай").</a:t>
            </a:r>
          </a:p>
          <a:p>
            <a:pPr lvl="1"/>
            <a:r>
              <a:rPr lang="ru-RU" sz="1333" dirty="0"/>
              <a:t>Упадок: Войны с французами в 1890-х годах, окончательное завоевание Францией в 1904 году</a:t>
            </a:r>
            <a:endParaRPr lang="ru-RU" sz="1333" b="1" dirty="0"/>
          </a:p>
          <a:p>
            <a:r>
              <a:rPr lang="ru-RU" sz="1333" b="1" dirty="0"/>
              <a:t>Королевство </a:t>
            </a:r>
            <a:r>
              <a:rPr lang="ru-RU" sz="1333" b="1" dirty="0" err="1"/>
              <a:t>Мосси</a:t>
            </a:r>
            <a:r>
              <a:rPr lang="en-GB" sz="1333" b="1" dirty="0"/>
              <a:t> </a:t>
            </a:r>
            <a:r>
              <a:rPr lang="en-GB" sz="1333" dirty="0"/>
              <a:t>(</a:t>
            </a:r>
            <a:r>
              <a:rPr lang="ru-RU" sz="1333" dirty="0" err="1"/>
              <a:t>Вагадугу</a:t>
            </a:r>
            <a:r>
              <a:rPr lang="ru-RU" sz="1333" dirty="0"/>
              <a:t>, </a:t>
            </a:r>
            <a:r>
              <a:rPr lang="ru-RU" sz="1333" dirty="0" err="1"/>
              <a:t>ок</a:t>
            </a:r>
            <a:r>
              <a:rPr lang="ru-RU" sz="1333" dirty="0"/>
              <a:t>. 1000–1896 гг.)</a:t>
            </a:r>
          </a:p>
          <a:p>
            <a:pPr lvl="1"/>
            <a:r>
              <a:rPr lang="ru-RU" sz="1333" dirty="0"/>
              <a:t>Территория: Современная Буркина-Фасо (включая </a:t>
            </a:r>
            <a:r>
              <a:rPr lang="ru-RU" sz="1333" dirty="0" err="1"/>
              <a:t>Вагадугу</a:t>
            </a:r>
            <a:r>
              <a:rPr lang="ru-RU" sz="1333" dirty="0"/>
              <a:t>), части Ганы.</a:t>
            </a:r>
          </a:p>
          <a:p>
            <a:pPr lvl="1"/>
            <a:r>
              <a:rPr lang="ru-RU" sz="1333" dirty="0"/>
              <a:t>Этносы: </a:t>
            </a:r>
            <a:r>
              <a:rPr lang="ru-RU" sz="1333" dirty="0" err="1"/>
              <a:t>Мосси</a:t>
            </a:r>
            <a:r>
              <a:rPr lang="ru-RU" sz="1333" dirty="0"/>
              <a:t> </a:t>
            </a:r>
            <a:r>
              <a:rPr lang="en-GB" sz="1333" dirty="0"/>
              <a:t>i (</a:t>
            </a:r>
            <a:r>
              <a:rPr lang="ru-RU" sz="1333" dirty="0"/>
              <a:t>основная группа).</a:t>
            </a:r>
          </a:p>
          <a:p>
            <a:pPr lvl="1"/>
            <a:r>
              <a:rPr lang="ru-RU" sz="1333" dirty="0"/>
              <a:t>Государственный язык: </a:t>
            </a:r>
            <a:r>
              <a:rPr lang="ru-RU" sz="1333" dirty="0" err="1"/>
              <a:t>мооре</a:t>
            </a:r>
            <a:r>
              <a:rPr lang="en-GB" sz="1333" dirty="0"/>
              <a:t> (</a:t>
            </a:r>
            <a:r>
              <a:rPr lang="ru-RU" sz="1333" dirty="0"/>
              <a:t>язык м</a:t>
            </a:r>
            <a:r>
              <a:rPr lang="en-GB" sz="1333" dirty="0" err="1"/>
              <a:t>ossi</a:t>
            </a:r>
            <a:r>
              <a:rPr lang="en-GB" sz="1333" dirty="0"/>
              <a:t>).</a:t>
            </a:r>
          </a:p>
          <a:p>
            <a:pPr lvl="1"/>
            <a:r>
              <a:rPr lang="ru-RU" sz="1333" dirty="0"/>
              <a:t>Религия: Традиционные верования, позже влияние ислама.</a:t>
            </a:r>
          </a:p>
          <a:p>
            <a:pPr lvl="1"/>
            <a:r>
              <a:rPr lang="ru-RU" sz="1333" dirty="0"/>
              <a:t>Достижения: Создание нескольких государств м</a:t>
            </a:r>
            <a:r>
              <a:rPr lang="en-GB" sz="1333" dirty="0" err="1"/>
              <a:t>ossi</a:t>
            </a:r>
            <a:r>
              <a:rPr lang="en-GB" sz="1333" dirty="0"/>
              <a:t>, </a:t>
            </a:r>
            <a:r>
              <a:rPr lang="ru-RU" sz="1333" dirty="0"/>
              <a:t>крупнейшее из которых — </a:t>
            </a:r>
            <a:r>
              <a:rPr lang="ru-RU" sz="1333" dirty="0" err="1"/>
              <a:t>Вагадугу</a:t>
            </a:r>
            <a:r>
              <a:rPr lang="ru-RU" sz="1333" dirty="0"/>
              <a:t> (не путать с городом, который стал столицей позже).</a:t>
            </a:r>
          </a:p>
          <a:p>
            <a:pPr lvl="1"/>
            <a:r>
              <a:rPr lang="ru-RU" sz="1333" dirty="0"/>
              <a:t>Централизованная система управления с правителем (Моро-</a:t>
            </a:r>
            <a:r>
              <a:rPr lang="ru-RU" sz="1333" dirty="0" err="1"/>
              <a:t>Наба</a:t>
            </a:r>
            <a:r>
              <a:rPr lang="ru-RU" sz="1333" dirty="0"/>
              <a:t>).</a:t>
            </a:r>
          </a:p>
          <a:p>
            <a:pPr lvl="1"/>
            <a:r>
              <a:rPr lang="ru-RU" sz="1333" dirty="0"/>
              <a:t>Успешное сопротивление исламизации со стороны империй Мали и Сонгай. Развитая военная организация с кавалерией.</a:t>
            </a:r>
          </a:p>
          <a:p>
            <a:pPr lvl="1"/>
            <a:r>
              <a:rPr lang="ru-RU" sz="1333" dirty="0"/>
              <a:t>Упадок: Внутренние конфликты, давление со стороны соседних государств, французская колонизация в 1896 году.</a:t>
            </a:r>
          </a:p>
          <a:p>
            <a:r>
              <a:rPr lang="ru-RU" sz="1333" b="1" dirty="0"/>
              <a:t>Королевство </a:t>
            </a:r>
            <a:r>
              <a:rPr lang="ru-RU" sz="1333" b="1" dirty="0" err="1"/>
              <a:t>Ятенга</a:t>
            </a:r>
            <a:r>
              <a:rPr lang="ru-RU" sz="1333" b="1" dirty="0"/>
              <a:t> </a:t>
            </a:r>
            <a:r>
              <a:rPr lang="ru-RU" sz="1333" dirty="0"/>
              <a:t>(</a:t>
            </a:r>
            <a:r>
              <a:rPr lang="ru-RU" sz="1333" dirty="0" err="1"/>
              <a:t>Мосси</a:t>
            </a:r>
            <a:r>
              <a:rPr lang="ru-RU" sz="1333" dirty="0"/>
              <a:t> </a:t>
            </a:r>
            <a:r>
              <a:rPr lang="en-GB" sz="1333" dirty="0"/>
              <a:t> </a:t>
            </a:r>
            <a:r>
              <a:rPr lang="ru-RU" sz="1333" dirty="0" err="1"/>
              <a:t>ок</a:t>
            </a:r>
            <a:r>
              <a:rPr lang="ru-RU" sz="1333" dirty="0"/>
              <a:t>. 1330–1895 гг.)</a:t>
            </a:r>
          </a:p>
          <a:p>
            <a:pPr lvl="1"/>
            <a:r>
              <a:rPr lang="ru-RU" sz="1333" dirty="0"/>
              <a:t>Территория: Север современной Буркина-Фасо.</a:t>
            </a:r>
          </a:p>
          <a:p>
            <a:pPr lvl="1"/>
            <a:r>
              <a:rPr lang="ru-RU" sz="1333" dirty="0"/>
              <a:t>Этносы: </a:t>
            </a:r>
            <a:r>
              <a:rPr lang="ru-RU" sz="1333" dirty="0" err="1"/>
              <a:t>мосси</a:t>
            </a:r>
            <a:endParaRPr lang="en-GB" sz="1333" dirty="0"/>
          </a:p>
          <a:p>
            <a:pPr lvl="1"/>
            <a:r>
              <a:rPr lang="ru-RU" sz="1333" dirty="0"/>
              <a:t>Государственный язык: </a:t>
            </a:r>
            <a:r>
              <a:rPr lang="ru-RU" sz="1333" dirty="0" err="1"/>
              <a:t>мооре</a:t>
            </a:r>
            <a:endParaRPr lang="en-GB" sz="1333" dirty="0"/>
          </a:p>
          <a:p>
            <a:pPr lvl="1"/>
            <a:r>
              <a:rPr lang="ru-RU" sz="1333" dirty="0"/>
              <a:t>Религия: Традиционные верования, частичное влияние ислама.</a:t>
            </a:r>
          </a:p>
          <a:p>
            <a:pPr lvl="1"/>
            <a:r>
              <a:rPr lang="ru-RU" sz="1333" dirty="0"/>
              <a:t>Достижения: Одно из крупнейших государств </a:t>
            </a:r>
            <a:r>
              <a:rPr lang="ru-RU" sz="1333" dirty="0" err="1"/>
              <a:t>мосси</a:t>
            </a:r>
            <a:r>
              <a:rPr lang="ru-RU" sz="1333" dirty="0"/>
              <a:t> наряду с </a:t>
            </a:r>
            <a:r>
              <a:rPr lang="ru-RU" sz="1333" dirty="0" err="1"/>
              <a:t>Вагадугу</a:t>
            </a:r>
            <a:r>
              <a:rPr lang="ru-RU" sz="1333" dirty="0"/>
              <a:t>.</a:t>
            </a:r>
          </a:p>
          <a:p>
            <a:pPr lvl="1"/>
            <a:r>
              <a:rPr lang="ru-RU" sz="1333" dirty="0"/>
              <a:t>Контроль над торговыми путями в </a:t>
            </a:r>
            <a:r>
              <a:rPr lang="ru-RU" sz="1333" dirty="0" err="1"/>
              <a:t>Сахеле</a:t>
            </a:r>
            <a:r>
              <a:rPr lang="ru-RU" sz="1333" dirty="0"/>
              <a:t>.</a:t>
            </a:r>
          </a:p>
          <a:p>
            <a:pPr lvl="1"/>
            <a:r>
              <a:rPr lang="ru-RU" sz="1333" dirty="0"/>
              <a:t>Развитая система управления с титулом "</a:t>
            </a:r>
            <a:r>
              <a:rPr lang="ru-RU" sz="1333" dirty="0" err="1"/>
              <a:t>Наба</a:t>
            </a:r>
            <a:r>
              <a:rPr lang="ru-RU" sz="1333" dirty="0"/>
              <a:t>" (король).</a:t>
            </a:r>
          </a:p>
          <a:p>
            <a:pPr lvl="1"/>
            <a:r>
              <a:rPr lang="ru-RU" sz="1333" dirty="0"/>
              <a:t>Упадок: Войны с соседями, французская колонизация в 1895 году</a:t>
            </a:r>
          </a:p>
          <a:p>
            <a:pPr lvl="1"/>
            <a:endParaRPr lang="ru-RU" sz="1333" dirty="0"/>
          </a:p>
          <a:p>
            <a:endParaRPr lang="ru-RU" sz="1333" dirty="0"/>
          </a:p>
          <a:p>
            <a:endParaRPr lang="ru-RU" sz="1333" dirty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71E2397C-033B-8D4C-BF16-8065995DCF13}"/>
              </a:ext>
            </a:extLst>
          </p:cNvPr>
          <p:cNvSpPr txBox="1">
            <a:spLocks/>
          </p:cNvSpPr>
          <p:nvPr/>
        </p:nvSpPr>
        <p:spPr>
          <a:xfrm>
            <a:off x="1626222" y="394305"/>
            <a:ext cx="12539631" cy="1488904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5600" dirty="0"/>
              <a:t>Империи Западной Африки </a:t>
            </a:r>
            <a:endParaRPr lang="ru-RU" sz="5600" strike="sngStrike" dirty="0"/>
          </a:p>
          <a:p>
            <a:endParaRPr lang="ru-RU" sz="4267" b="1" dirty="0"/>
          </a:p>
        </p:txBody>
      </p:sp>
    </p:spTree>
    <p:extLst>
      <p:ext uri="{BB962C8B-B14F-4D97-AF65-F5344CB8AC3E}">
        <p14:creationId xmlns:p14="http://schemas.microsoft.com/office/powerpoint/2010/main" val="324254282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4">
            <a:extLst>
              <a:ext uri="{FF2B5EF4-FFF2-40B4-BE49-F238E27FC236}">
                <a16:creationId xmlns:a16="http://schemas.microsoft.com/office/drawing/2014/main" id="{4807F3F4-1D63-E244-8D2C-D5A3B251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54</a:t>
            </a:fld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7F8651-D029-7A49-9CAB-81F2115042CD}"/>
              </a:ext>
            </a:extLst>
          </p:cNvPr>
          <p:cNvSpPr txBox="1"/>
          <p:nvPr/>
        </p:nvSpPr>
        <p:spPr>
          <a:xfrm>
            <a:off x="2453449" y="2081050"/>
            <a:ext cx="9376087" cy="52203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33" b="1" dirty="0"/>
              <a:t>Королевство Конго </a:t>
            </a:r>
            <a:r>
              <a:rPr lang="ru-RU" sz="1333" dirty="0"/>
              <a:t>(</a:t>
            </a:r>
            <a:r>
              <a:rPr lang="ru-RU" sz="1333" dirty="0" err="1"/>
              <a:t>ок</a:t>
            </a:r>
            <a:r>
              <a:rPr lang="ru-RU" sz="1333" dirty="0"/>
              <a:t>. 1390–1914 гг.)</a:t>
            </a:r>
          </a:p>
          <a:p>
            <a:pPr lvl="1"/>
            <a:r>
              <a:rPr lang="ru-RU" sz="1333" dirty="0"/>
              <a:t>Территория: Современные Ангола, Республика Конго, Демократическая Республика Конго.</a:t>
            </a:r>
          </a:p>
          <a:p>
            <a:pPr lvl="1"/>
            <a:r>
              <a:rPr lang="ru-RU" sz="1333" dirty="0"/>
              <a:t>Этносы: </a:t>
            </a:r>
            <a:r>
              <a:rPr lang="ru-RU" sz="1333" dirty="0" err="1"/>
              <a:t>Баконго</a:t>
            </a:r>
            <a:r>
              <a:rPr lang="ru-RU" sz="1333" dirty="0"/>
              <a:t>.</a:t>
            </a:r>
          </a:p>
          <a:p>
            <a:pPr lvl="1"/>
            <a:r>
              <a:rPr lang="ru-RU" sz="1333" dirty="0"/>
              <a:t>Государственный язык: </a:t>
            </a:r>
            <a:r>
              <a:rPr lang="ru-RU" sz="1333" dirty="0" err="1"/>
              <a:t>Киконго</a:t>
            </a:r>
            <a:r>
              <a:rPr lang="ru-RU" sz="1333" dirty="0"/>
              <a:t>.</a:t>
            </a:r>
          </a:p>
          <a:p>
            <a:pPr lvl="1"/>
            <a:r>
              <a:rPr lang="ru-RU" sz="1333" dirty="0"/>
              <a:t>Религия: Христианство (с конца </a:t>
            </a:r>
            <a:r>
              <a:rPr lang="en-GB" sz="1333" dirty="0"/>
              <a:t>XV </a:t>
            </a:r>
            <a:r>
              <a:rPr lang="ru-RU" sz="1333" dirty="0"/>
              <a:t>века после контакта с португальцами), традиционные верования.</a:t>
            </a:r>
          </a:p>
          <a:p>
            <a:pPr lvl="1"/>
            <a:r>
              <a:rPr lang="ru-RU" sz="1333" dirty="0"/>
              <a:t>Достижения: Развитая централизованная монархия.</a:t>
            </a:r>
          </a:p>
          <a:p>
            <a:pPr lvl="1"/>
            <a:r>
              <a:rPr lang="ru-RU" sz="1333" dirty="0"/>
              <a:t>Торговля с португальцами (включая рабов).</a:t>
            </a:r>
          </a:p>
          <a:p>
            <a:pPr lvl="1"/>
            <a:r>
              <a:rPr lang="ru-RU" sz="1333" dirty="0"/>
              <a:t>Раннее принятие христианства (король </a:t>
            </a:r>
            <a:r>
              <a:rPr lang="ru-RU" sz="1333" dirty="0" err="1"/>
              <a:t>Афонсу</a:t>
            </a:r>
            <a:r>
              <a:rPr lang="ru-RU" sz="1333" dirty="0"/>
              <a:t> </a:t>
            </a:r>
            <a:r>
              <a:rPr lang="en-GB" sz="1333" dirty="0"/>
              <a:t>I).</a:t>
            </a:r>
          </a:p>
          <a:p>
            <a:pPr lvl="1"/>
            <a:r>
              <a:rPr lang="ru-RU" sz="1333" dirty="0"/>
              <a:t>Упадок: Работорговля подорвала экономику, внутренние конфликты, колонизация бельгийцами и португальцами.</a:t>
            </a:r>
          </a:p>
          <a:p>
            <a:r>
              <a:rPr lang="ru-RU" sz="1333" b="1" dirty="0"/>
              <a:t>Королевство Луба </a:t>
            </a:r>
            <a:r>
              <a:rPr lang="ru-RU" sz="1333" dirty="0"/>
              <a:t>(</a:t>
            </a:r>
            <a:r>
              <a:rPr lang="ru-RU" sz="1333" dirty="0" err="1"/>
              <a:t>ок</a:t>
            </a:r>
            <a:r>
              <a:rPr lang="ru-RU" sz="1333" dirty="0"/>
              <a:t>. 1585–1889 гг.)</a:t>
            </a:r>
          </a:p>
          <a:p>
            <a:pPr lvl="1"/>
            <a:r>
              <a:rPr lang="ru-RU" sz="1333" dirty="0"/>
              <a:t>Территория: Юго-восток современной Демократической Республики Конго.</a:t>
            </a:r>
          </a:p>
          <a:p>
            <a:pPr lvl="1"/>
            <a:r>
              <a:rPr lang="ru-RU" sz="1333" dirty="0"/>
              <a:t>Этносы: Луба.</a:t>
            </a:r>
          </a:p>
          <a:p>
            <a:pPr lvl="1"/>
            <a:r>
              <a:rPr lang="ru-RU" sz="1333" dirty="0"/>
              <a:t>Государственный язык: </a:t>
            </a:r>
            <a:r>
              <a:rPr lang="ru-RU" sz="1333" dirty="0" err="1"/>
              <a:t>Чилуба</a:t>
            </a:r>
            <a:r>
              <a:rPr lang="ru-RU" sz="1333" dirty="0"/>
              <a:t>.</a:t>
            </a:r>
          </a:p>
          <a:p>
            <a:pPr lvl="1"/>
            <a:r>
              <a:rPr lang="ru-RU" sz="1333" dirty="0"/>
              <a:t>Религия: Традиционные верования.</a:t>
            </a:r>
          </a:p>
          <a:p>
            <a:pPr lvl="1"/>
            <a:r>
              <a:rPr lang="ru-RU" sz="1333" dirty="0"/>
              <a:t>Достижения: Централизованная система управления с развитой бюрократией. Добыча и торговля медью, железом. Культурное влияние на соседние народы.</a:t>
            </a:r>
          </a:p>
          <a:p>
            <a:pPr lvl="1"/>
            <a:r>
              <a:rPr lang="ru-RU" sz="1333" dirty="0"/>
              <a:t>Упадок: Внутренние конфликты, давление со стороны работорговцев и европейская колонизация.</a:t>
            </a:r>
          </a:p>
          <a:p>
            <a:r>
              <a:rPr lang="ru-RU" sz="1333" b="1" dirty="0"/>
              <a:t>Королевство </a:t>
            </a:r>
            <a:r>
              <a:rPr lang="ru-RU" sz="1333" b="1" dirty="0" err="1"/>
              <a:t>Лунда</a:t>
            </a:r>
            <a:r>
              <a:rPr lang="ru-RU" sz="1333" b="1" dirty="0"/>
              <a:t> </a:t>
            </a:r>
            <a:r>
              <a:rPr lang="ru-RU" sz="1333" dirty="0"/>
              <a:t>(</a:t>
            </a:r>
            <a:r>
              <a:rPr lang="ru-RU" sz="1333" dirty="0" err="1"/>
              <a:t>ок</a:t>
            </a:r>
            <a:r>
              <a:rPr lang="ru-RU" sz="1333" dirty="0"/>
              <a:t>. 1665–1887 гг.)</a:t>
            </a:r>
          </a:p>
          <a:p>
            <a:pPr lvl="1"/>
            <a:r>
              <a:rPr lang="ru-RU" sz="1333" dirty="0"/>
              <a:t>Территория: Современные ДРК, Замбия, Ангола.</a:t>
            </a:r>
          </a:p>
          <a:p>
            <a:pPr lvl="1"/>
            <a:r>
              <a:rPr lang="ru-RU" sz="1333" dirty="0"/>
              <a:t>Этносы: </a:t>
            </a:r>
            <a:r>
              <a:rPr lang="ru-RU" sz="1333" dirty="0" err="1"/>
              <a:t>Лунда</a:t>
            </a:r>
            <a:r>
              <a:rPr lang="ru-RU" sz="1333" dirty="0"/>
              <a:t>.</a:t>
            </a:r>
          </a:p>
          <a:p>
            <a:pPr lvl="1"/>
            <a:r>
              <a:rPr lang="ru-RU" sz="1333" dirty="0"/>
              <a:t>Государственный язык: </a:t>
            </a:r>
            <a:r>
              <a:rPr lang="ru-RU" sz="1333" dirty="0" err="1"/>
              <a:t>Чилунда</a:t>
            </a:r>
            <a:r>
              <a:rPr lang="ru-RU" sz="1333" dirty="0"/>
              <a:t>.</a:t>
            </a:r>
          </a:p>
          <a:p>
            <a:pPr lvl="1"/>
            <a:r>
              <a:rPr lang="ru-RU" sz="1333" dirty="0"/>
              <a:t>Религия: Традиционные верования.</a:t>
            </a:r>
          </a:p>
          <a:p>
            <a:pPr lvl="1"/>
            <a:r>
              <a:rPr lang="ru-RU" sz="1333" dirty="0"/>
              <a:t>Достижения: Контроль над торговыми путями в Центральной Африке.</a:t>
            </a:r>
          </a:p>
          <a:p>
            <a:pPr lvl="1"/>
            <a:r>
              <a:rPr lang="ru-RU" sz="1333" dirty="0"/>
              <a:t>Развитая политическая система с титулом "</a:t>
            </a:r>
            <a:r>
              <a:rPr lang="ru-RU" sz="1333" dirty="0" err="1"/>
              <a:t>Мват</a:t>
            </a:r>
            <a:r>
              <a:rPr lang="ru-RU" sz="1333" dirty="0"/>
              <a:t> </a:t>
            </a:r>
            <a:r>
              <a:rPr lang="ru-RU" sz="1333" dirty="0" err="1"/>
              <a:t>Ямво</a:t>
            </a:r>
            <a:r>
              <a:rPr lang="ru-RU" sz="1333" dirty="0"/>
              <a:t>".</a:t>
            </a:r>
          </a:p>
          <a:p>
            <a:pPr lvl="1"/>
            <a:r>
              <a:rPr lang="ru-RU" sz="1333" dirty="0"/>
              <a:t>Упадок: Внутренние конфликты, экспансия соседних государств, европейская колонизация.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2ABCD3C9-F900-024A-9CBF-BCED7472B779}"/>
              </a:ext>
            </a:extLst>
          </p:cNvPr>
          <p:cNvSpPr txBox="1">
            <a:spLocks/>
          </p:cNvSpPr>
          <p:nvPr/>
        </p:nvSpPr>
        <p:spPr>
          <a:xfrm>
            <a:off x="1858185" y="263555"/>
            <a:ext cx="12539631" cy="1488904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5600" dirty="0"/>
              <a:t>Империи Центральной  Африки </a:t>
            </a:r>
            <a:endParaRPr lang="ru-RU" sz="5600" strike="sngStrike" dirty="0"/>
          </a:p>
          <a:p>
            <a:endParaRPr lang="ru-RU" sz="4267" b="1" dirty="0"/>
          </a:p>
        </p:txBody>
      </p:sp>
    </p:spTree>
    <p:extLst>
      <p:ext uri="{BB962C8B-B14F-4D97-AF65-F5344CB8AC3E}">
        <p14:creationId xmlns:p14="http://schemas.microsoft.com/office/powerpoint/2010/main" val="394753844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4">
            <a:extLst>
              <a:ext uri="{FF2B5EF4-FFF2-40B4-BE49-F238E27FC236}">
                <a16:creationId xmlns:a16="http://schemas.microsoft.com/office/drawing/2014/main" id="{4807F3F4-1D63-E244-8D2C-D5A3B251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55</a:t>
            </a:fld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7F8651-D029-7A49-9CAB-81F2115042CD}"/>
              </a:ext>
            </a:extLst>
          </p:cNvPr>
          <p:cNvSpPr txBox="1"/>
          <p:nvPr/>
        </p:nvSpPr>
        <p:spPr>
          <a:xfrm>
            <a:off x="1722091" y="1659642"/>
            <a:ext cx="6405908" cy="481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33" b="1" dirty="0" err="1"/>
              <a:t>Аксумское</a:t>
            </a:r>
            <a:r>
              <a:rPr lang="ru-RU" sz="1333" b="1" dirty="0"/>
              <a:t> царство </a:t>
            </a:r>
            <a:r>
              <a:rPr lang="ru-RU" sz="1333" dirty="0"/>
              <a:t>(</a:t>
            </a:r>
            <a:r>
              <a:rPr lang="ru-RU" sz="1333" dirty="0" err="1"/>
              <a:t>ок</a:t>
            </a:r>
            <a:r>
              <a:rPr lang="ru-RU" sz="1333" dirty="0"/>
              <a:t>. 100–940 гг.)</a:t>
            </a:r>
          </a:p>
          <a:p>
            <a:pPr lvl="1"/>
            <a:r>
              <a:rPr lang="ru-RU" sz="1333" dirty="0"/>
              <a:t>Территория: Современная Эфиопия, Эритрея, части Судана, Йемена.</a:t>
            </a:r>
          </a:p>
          <a:p>
            <a:pPr lvl="1"/>
            <a:r>
              <a:rPr lang="ru-RU" sz="1333" dirty="0"/>
              <a:t>Этносы: </a:t>
            </a:r>
            <a:r>
              <a:rPr lang="ru-RU" sz="1333" dirty="0" err="1"/>
              <a:t>Хабеша</a:t>
            </a:r>
            <a:r>
              <a:rPr lang="ru-RU" sz="1333" dirty="0"/>
              <a:t> (предки </a:t>
            </a:r>
            <a:r>
              <a:rPr lang="ru-RU" sz="1333" dirty="0" err="1"/>
              <a:t>амхара</a:t>
            </a:r>
            <a:r>
              <a:rPr lang="ru-RU" sz="1333" dirty="0"/>
              <a:t> и </a:t>
            </a:r>
            <a:r>
              <a:rPr lang="ru-RU" sz="1333" dirty="0" err="1"/>
              <a:t>тиграи</a:t>
            </a:r>
            <a:r>
              <a:rPr lang="ru-RU" sz="1333" dirty="0"/>
              <a:t>).</a:t>
            </a:r>
          </a:p>
          <a:p>
            <a:pPr lvl="1"/>
            <a:r>
              <a:rPr lang="ru-RU" sz="1333" dirty="0"/>
              <a:t>Государственный язык: </a:t>
            </a:r>
            <a:r>
              <a:rPr lang="ru-RU" sz="1333" dirty="0" err="1"/>
              <a:t>Геэз</a:t>
            </a:r>
            <a:r>
              <a:rPr lang="ru-RU" sz="1333" dirty="0"/>
              <a:t>.</a:t>
            </a:r>
          </a:p>
          <a:p>
            <a:pPr lvl="1"/>
            <a:r>
              <a:rPr lang="ru-RU" sz="1333" dirty="0"/>
              <a:t>Религия: Христианство (с </a:t>
            </a:r>
            <a:r>
              <a:rPr lang="en-GB" sz="1333" dirty="0"/>
              <a:t>IV </a:t>
            </a:r>
            <a:r>
              <a:rPr lang="ru-RU" sz="1333" dirty="0"/>
              <a:t>века, одно из первых христианских государств), ранее традиционные верования.</a:t>
            </a:r>
          </a:p>
          <a:p>
            <a:pPr lvl="1"/>
            <a:r>
              <a:rPr lang="ru-RU" sz="1333" dirty="0"/>
              <a:t>Достижения: Контроль над торговлей в Красном море (экспорт слоновой кости, золота, благовоний).</a:t>
            </a:r>
          </a:p>
          <a:p>
            <a:pPr lvl="1"/>
            <a:r>
              <a:rPr lang="ru-RU" sz="1333" dirty="0"/>
              <a:t>Создание письменности (</a:t>
            </a:r>
            <a:r>
              <a:rPr lang="ru-RU" sz="1333" dirty="0" err="1"/>
              <a:t>геэз</a:t>
            </a:r>
            <a:r>
              <a:rPr lang="ru-RU" sz="1333" dirty="0"/>
              <a:t>).</a:t>
            </a:r>
          </a:p>
          <a:p>
            <a:pPr lvl="1"/>
            <a:r>
              <a:rPr lang="ru-RU" sz="1333" dirty="0"/>
              <a:t>Монументальная архитектура (обелиски </a:t>
            </a:r>
            <a:r>
              <a:rPr lang="ru-RU" sz="1333" dirty="0" err="1"/>
              <a:t>Аксума</a:t>
            </a:r>
            <a:r>
              <a:rPr lang="ru-RU" sz="1333" dirty="0"/>
              <a:t>).</a:t>
            </a:r>
          </a:p>
          <a:p>
            <a:pPr lvl="1"/>
            <a:r>
              <a:rPr lang="ru-RU" sz="1333" dirty="0"/>
              <a:t>Упадок: Ослабление торговых путей из-за экспансии ислама, внутренние конфликты, экологические проблемы.</a:t>
            </a:r>
          </a:p>
          <a:p>
            <a:r>
              <a:rPr lang="ru-RU" sz="1333" b="1" dirty="0"/>
              <a:t>Эфиопская империя </a:t>
            </a:r>
            <a:r>
              <a:rPr lang="ru-RU" sz="1333" dirty="0"/>
              <a:t>(1270–1974 гг.)</a:t>
            </a:r>
          </a:p>
          <a:p>
            <a:pPr lvl="1"/>
            <a:r>
              <a:rPr lang="ru-RU" sz="1333" dirty="0"/>
              <a:t>Территория: Современная Эфиопия, Эритрея, части Сомали и Судана.</a:t>
            </a:r>
          </a:p>
          <a:p>
            <a:pPr lvl="1"/>
            <a:r>
              <a:rPr lang="ru-RU" sz="1333" dirty="0"/>
              <a:t>Этносы: </a:t>
            </a:r>
            <a:r>
              <a:rPr lang="ru-RU" sz="1333" dirty="0" err="1"/>
              <a:t>Амхара</a:t>
            </a:r>
            <a:r>
              <a:rPr lang="ru-RU" sz="1333" dirty="0"/>
              <a:t>, </a:t>
            </a:r>
            <a:r>
              <a:rPr lang="ru-RU" sz="1333" dirty="0" err="1"/>
              <a:t>тиграи</a:t>
            </a:r>
            <a:r>
              <a:rPr lang="ru-RU" sz="1333" dirty="0"/>
              <a:t>, </a:t>
            </a:r>
            <a:r>
              <a:rPr lang="ru-RU" sz="1333" dirty="0" err="1"/>
              <a:t>оромо</a:t>
            </a:r>
            <a:r>
              <a:rPr lang="ru-RU" sz="1333" dirty="0"/>
              <a:t>.</a:t>
            </a:r>
          </a:p>
          <a:p>
            <a:pPr lvl="1"/>
            <a:r>
              <a:rPr lang="ru-RU" sz="1333" dirty="0"/>
              <a:t>Государственный язык: </a:t>
            </a:r>
            <a:r>
              <a:rPr lang="ru-RU" sz="1333" dirty="0" err="1"/>
              <a:t>Амхарский</a:t>
            </a:r>
            <a:r>
              <a:rPr lang="ru-RU" sz="1333" dirty="0"/>
              <a:t>, </a:t>
            </a:r>
            <a:r>
              <a:rPr lang="ru-RU" sz="1333" dirty="0" err="1"/>
              <a:t>геэз</a:t>
            </a:r>
            <a:r>
              <a:rPr lang="ru-RU" sz="1333" dirty="0"/>
              <a:t> (в религиозных текстах).</a:t>
            </a:r>
          </a:p>
          <a:p>
            <a:pPr lvl="1"/>
            <a:r>
              <a:rPr lang="ru-RU" sz="1333" dirty="0"/>
              <a:t>Религия: Христианство (эфиопское православие).</a:t>
            </a:r>
          </a:p>
          <a:p>
            <a:pPr lvl="1"/>
            <a:r>
              <a:rPr lang="ru-RU" sz="1333" dirty="0"/>
              <a:t>Достижения: Одно из старейших христианских государств.</a:t>
            </a:r>
          </a:p>
          <a:p>
            <a:pPr lvl="1"/>
            <a:r>
              <a:rPr lang="ru-RU" sz="1333" dirty="0"/>
              <a:t>Успешное сопротивление европейской колонизации (битва при </a:t>
            </a:r>
            <a:r>
              <a:rPr lang="ru-RU" sz="1333" dirty="0" err="1"/>
              <a:t>Адуа</a:t>
            </a:r>
            <a:r>
              <a:rPr lang="ru-RU" sz="1333" dirty="0"/>
              <a:t>, 1896).</a:t>
            </a:r>
          </a:p>
          <a:p>
            <a:pPr lvl="1"/>
            <a:r>
              <a:rPr lang="ru-RU" sz="1333" dirty="0"/>
              <a:t>Развитая письменная культура и архитектура (церкви </a:t>
            </a:r>
            <a:r>
              <a:rPr lang="ru-RU" sz="1333" dirty="0" err="1"/>
              <a:t>Лалибэлы</a:t>
            </a:r>
            <a:r>
              <a:rPr lang="ru-RU" sz="1333" dirty="0"/>
              <a:t>).</a:t>
            </a:r>
          </a:p>
          <a:p>
            <a:pPr lvl="1"/>
            <a:r>
              <a:rPr lang="ru-RU" sz="1333" dirty="0"/>
              <a:t>Упадок: Эфиопия сохраняла независимость до </a:t>
            </a:r>
            <a:r>
              <a:rPr lang="en-GB" sz="1333" dirty="0"/>
              <a:t>XX </a:t>
            </a:r>
            <a:r>
              <a:rPr lang="ru-RU" sz="1333" dirty="0"/>
              <a:t>века, но была оккупирована Италией в 1936–1941 годах. Империя пала в 1974 году после революции.</a:t>
            </a:r>
          </a:p>
          <a:p>
            <a:endParaRPr lang="ru-RU" sz="1333" dirty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5DA97B26-CBB2-2E4A-854F-9C4AE05B0BCE}"/>
              </a:ext>
            </a:extLst>
          </p:cNvPr>
          <p:cNvSpPr txBox="1">
            <a:spLocks/>
          </p:cNvSpPr>
          <p:nvPr/>
        </p:nvSpPr>
        <p:spPr>
          <a:xfrm>
            <a:off x="1858185" y="263555"/>
            <a:ext cx="12539631" cy="1154333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5600" dirty="0"/>
              <a:t>Империи Восточной   Африки </a:t>
            </a:r>
            <a:endParaRPr lang="ru-RU" sz="5600" strike="sngStrike" dirty="0"/>
          </a:p>
          <a:p>
            <a:endParaRPr lang="ru-RU" sz="4267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CB406B-3590-FB43-A590-57A88A2817F2}"/>
              </a:ext>
            </a:extLst>
          </p:cNvPr>
          <p:cNvSpPr txBox="1"/>
          <p:nvPr/>
        </p:nvSpPr>
        <p:spPr>
          <a:xfrm>
            <a:off x="8680318" y="1582681"/>
            <a:ext cx="6405908" cy="27588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33" b="1" dirty="0"/>
              <a:t>Султанат Занзибар</a:t>
            </a:r>
            <a:r>
              <a:rPr lang="ru-RU" sz="1333" dirty="0"/>
              <a:t> (</a:t>
            </a:r>
            <a:r>
              <a:rPr lang="en-GB" sz="1333" dirty="0"/>
              <a:t>X–XIX </a:t>
            </a:r>
            <a:r>
              <a:rPr lang="ru-RU" sz="1333" dirty="0"/>
              <a:t>вв.)</a:t>
            </a:r>
          </a:p>
          <a:p>
            <a:r>
              <a:rPr lang="ru-RU" sz="1333" dirty="0"/>
              <a:t>Территория: Побережье Восточной Африки (современные Танзания, Кения), остров Занзибар.</a:t>
            </a:r>
          </a:p>
          <a:p>
            <a:r>
              <a:rPr lang="ru-RU" sz="1333" dirty="0"/>
              <a:t>Этносы: Суахили, арабы, банту.</a:t>
            </a:r>
          </a:p>
          <a:p>
            <a:r>
              <a:rPr lang="ru-RU" sz="1333" dirty="0"/>
              <a:t>Государственный язык: Суахили, арабский.</a:t>
            </a:r>
          </a:p>
          <a:p>
            <a:r>
              <a:rPr lang="ru-RU" sz="1333" dirty="0"/>
              <a:t>Религия: Ислам (суннизм).</a:t>
            </a:r>
          </a:p>
          <a:p>
            <a:r>
              <a:rPr lang="ru-RU" sz="1333" dirty="0"/>
              <a:t>Достижения: Крупный центр торговли в Индийском океане (пряности, рабы, слоновая кость).</a:t>
            </a:r>
          </a:p>
          <a:p>
            <a:r>
              <a:rPr lang="ru-RU" sz="1333" dirty="0"/>
              <a:t>Культурное смешение арабов, персов и африканцев (</a:t>
            </a:r>
            <a:r>
              <a:rPr lang="ru-RU" sz="1333" dirty="0" err="1"/>
              <a:t>суахилийская</a:t>
            </a:r>
            <a:r>
              <a:rPr lang="ru-RU" sz="1333" dirty="0"/>
              <a:t> культура).</a:t>
            </a:r>
          </a:p>
          <a:p>
            <a:r>
              <a:rPr lang="ru-RU" sz="1333" dirty="0"/>
              <a:t>Упадок: Колонизация британцами в </a:t>
            </a:r>
            <a:r>
              <a:rPr lang="en-GB" sz="1333" dirty="0"/>
              <a:t>XIX </a:t>
            </a:r>
            <a:r>
              <a:rPr lang="ru-RU" sz="1333" dirty="0"/>
              <a:t>веке, Занзибар стал протекторатом.</a:t>
            </a:r>
          </a:p>
          <a:p>
            <a:endParaRPr lang="ru-RU" sz="1333" dirty="0"/>
          </a:p>
          <a:p>
            <a:endParaRPr lang="ru-RU" sz="1333" dirty="0"/>
          </a:p>
          <a:p>
            <a:endParaRPr lang="ru-RU" sz="1333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9C31D2-D71A-5E46-BEDF-CE122AEBE9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9621" y="4783556"/>
            <a:ext cx="2582344" cy="4014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15854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4">
            <a:extLst>
              <a:ext uri="{FF2B5EF4-FFF2-40B4-BE49-F238E27FC236}">
                <a16:creationId xmlns:a16="http://schemas.microsoft.com/office/drawing/2014/main" id="{4807F3F4-1D63-E244-8D2C-D5A3B251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56</a:t>
            </a:fld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7F8651-D029-7A49-9CAB-81F2115042CD}"/>
              </a:ext>
            </a:extLst>
          </p:cNvPr>
          <p:cNvSpPr txBox="1"/>
          <p:nvPr/>
        </p:nvSpPr>
        <p:spPr>
          <a:xfrm>
            <a:off x="3512098" y="2576977"/>
            <a:ext cx="6405908" cy="3989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33" b="1" dirty="0"/>
              <a:t>Королевство Зимбабве </a:t>
            </a:r>
            <a:r>
              <a:rPr lang="ru-RU" sz="1333" dirty="0"/>
              <a:t>(</a:t>
            </a:r>
            <a:r>
              <a:rPr lang="ru-RU" sz="1333" dirty="0" err="1"/>
              <a:t>ок</a:t>
            </a:r>
            <a:r>
              <a:rPr lang="ru-RU" sz="1333" dirty="0"/>
              <a:t>. 1220–1450 гг.)</a:t>
            </a:r>
          </a:p>
          <a:p>
            <a:pPr lvl="1"/>
            <a:r>
              <a:rPr lang="ru-RU" sz="1333" dirty="0"/>
              <a:t>Территория: Современные Зимбабве, юг Мозамбика.</a:t>
            </a:r>
          </a:p>
          <a:p>
            <a:pPr lvl="1"/>
            <a:r>
              <a:rPr lang="ru-RU" sz="1333" dirty="0"/>
              <a:t>Этносы: Шона.</a:t>
            </a:r>
          </a:p>
          <a:p>
            <a:pPr lvl="1"/>
            <a:r>
              <a:rPr lang="ru-RU" sz="1333" dirty="0"/>
              <a:t>Государственный язык: Шона.</a:t>
            </a:r>
          </a:p>
          <a:p>
            <a:pPr lvl="1"/>
            <a:r>
              <a:rPr lang="ru-RU" sz="1333" dirty="0"/>
              <a:t>Религия: Традиционные верования.</a:t>
            </a:r>
          </a:p>
          <a:p>
            <a:pPr lvl="1"/>
            <a:r>
              <a:rPr lang="ru-RU" sz="1333" dirty="0"/>
              <a:t>Достижения: Строительство Большого Зимбабве — крупнейшего каменного комплекса в Южной Африке.</a:t>
            </a:r>
          </a:p>
          <a:p>
            <a:pPr lvl="1"/>
            <a:r>
              <a:rPr lang="ru-RU" sz="1333" dirty="0"/>
              <a:t>Торговля золотом и слоновой костью с побережьем Индийского океана.</a:t>
            </a:r>
          </a:p>
          <a:p>
            <a:pPr lvl="1"/>
            <a:r>
              <a:rPr lang="ru-RU" sz="1333" dirty="0"/>
              <a:t>Упадок: Экологические проблемы (истощение ресурсов), внутренние конфликты, рост государства </a:t>
            </a:r>
            <a:r>
              <a:rPr lang="ru-RU" sz="1333" dirty="0" err="1"/>
              <a:t>Мутала</a:t>
            </a:r>
            <a:r>
              <a:rPr lang="ru-RU" sz="1333" dirty="0"/>
              <a:t>.</a:t>
            </a:r>
          </a:p>
          <a:p>
            <a:r>
              <a:rPr lang="ru-RU" sz="1333" b="1" dirty="0"/>
              <a:t>Королевство </a:t>
            </a:r>
            <a:r>
              <a:rPr lang="ru-RU" sz="1333" b="1" dirty="0" err="1"/>
              <a:t>Мутала</a:t>
            </a:r>
            <a:r>
              <a:rPr lang="ru-RU" sz="1333" b="1" dirty="0"/>
              <a:t> </a:t>
            </a:r>
            <a:r>
              <a:rPr lang="ru-RU" sz="1333" dirty="0"/>
              <a:t>(</a:t>
            </a:r>
            <a:r>
              <a:rPr lang="ru-RU" sz="1333" dirty="0" err="1"/>
              <a:t>ок</a:t>
            </a:r>
            <a:r>
              <a:rPr lang="ru-RU" sz="1333" dirty="0"/>
              <a:t>. 1450–1760 гг.)</a:t>
            </a:r>
          </a:p>
          <a:p>
            <a:pPr lvl="1"/>
            <a:r>
              <a:rPr lang="ru-RU" sz="1333" dirty="0"/>
              <a:t>Территория: Современные Зимбабве, юг Замбии.</a:t>
            </a:r>
          </a:p>
          <a:p>
            <a:pPr lvl="1"/>
            <a:r>
              <a:rPr lang="ru-RU" sz="1333" dirty="0"/>
              <a:t>Этносы: Шона.</a:t>
            </a:r>
          </a:p>
          <a:p>
            <a:pPr lvl="1"/>
            <a:r>
              <a:rPr lang="ru-RU" sz="1333" dirty="0"/>
              <a:t>Государственный язык: Шона.</a:t>
            </a:r>
          </a:p>
          <a:p>
            <a:pPr lvl="1"/>
            <a:r>
              <a:rPr lang="ru-RU" sz="1333" dirty="0"/>
              <a:t>Религия: Традиционные верования.</a:t>
            </a:r>
          </a:p>
          <a:p>
            <a:pPr lvl="1"/>
            <a:r>
              <a:rPr lang="ru-RU" sz="1333" dirty="0"/>
              <a:t>Достижения: Продолжение традиций Великого Зимбабве.</a:t>
            </a:r>
          </a:p>
          <a:p>
            <a:pPr lvl="1"/>
            <a:r>
              <a:rPr lang="ru-RU" sz="1333" dirty="0"/>
              <a:t>Контроль над торговлей золотом.</a:t>
            </a:r>
          </a:p>
          <a:p>
            <a:pPr lvl="1"/>
            <a:r>
              <a:rPr lang="ru-RU" sz="1333" dirty="0"/>
              <a:t>Упадок: Внутренние конфликты, давление со стороны мигрирующих народов, европейская колонизация.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4E7EB95E-8AB7-FF46-B068-51BB6B0F8F0F}"/>
              </a:ext>
            </a:extLst>
          </p:cNvPr>
          <p:cNvSpPr txBox="1">
            <a:spLocks/>
          </p:cNvSpPr>
          <p:nvPr/>
        </p:nvSpPr>
        <p:spPr>
          <a:xfrm>
            <a:off x="1858185" y="263555"/>
            <a:ext cx="12539631" cy="1488904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5600" dirty="0"/>
              <a:t>Империи Южной  Африки </a:t>
            </a:r>
            <a:endParaRPr lang="ru-RU" sz="5600" strike="sngStrike" dirty="0"/>
          </a:p>
          <a:p>
            <a:endParaRPr lang="ru-RU" sz="4267" b="1" dirty="0"/>
          </a:p>
        </p:txBody>
      </p:sp>
    </p:spTree>
    <p:extLst>
      <p:ext uri="{BB962C8B-B14F-4D97-AF65-F5344CB8AC3E}">
        <p14:creationId xmlns:p14="http://schemas.microsoft.com/office/powerpoint/2010/main" val="213131434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4">
            <a:extLst>
              <a:ext uri="{FF2B5EF4-FFF2-40B4-BE49-F238E27FC236}">
                <a16:creationId xmlns:a16="http://schemas.microsoft.com/office/drawing/2014/main" id="{4807F3F4-1D63-E244-8D2C-D5A3B251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57</a:t>
            </a:fld>
            <a:endParaRPr lang="ru-RU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4E7EB95E-8AB7-FF46-B068-51BB6B0F8F0F}"/>
              </a:ext>
            </a:extLst>
          </p:cNvPr>
          <p:cNvSpPr txBox="1">
            <a:spLocks/>
          </p:cNvSpPr>
          <p:nvPr/>
        </p:nvSpPr>
        <p:spPr>
          <a:xfrm>
            <a:off x="1994277" y="275707"/>
            <a:ext cx="6836687" cy="1083047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5600" dirty="0"/>
              <a:t>Религии Африки </a:t>
            </a:r>
            <a:endParaRPr lang="ru-RU" sz="5600" strike="sngStrike" dirty="0"/>
          </a:p>
          <a:p>
            <a:endParaRPr lang="ru-RU" sz="4267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F150E8-90E4-154B-808D-049EC1E6F3EC}"/>
              </a:ext>
            </a:extLst>
          </p:cNvPr>
          <p:cNvSpPr txBox="1"/>
          <p:nvPr/>
        </p:nvSpPr>
        <p:spPr>
          <a:xfrm>
            <a:off x="397559" y="1358545"/>
            <a:ext cx="7911892" cy="7397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67" b="1" dirty="0" err="1"/>
              <a:t>Религизные</a:t>
            </a:r>
            <a:r>
              <a:rPr lang="ru-RU" sz="2667" b="1" dirty="0"/>
              <a:t> системы Западной Африки</a:t>
            </a:r>
          </a:p>
          <a:p>
            <a:pPr lvl="1"/>
            <a:endParaRPr lang="ru-RU" sz="2667" b="1" dirty="0"/>
          </a:p>
          <a:p>
            <a:pPr lvl="1"/>
            <a:r>
              <a:rPr lang="ru-RU" sz="2667" b="1" dirty="0"/>
              <a:t>Йоруба </a:t>
            </a:r>
            <a:r>
              <a:rPr lang="ru-RU" sz="2667" dirty="0"/>
              <a:t>(Нигерия, Бенин, Того)  </a:t>
            </a:r>
          </a:p>
          <a:p>
            <a:pPr lvl="1"/>
            <a:r>
              <a:rPr lang="ru-RU" sz="2667" b="1" dirty="0"/>
              <a:t>Фон</a:t>
            </a:r>
            <a:r>
              <a:rPr lang="ru-RU" sz="2667" dirty="0"/>
              <a:t> (Бенин, Того)  </a:t>
            </a:r>
          </a:p>
          <a:p>
            <a:pPr lvl="1"/>
            <a:r>
              <a:rPr lang="ru-RU" sz="2667" b="1" dirty="0" err="1"/>
              <a:t>Акан</a:t>
            </a:r>
            <a:r>
              <a:rPr lang="ru-RU" sz="2667" dirty="0"/>
              <a:t> (Гана, Кот-д’Ивуар)</a:t>
            </a:r>
          </a:p>
          <a:p>
            <a:pPr lvl="1"/>
            <a:r>
              <a:rPr lang="ru-RU" sz="2667" b="1" dirty="0" err="1"/>
              <a:t>Мосси</a:t>
            </a:r>
            <a:r>
              <a:rPr lang="ru-RU" sz="2667" dirty="0"/>
              <a:t> </a:t>
            </a:r>
            <a:r>
              <a:rPr lang="en-GB" sz="2667" dirty="0"/>
              <a:t>(</a:t>
            </a:r>
            <a:r>
              <a:rPr lang="ru-RU" sz="2667" dirty="0"/>
              <a:t>Буркина-Фасо)  </a:t>
            </a:r>
          </a:p>
          <a:p>
            <a:pPr lvl="1"/>
            <a:r>
              <a:rPr lang="ru-RU" sz="2667" b="1" dirty="0"/>
              <a:t>Догон</a:t>
            </a:r>
            <a:r>
              <a:rPr lang="ru-RU" sz="2667" dirty="0"/>
              <a:t> (Мали)</a:t>
            </a:r>
          </a:p>
          <a:p>
            <a:pPr lvl="1"/>
            <a:r>
              <a:rPr lang="ru-RU" sz="2667" dirty="0"/>
              <a:t>  </a:t>
            </a:r>
          </a:p>
          <a:p>
            <a:r>
              <a:rPr lang="ru-RU" sz="2667" b="1" dirty="0"/>
              <a:t>Религии народов банту</a:t>
            </a:r>
          </a:p>
          <a:p>
            <a:pPr lvl="1"/>
            <a:endParaRPr lang="ru-RU" sz="2667" b="1" dirty="0"/>
          </a:p>
          <a:p>
            <a:pPr lvl="1"/>
            <a:r>
              <a:rPr lang="ru-RU" sz="2667" b="1" dirty="0"/>
              <a:t>Шона</a:t>
            </a:r>
            <a:r>
              <a:rPr lang="ru-RU" sz="2667" dirty="0"/>
              <a:t> (Зимбабве, Мозамбик)  </a:t>
            </a:r>
          </a:p>
          <a:p>
            <a:pPr lvl="1"/>
            <a:r>
              <a:rPr lang="ru-RU" sz="2667" b="1" dirty="0" err="1"/>
              <a:t>Кикуйю</a:t>
            </a:r>
            <a:r>
              <a:rPr lang="ru-RU" sz="2667" dirty="0"/>
              <a:t> (Кения)  </a:t>
            </a:r>
          </a:p>
          <a:p>
            <a:pPr lvl="1"/>
            <a:r>
              <a:rPr lang="ru-RU" sz="2667" b="1" dirty="0" err="1"/>
              <a:t>Баконго</a:t>
            </a:r>
            <a:r>
              <a:rPr lang="ru-RU" sz="2667" dirty="0"/>
              <a:t> (ДРК, Ангола, Республика Конго)  </a:t>
            </a:r>
          </a:p>
          <a:p>
            <a:pPr lvl="1"/>
            <a:r>
              <a:rPr lang="ru-RU" sz="2667" b="1" dirty="0"/>
              <a:t>Луба </a:t>
            </a:r>
            <a:r>
              <a:rPr lang="ru-RU" sz="2667" dirty="0"/>
              <a:t>(ДРК)  </a:t>
            </a:r>
          </a:p>
          <a:p>
            <a:pPr lvl="1"/>
            <a:r>
              <a:rPr lang="ru-RU" sz="2667" b="1" dirty="0"/>
              <a:t>Зулу</a:t>
            </a:r>
            <a:r>
              <a:rPr lang="ru-RU" sz="2667" dirty="0"/>
              <a:t> (ЮАР)  </a:t>
            </a:r>
          </a:p>
          <a:p>
            <a:endParaRPr lang="ru-RU" sz="2667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A8C5B4-EC3D-B44E-9ECC-C6A626769B88}"/>
              </a:ext>
            </a:extLst>
          </p:cNvPr>
          <p:cNvSpPr txBox="1"/>
          <p:nvPr/>
        </p:nvSpPr>
        <p:spPr>
          <a:xfrm>
            <a:off x="8128001" y="1550632"/>
            <a:ext cx="79118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r>
              <a:rPr lang="ru-RU" sz="1600" dirty="0"/>
              <a:t>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61BB67-47CF-BB45-85AF-A48673D46BD4}"/>
              </a:ext>
            </a:extLst>
          </p:cNvPr>
          <p:cNvSpPr txBox="1"/>
          <p:nvPr/>
        </p:nvSpPr>
        <p:spPr>
          <a:xfrm>
            <a:off x="8218726" y="906097"/>
            <a:ext cx="7911892" cy="5345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667" dirty="0"/>
          </a:p>
          <a:p>
            <a:r>
              <a:rPr lang="ru-RU" sz="2667" b="1" dirty="0"/>
              <a:t>Религии пигмеев и </a:t>
            </a:r>
            <a:r>
              <a:rPr lang="ru-RU" sz="2667" b="1" dirty="0" err="1"/>
              <a:t>кхойсанов</a:t>
            </a:r>
            <a:endParaRPr lang="ru-RU" sz="2667" dirty="0"/>
          </a:p>
          <a:p>
            <a:endParaRPr lang="ru-RU" sz="2667" dirty="0"/>
          </a:p>
          <a:p>
            <a:pPr lvl="1"/>
            <a:r>
              <a:rPr lang="ru-RU" sz="2667" b="1" dirty="0"/>
              <a:t>Сан</a:t>
            </a:r>
            <a:r>
              <a:rPr lang="ru-RU" sz="2667" dirty="0"/>
              <a:t> (бушмены, Намибия, Ботсвана) </a:t>
            </a:r>
          </a:p>
          <a:p>
            <a:pPr lvl="1"/>
            <a:r>
              <a:rPr lang="ru-RU" sz="2667" b="1" dirty="0" err="1"/>
              <a:t>Бвити</a:t>
            </a:r>
            <a:r>
              <a:rPr lang="ru-RU" sz="2667" dirty="0"/>
              <a:t> (пигмеи)</a:t>
            </a:r>
          </a:p>
          <a:p>
            <a:endParaRPr lang="ru-RU" sz="2667" dirty="0"/>
          </a:p>
          <a:p>
            <a:r>
              <a:rPr lang="ru-RU" sz="2667" b="1" dirty="0"/>
              <a:t>Религии </a:t>
            </a:r>
            <a:r>
              <a:rPr lang="ru-RU" sz="2667" b="1" dirty="0" err="1"/>
              <a:t>нилотских</a:t>
            </a:r>
            <a:r>
              <a:rPr lang="ru-RU" sz="2667" b="1" dirty="0"/>
              <a:t> народов</a:t>
            </a:r>
          </a:p>
          <a:p>
            <a:pPr lvl="1"/>
            <a:endParaRPr lang="ru-RU" sz="2667" b="1" dirty="0"/>
          </a:p>
          <a:p>
            <a:pPr lvl="1"/>
            <a:r>
              <a:rPr lang="ru-RU" sz="2667" b="1" dirty="0" err="1"/>
              <a:t>Нэуры</a:t>
            </a:r>
            <a:endParaRPr lang="ru-RU" sz="2667" b="1" dirty="0"/>
          </a:p>
          <a:p>
            <a:pPr lvl="1"/>
            <a:r>
              <a:rPr lang="ru-RU" sz="2667" b="1" dirty="0" err="1"/>
              <a:t>Динка</a:t>
            </a:r>
            <a:endParaRPr lang="ru-RU" sz="2667" b="1" dirty="0"/>
          </a:p>
          <a:p>
            <a:pPr lvl="1"/>
            <a:r>
              <a:rPr lang="ru-RU" sz="2667" b="1" dirty="0" err="1"/>
              <a:t>масайи</a:t>
            </a:r>
            <a:endParaRPr lang="ru-RU" sz="2667" b="1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543A86-B9E7-DA47-B597-53C46806EF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19142" y="5011104"/>
            <a:ext cx="4403237" cy="322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38935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4">
            <a:extLst>
              <a:ext uri="{FF2B5EF4-FFF2-40B4-BE49-F238E27FC236}">
                <a16:creationId xmlns:a16="http://schemas.microsoft.com/office/drawing/2014/main" id="{4807F3F4-1D63-E244-8D2C-D5A3B251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58</a:t>
            </a:fld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7F8651-D029-7A49-9CAB-81F2115042CD}"/>
              </a:ext>
            </a:extLst>
          </p:cNvPr>
          <p:cNvSpPr txBox="1"/>
          <p:nvPr/>
        </p:nvSpPr>
        <p:spPr>
          <a:xfrm>
            <a:off x="9152982" y="680393"/>
            <a:ext cx="3599191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33" b="1" dirty="0"/>
              <a:t>Система йоруба</a:t>
            </a:r>
            <a:endParaRPr lang="ru-RU" sz="2133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4E7EB95E-8AB7-FF46-B068-51BB6B0F8F0F}"/>
              </a:ext>
            </a:extLst>
          </p:cNvPr>
          <p:cNvSpPr txBox="1">
            <a:spLocks/>
          </p:cNvSpPr>
          <p:nvPr/>
        </p:nvSpPr>
        <p:spPr>
          <a:xfrm>
            <a:off x="1994277" y="275707"/>
            <a:ext cx="6836687" cy="1083047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5600" dirty="0"/>
              <a:t>Религии Африки </a:t>
            </a:r>
            <a:endParaRPr lang="ru-RU" sz="5600" strike="sngStrike" dirty="0"/>
          </a:p>
          <a:p>
            <a:endParaRPr lang="ru-RU" sz="4267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F150E8-90E4-154B-808D-049EC1E6F3EC}"/>
              </a:ext>
            </a:extLst>
          </p:cNvPr>
          <p:cNvSpPr txBox="1"/>
          <p:nvPr/>
        </p:nvSpPr>
        <p:spPr>
          <a:xfrm>
            <a:off x="397559" y="1358546"/>
            <a:ext cx="7911892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Космология и структура мироздания</a:t>
            </a:r>
          </a:p>
          <a:p>
            <a:pPr lvl="1"/>
            <a:r>
              <a:rPr lang="ru-RU" sz="1600" dirty="0" err="1"/>
              <a:t>Олодумаре</a:t>
            </a:r>
            <a:r>
              <a:rPr lang="ru-RU" sz="1600" dirty="0"/>
              <a:t> (Верховное божество): Йоруба верят в единого верховного бога — </a:t>
            </a:r>
            <a:r>
              <a:rPr lang="ru-RU" sz="1600" dirty="0" err="1"/>
              <a:t>Олодумаре</a:t>
            </a:r>
            <a:r>
              <a:rPr lang="ru-RU" sz="1600" dirty="0"/>
              <a:t> (или </a:t>
            </a:r>
            <a:r>
              <a:rPr lang="ru-RU" sz="1600" dirty="0" err="1"/>
              <a:t>Олорун</a:t>
            </a:r>
            <a:r>
              <a:rPr lang="ru-RU" sz="1600" dirty="0"/>
              <a:t>), который является создателем вселенной. Он считается трансцендентным, всемогущим и всезнающим, но редко вмешивается в дела людей напрямую, делегируя управление миром другим божествам.</a:t>
            </a:r>
          </a:p>
          <a:p>
            <a:pPr lvl="1"/>
            <a:r>
              <a:rPr lang="ru-RU" sz="1600" dirty="0"/>
              <a:t>Двойственность мира: Мир делится на две сферы:</a:t>
            </a:r>
          </a:p>
          <a:p>
            <a:pPr lvl="1"/>
            <a:r>
              <a:rPr lang="ru-RU" sz="1600" dirty="0"/>
              <a:t>Орун (небо, духовный мир), где обитают божества, духи и предки.</a:t>
            </a:r>
          </a:p>
          <a:p>
            <a:pPr lvl="1"/>
            <a:r>
              <a:rPr lang="ru-RU" sz="1600" dirty="0" err="1"/>
              <a:t>Айе</a:t>
            </a:r>
            <a:r>
              <a:rPr lang="ru-RU" sz="1600" dirty="0"/>
              <a:t> (земля, физический мир), где живут люди.</a:t>
            </a:r>
          </a:p>
          <a:p>
            <a:pPr lvl="1"/>
            <a:r>
              <a:rPr lang="ru-RU" sz="1600" dirty="0"/>
              <a:t>Люди могут взаимодействовать с духовным миром через ритуалы, молитвы и посредников (жрецов, божеств).</a:t>
            </a:r>
          </a:p>
          <a:p>
            <a:r>
              <a:rPr lang="ru-RU" sz="1600" b="1" dirty="0"/>
              <a:t>Пантеон божеств (</a:t>
            </a:r>
            <a:r>
              <a:rPr lang="ru-RU" sz="1600" b="1" dirty="0" err="1"/>
              <a:t>Ориша</a:t>
            </a:r>
            <a:r>
              <a:rPr lang="ru-RU" sz="1600" b="1" dirty="0"/>
              <a:t>)</a:t>
            </a:r>
          </a:p>
          <a:p>
            <a:pPr lvl="1"/>
            <a:r>
              <a:rPr lang="ru-RU" sz="1600" dirty="0" err="1"/>
              <a:t>Ориша</a:t>
            </a:r>
            <a:r>
              <a:rPr lang="ru-RU" sz="1600" dirty="0"/>
              <a:t>: Это божества или духи, которые действуют как посредники между </a:t>
            </a:r>
            <a:r>
              <a:rPr lang="ru-RU" sz="1600" dirty="0" err="1"/>
              <a:t>Олодумаре</a:t>
            </a:r>
            <a:r>
              <a:rPr lang="ru-RU" sz="1600" dirty="0"/>
              <a:t> и людьми. Каждый </a:t>
            </a:r>
            <a:r>
              <a:rPr lang="ru-RU" sz="1600" dirty="0" err="1"/>
              <a:t>ориша</a:t>
            </a:r>
            <a:r>
              <a:rPr lang="ru-RU" sz="1600" dirty="0"/>
              <a:t> имеет свою сферу влияния, личность и атрибуты. Их насчитывается сотни, но наиболее известны:</a:t>
            </a:r>
          </a:p>
          <a:p>
            <a:pPr lvl="1"/>
            <a:r>
              <a:rPr lang="ru-RU" sz="1600" dirty="0" err="1"/>
              <a:t>Обатала</a:t>
            </a:r>
            <a:r>
              <a:rPr lang="ru-RU" sz="1600" dirty="0"/>
              <a:t>: Бог чистоты, мудрости и творчества. Считается создателем человеческих тел.</a:t>
            </a:r>
          </a:p>
          <a:p>
            <a:pPr lvl="1"/>
            <a:r>
              <a:rPr lang="ru-RU" sz="1600" dirty="0" err="1"/>
              <a:t>Ошун</a:t>
            </a:r>
            <a:r>
              <a:rPr lang="ru-RU" sz="1600" dirty="0"/>
              <a:t>: Богиня любви, плодородия, рек и красоты.</a:t>
            </a:r>
          </a:p>
          <a:p>
            <a:pPr lvl="1"/>
            <a:r>
              <a:rPr lang="ru-RU" sz="1600" dirty="0" err="1"/>
              <a:t>Шанго</a:t>
            </a:r>
            <a:r>
              <a:rPr lang="ru-RU" sz="1600" dirty="0"/>
              <a:t>: Бог грома, молнии, огня и войны, ассоциируется с мужественностью и справедливостью.</a:t>
            </a:r>
          </a:p>
          <a:p>
            <a:pPr lvl="1"/>
            <a:r>
              <a:rPr lang="ru-RU" sz="1600" dirty="0" err="1"/>
              <a:t>Огун</a:t>
            </a:r>
            <a:r>
              <a:rPr lang="ru-RU" sz="1600" dirty="0"/>
              <a:t>: Бог железа, войны, труда и технологии.</a:t>
            </a:r>
          </a:p>
          <a:p>
            <a:pPr lvl="1"/>
            <a:r>
              <a:rPr lang="ru-RU" sz="1600" dirty="0" err="1"/>
              <a:t>Эшу</a:t>
            </a:r>
            <a:r>
              <a:rPr lang="ru-RU" sz="1600" dirty="0"/>
              <a:t> (</a:t>
            </a:r>
            <a:r>
              <a:rPr lang="ru-RU" sz="1600" dirty="0" err="1"/>
              <a:t>Элегба</a:t>
            </a:r>
            <a:r>
              <a:rPr lang="ru-RU" sz="1600" dirty="0"/>
              <a:t>): Посланник между мирами, бог перекрестков, хаоса и порядка. Отвечает за передачу молитв и жертвоприношений.</a:t>
            </a:r>
          </a:p>
          <a:p>
            <a:pPr lvl="1"/>
            <a:r>
              <a:rPr lang="ru-RU" sz="1600" dirty="0" err="1"/>
              <a:t>Йемоджа</a:t>
            </a:r>
            <a:r>
              <a:rPr lang="ru-RU" sz="1600" dirty="0"/>
              <a:t>: Богиня моря, материнства и защиты.</a:t>
            </a:r>
          </a:p>
          <a:p>
            <a:pPr lvl="1"/>
            <a:r>
              <a:rPr lang="ru-RU" sz="1600" dirty="0"/>
              <a:t>Каждый </a:t>
            </a:r>
            <a:r>
              <a:rPr lang="ru-RU" sz="1600" dirty="0" err="1"/>
              <a:t>ориша</a:t>
            </a:r>
            <a:r>
              <a:rPr lang="ru-RU" sz="1600" dirty="0"/>
              <a:t> имеет своих последователей, храмы, ритуалы и символы (например, </a:t>
            </a:r>
            <a:r>
              <a:rPr lang="ru-RU" sz="1600" dirty="0" err="1"/>
              <a:t>Шанго</a:t>
            </a:r>
            <a:r>
              <a:rPr lang="ru-RU" sz="1600" dirty="0"/>
              <a:t> ассоциируется с красным и белым цветами, топором и молнией).</a:t>
            </a:r>
          </a:p>
          <a:p>
            <a:endParaRPr lang="ru-RU" sz="1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E21D6D-4ADB-684C-993A-E72F99FFDB38}"/>
              </a:ext>
            </a:extLst>
          </p:cNvPr>
          <p:cNvSpPr txBox="1"/>
          <p:nvPr/>
        </p:nvSpPr>
        <p:spPr>
          <a:xfrm>
            <a:off x="8631470" y="1491498"/>
            <a:ext cx="7171335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Концепция судьбы и личной духовной силы</a:t>
            </a:r>
          </a:p>
          <a:p>
            <a:pPr lvl="1"/>
            <a:r>
              <a:rPr lang="ru-RU" sz="1600" dirty="0"/>
              <a:t>Ори (личная судьба): Каждый человек рождается с уникальной судьбой (ори), которая определяет его жизненный путь. Ори также означает "голова" и считается духовным центром человека.</a:t>
            </a:r>
          </a:p>
          <a:p>
            <a:pPr lvl="1"/>
            <a:r>
              <a:rPr lang="ru-RU" sz="1600" dirty="0"/>
              <a:t>Аше: Это жизненная сила или энергия, которая пронизывает всё сущее. Аше присутствует в людях, природе, божествах и ритуалах. Через ритуалы и молитвы люди могут активировать </a:t>
            </a:r>
            <a:r>
              <a:rPr lang="ru-RU" sz="1600" dirty="0" err="1"/>
              <a:t>аше</a:t>
            </a:r>
            <a:r>
              <a:rPr lang="ru-RU" sz="1600" dirty="0"/>
              <a:t> для достижения гармонии или успеха.</a:t>
            </a:r>
          </a:p>
          <a:p>
            <a:pPr lvl="1"/>
            <a:r>
              <a:rPr lang="ru-RU" sz="1600" dirty="0"/>
              <a:t>Ива (характер): Хороший характер (ива </a:t>
            </a:r>
            <a:r>
              <a:rPr lang="ru-RU" sz="1600" dirty="0" err="1"/>
              <a:t>пеле</a:t>
            </a:r>
            <a:r>
              <a:rPr lang="ru-RU" sz="1600" dirty="0"/>
              <a:t>) считается ключом к исполнению судьбы. Йоруба верят, что человек должен жить в гармонии с другими, уважать старших и следовать моральным принципам.</a:t>
            </a:r>
          </a:p>
          <a:p>
            <a:r>
              <a:rPr lang="ru-RU" sz="1600" b="1" dirty="0"/>
              <a:t>Поклонение предкам</a:t>
            </a:r>
          </a:p>
          <a:p>
            <a:pPr lvl="1"/>
            <a:r>
              <a:rPr lang="ru-RU" sz="1600" dirty="0" err="1"/>
              <a:t>Эгун</a:t>
            </a:r>
            <a:r>
              <a:rPr lang="ru-RU" sz="1600" dirty="0"/>
              <a:t> (предки): Предки играют важную роль в религии йоруба. Считается, что они продолжают существовать в духовном мире (Орун) и могут влиять на жизнь своих потомков.</a:t>
            </a:r>
          </a:p>
          <a:p>
            <a:pPr lvl="1"/>
            <a:r>
              <a:rPr lang="ru-RU" sz="1600" dirty="0"/>
              <a:t>Ритуалы поклонения предкам включают жертвоприношения, молитвы и праздники (например, фестиваль </a:t>
            </a:r>
            <a:r>
              <a:rPr lang="ru-RU" sz="1600" dirty="0" err="1"/>
              <a:t>Эгунгун</a:t>
            </a:r>
            <a:r>
              <a:rPr lang="ru-RU" sz="1600" dirty="0"/>
              <a:t>, где люди в масках воплощают духов предков).</a:t>
            </a:r>
          </a:p>
          <a:p>
            <a:pPr lvl="1"/>
            <a:r>
              <a:rPr lang="ru-RU" sz="1600" dirty="0"/>
              <a:t>Предки выступают как защитники семьи, но могут наказывать за неуважение или нарушение традиций.</a:t>
            </a:r>
          </a:p>
          <a:p>
            <a:pPr lvl="1"/>
            <a:endParaRPr lang="ru-RU" sz="1600" dirty="0"/>
          </a:p>
          <a:p>
            <a:endParaRPr lang="ru-RU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85452754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4">
            <a:extLst>
              <a:ext uri="{FF2B5EF4-FFF2-40B4-BE49-F238E27FC236}">
                <a16:creationId xmlns:a16="http://schemas.microsoft.com/office/drawing/2014/main" id="{4807F3F4-1D63-E244-8D2C-D5A3B251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59</a:t>
            </a:fld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7F8651-D029-7A49-9CAB-81F2115042CD}"/>
              </a:ext>
            </a:extLst>
          </p:cNvPr>
          <p:cNvSpPr txBox="1"/>
          <p:nvPr/>
        </p:nvSpPr>
        <p:spPr>
          <a:xfrm>
            <a:off x="9152982" y="680393"/>
            <a:ext cx="3599191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33" b="1" dirty="0"/>
              <a:t>Система йоруба</a:t>
            </a:r>
            <a:endParaRPr lang="ru-RU" sz="2133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4E7EB95E-8AB7-FF46-B068-51BB6B0F8F0F}"/>
              </a:ext>
            </a:extLst>
          </p:cNvPr>
          <p:cNvSpPr txBox="1">
            <a:spLocks/>
          </p:cNvSpPr>
          <p:nvPr/>
        </p:nvSpPr>
        <p:spPr>
          <a:xfrm>
            <a:off x="1994277" y="275707"/>
            <a:ext cx="6836687" cy="1083047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5600" dirty="0"/>
              <a:t>Религии Африки </a:t>
            </a:r>
            <a:endParaRPr lang="ru-RU" sz="5600" strike="sngStrike" dirty="0"/>
          </a:p>
          <a:p>
            <a:endParaRPr lang="ru-RU" sz="4267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F150E8-90E4-154B-808D-049EC1E6F3EC}"/>
              </a:ext>
            </a:extLst>
          </p:cNvPr>
          <p:cNvSpPr txBox="1"/>
          <p:nvPr/>
        </p:nvSpPr>
        <p:spPr>
          <a:xfrm>
            <a:off x="836085" y="1131799"/>
            <a:ext cx="7911892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Ритуалы и жертвоприношения</a:t>
            </a:r>
          </a:p>
          <a:p>
            <a:pPr lvl="1"/>
            <a:r>
              <a:rPr lang="ru-RU" sz="1600" dirty="0"/>
              <a:t>Жертвоприношения (</a:t>
            </a:r>
            <a:r>
              <a:rPr lang="ru-RU" sz="1600" dirty="0" err="1"/>
              <a:t>Эбо</a:t>
            </a:r>
            <a:r>
              <a:rPr lang="ru-RU" sz="1600" dirty="0"/>
              <a:t>): Жертвы (животные, еда, напитки) приносятся </a:t>
            </a:r>
            <a:r>
              <a:rPr lang="ru-RU" sz="1600" dirty="0" err="1"/>
              <a:t>ориша</a:t>
            </a:r>
            <a:r>
              <a:rPr lang="ru-RU" sz="1600" dirty="0"/>
              <a:t> или предкам для умилостивления, благодарности или прошения (например, о здоровье, плодородии, защите).</a:t>
            </a:r>
          </a:p>
          <a:p>
            <a:pPr lvl="1"/>
            <a:r>
              <a:rPr lang="ru-RU" sz="1600" dirty="0"/>
              <a:t>Танцы и музыка: Ритуалы сопровождаются барабанами, песнями и танцами, которые помогают установить связь с духовным миром.</a:t>
            </a:r>
          </a:p>
          <a:p>
            <a:pPr lvl="1"/>
            <a:r>
              <a:rPr lang="ru-RU" sz="1600" dirty="0"/>
              <a:t>Фестивали: Многие </a:t>
            </a:r>
            <a:r>
              <a:rPr lang="ru-RU" sz="1600" dirty="0" err="1"/>
              <a:t>ориша</a:t>
            </a:r>
            <a:r>
              <a:rPr lang="ru-RU" sz="1600" dirty="0"/>
              <a:t> имеют свои праздники, например, фестиваль </a:t>
            </a:r>
            <a:r>
              <a:rPr lang="ru-RU" sz="1600" dirty="0" err="1"/>
              <a:t>Ошун</a:t>
            </a:r>
            <a:r>
              <a:rPr lang="ru-RU" sz="1600" dirty="0"/>
              <a:t> у реки или фестиваль </a:t>
            </a:r>
            <a:r>
              <a:rPr lang="ru-RU" sz="1600" dirty="0" err="1"/>
              <a:t>Шанго</a:t>
            </a:r>
            <a:r>
              <a:rPr lang="ru-RU" sz="1600" dirty="0"/>
              <a:t> с огненными ритуалами.</a:t>
            </a:r>
          </a:p>
          <a:p>
            <a:r>
              <a:rPr lang="ru-RU" sz="1600" b="1" dirty="0"/>
              <a:t>Гадание и жречество</a:t>
            </a:r>
          </a:p>
          <a:p>
            <a:pPr lvl="1"/>
            <a:r>
              <a:rPr lang="ru-RU" sz="1600" dirty="0" err="1"/>
              <a:t>Ифа</a:t>
            </a:r>
            <a:r>
              <a:rPr lang="ru-RU" sz="1600" dirty="0"/>
              <a:t> (система гадания): </a:t>
            </a:r>
            <a:r>
              <a:rPr lang="ru-RU" sz="1600" dirty="0" err="1"/>
              <a:t>Ифа</a:t>
            </a:r>
            <a:r>
              <a:rPr lang="ru-RU" sz="1600" dirty="0"/>
              <a:t> — это священная система гадания, которая помогает людям понять свою судьбу и получить советы от </a:t>
            </a:r>
            <a:r>
              <a:rPr lang="ru-RU" sz="1600" dirty="0" err="1"/>
              <a:t>ориша</a:t>
            </a:r>
            <a:r>
              <a:rPr lang="ru-RU" sz="1600" dirty="0"/>
              <a:t>. Гадание проводят жрецы-</a:t>
            </a:r>
            <a:r>
              <a:rPr lang="ru-RU" sz="1600" dirty="0" err="1"/>
              <a:t>бабалаво</a:t>
            </a:r>
            <a:r>
              <a:rPr lang="ru-RU" sz="1600" dirty="0"/>
              <a:t> (отцы тайн) с использованием орехов пальмы или цепочки (опеле).</a:t>
            </a:r>
          </a:p>
          <a:p>
            <a:pPr lvl="1"/>
            <a:r>
              <a:rPr lang="ru-RU" sz="1600" dirty="0"/>
              <a:t>Жрецы и жрицы: Помимо </a:t>
            </a:r>
            <a:r>
              <a:rPr lang="ru-RU" sz="1600" dirty="0" err="1"/>
              <a:t>бабалаво</a:t>
            </a:r>
            <a:r>
              <a:rPr lang="ru-RU" sz="1600" dirty="0"/>
              <a:t>, есть жрецы (</a:t>
            </a:r>
            <a:r>
              <a:rPr lang="ru-RU" sz="1600" dirty="0" err="1"/>
              <a:t>олориша</a:t>
            </a:r>
            <a:r>
              <a:rPr lang="ru-RU" sz="1600" dirty="0"/>
              <a:t>), которые посвящают себя служению конкретным божествам. Они проводят ритуалы, исцеляют и помогают общине.</a:t>
            </a:r>
          </a:p>
          <a:p>
            <a:pPr lvl="1"/>
            <a:r>
              <a:rPr lang="ru-RU" sz="1600" dirty="0"/>
              <a:t>Гадание играет ключевую роль в принятии важных решений, таких как брак, путешествия или начало нового дела.</a:t>
            </a:r>
          </a:p>
          <a:p>
            <a:r>
              <a:rPr lang="ru-RU" sz="1600" b="1" dirty="0"/>
              <a:t>Этика и мораль</a:t>
            </a:r>
          </a:p>
          <a:p>
            <a:pPr lvl="1"/>
            <a:r>
              <a:rPr lang="ru-RU" sz="1600" dirty="0"/>
              <a:t>Религия йоруба подчёркивает важность гармонии в обществе и природе. Основные ценности:</a:t>
            </a:r>
          </a:p>
          <a:p>
            <a:pPr lvl="1"/>
            <a:r>
              <a:rPr lang="ru-RU" sz="1600" dirty="0"/>
              <a:t>Уважение к старшим и традициям.</a:t>
            </a:r>
          </a:p>
          <a:p>
            <a:pPr lvl="1"/>
            <a:r>
              <a:rPr lang="ru-RU" sz="1600" dirty="0"/>
              <a:t>Справедливость и честность.</a:t>
            </a:r>
          </a:p>
          <a:p>
            <a:pPr lvl="1"/>
            <a:r>
              <a:rPr lang="ru-RU" sz="1600" dirty="0"/>
              <a:t>Баланс между личными желаниями и долгом перед общиной.</a:t>
            </a:r>
          </a:p>
          <a:p>
            <a:pPr lvl="1"/>
            <a:r>
              <a:rPr lang="ru-RU" sz="1600" dirty="0"/>
              <a:t>Нарушение моральных норм (например, воровство, ложь, предательство) может привести к дисгармонии и гневу духов.</a:t>
            </a:r>
          </a:p>
          <a:p>
            <a:endParaRPr lang="ru-RU" sz="1600" b="1" dirty="0"/>
          </a:p>
          <a:p>
            <a:endParaRPr lang="ru-RU" sz="1600" b="1" dirty="0"/>
          </a:p>
          <a:p>
            <a:endParaRPr lang="ru-RU" sz="1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19C963-2FA7-144A-B842-EEA6C785E262}"/>
              </a:ext>
            </a:extLst>
          </p:cNvPr>
          <p:cNvSpPr txBox="1"/>
          <p:nvPr/>
        </p:nvSpPr>
        <p:spPr>
          <a:xfrm>
            <a:off x="8539891" y="1446301"/>
            <a:ext cx="729191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Связь с космосом и его силами</a:t>
            </a:r>
          </a:p>
          <a:p>
            <a:pPr lvl="1"/>
            <a:r>
              <a:rPr lang="ru-RU" sz="1600" dirty="0"/>
              <a:t>Йоруба верят, что природа наполнена духовными силами. Реки, горы, деревья и животные могут быть священными или связанными с </a:t>
            </a:r>
            <a:r>
              <a:rPr lang="ru-RU" sz="1600" dirty="0" err="1"/>
              <a:t>ориша</a:t>
            </a:r>
            <a:r>
              <a:rPr lang="ru-RU" sz="1600" dirty="0"/>
              <a:t> (например, река </a:t>
            </a:r>
            <a:r>
              <a:rPr lang="ru-RU" sz="1600" dirty="0" err="1"/>
              <a:t>Ошун</a:t>
            </a:r>
            <a:r>
              <a:rPr lang="ru-RU" sz="1600" dirty="0"/>
              <a:t> или лес, связанный с </a:t>
            </a:r>
            <a:r>
              <a:rPr lang="ru-RU" sz="1600" dirty="0" err="1"/>
              <a:t>Огун</a:t>
            </a:r>
            <a:r>
              <a:rPr lang="ru-RU" sz="1600" dirty="0"/>
              <a:t>).</a:t>
            </a:r>
          </a:p>
          <a:p>
            <a:pPr lvl="1"/>
            <a:r>
              <a:rPr lang="ru-RU" sz="1600" dirty="0"/>
              <a:t>Многие ритуалы проводятся на природе, а некоторые элементы (вода, огонь, железо) имеют символическое значение.</a:t>
            </a:r>
          </a:p>
          <a:p>
            <a:r>
              <a:rPr lang="ru-RU" sz="1600" b="1" dirty="0"/>
              <a:t>Реинкарнация и загробная жизнь</a:t>
            </a:r>
          </a:p>
          <a:p>
            <a:pPr lvl="1"/>
            <a:r>
              <a:rPr lang="ru-RU" sz="1600" dirty="0"/>
              <a:t>Йоруба верят в реинкарнацию: душа человека после смерти может вернуться в новую жизнь, часто в пределах той же семьи.</a:t>
            </a:r>
          </a:p>
          <a:p>
            <a:pPr lvl="1"/>
            <a:r>
              <a:rPr lang="ru-RU" sz="1600" dirty="0"/>
              <a:t>Качество загробной жизни зависит от того, как человек прожил свою земную жизнь. Те, кто жил праведно, становятся уважаемыми предками (</a:t>
            </a:r>
            <a:r>
              <a:rPr lang="ru-RU" sz="1600" dirty="0" err="1"/>
              <a:t>эгун</a:t>
            </a:r>
            <a:r>
              <a:rPr lang="ru-RU" sz="1600" dirty="0"/>
              <a:t>), а грешники могут стать блуждающими духами.</a:t>
            </a:r>
          </a:p>
          <a:p>
            <a:r>
              <a:rPr lang="ru-RU" sz="1600" b="1" dirty="0"/>
              <a:t>Синкретизм и влияние других религий</a:t>
            </a:r>
          </a:p>
          <a:p>
            <a:pPr lvl="1"/>
            <a:r>
              <a:rPr lang="ru-RU" sz="1600" dirty="0"/>
              <a:t>С приходом ислама (с </a:t>
            </a:r>
            <a:r>
              <a:rPr lang="en-GB" sz="1600" dirty="0"/>
              <a:t>XIV </a:t>
            </a:r>
            <a:r>
              <a:rPr lang="ru-RU" sz="1600" dirty="0"/>
              <a:t>века) и христианства (с </a:t>
            </a:r>
            <a:r>
              <a:rPr lang="en-GB" sz="1600" dirty="0"/>
              <a:t>XIX </a:t>
            </a:r>
            <a:r>
              <a:rPr lang="ru-RU" sz="1600" dirty="0"/>
              <a:t>века) многие йоруба приняли эти религии, но часто сохраняли элементы традиционных верований.</a:t>
            </a:r>
          </a:p>
          <a:p>
            <a:pPr lvl="1"/>
            <a:r>
              <a:rPr lang="ru-RU" sz="1600" dirty="0"/>
              <a:t>В диаспоре (особенно в Америке) религия йоруба слилась с католицизмом, образуя синкретические культы:</a:t>
            </a:r>
          </a:p>
          <a:p>
            <a:pPr lvl="1"/>
            <a:r>
              <a:rPr lang="ru-RU" sz="1600" b="1" dirty="0" err="1"/>
              <a:t>Сантерия</a:t>
            </a:r>
            <a:r>
              <a:rPr lang="ru-RU" sz="1600" b="1" dirty="0"/>
              <a:t> </a:t>
            </a:r>
            <a:r>
              <a:rPr lang="ru-RU" sz="1600" dirty="0"/>
              <a:t>(Куба): </a:t>
            </a:r>
            <a:r>
              <a:rPr lang="ru-RU" sz="1600" dirty="0" err="1"/>
              <a:t>Ориша</a:t>
            </a:r>
            <a:r>
              <a:rPr lang="ru-RU" sz="1600" dirty="0"/>
              <a:t> отождествляются с католическими святыми (например, </a:t>
            </a:r>
            <a:r>
              <a:rPr lang="ru-RU" sz="1600" dirty="0" err="1"/>
              <a:t>Шанго</a:t>
            </a:r>
            <a:r>
              <a:rPr lang="ru-RU" sz="1600" dirty="0"/>
              <a:t> с святым Варварой).</a:t>
            </a:r>
          </a:p>
          <a:p>
            <a:pPr lvl="1"/>
            <a:r>
              <a:rPr lang="ru-RU" sz="1600" b="1" dirty="0" err="1"/>
              <a:t>Кандомбле</a:t>
            </a:r>
            <a:r>
              <a:rPr lang="ru-RU" sz="1600" dirty="0"/>
              <a:t> (Бразилия): Сохранение поклонения </a:t>
            </a:r>
            <a:r>
              <a:rPr lang="ru-RU" sz="1600" dirty="0" err="1"/>
              <a:t>ориша</a:t>
            </a:r>
            <a:r>
              <a:rPr lang="ru-RU" sz="1600" dirty="0"/>
              <a:t> с элементами католических ритуалов.</a:t>
            </a:r>
          </a:p>
          <a:p>
            <a:pPr lvl="1"/>
            <a:r>
              <a:rPr lang="ru-RU" sz="1600" b="1" dirty="0"/>
              <a:t>Вуду </a:t>
            </a:r>
            <a:r>
              <a:rPr lang="ru-RU" sz="1600" dirty="0"/>
              <a:t>(Гаити): Хотя </a:t>
            </a:r>
            <a:r>
              <a:rPr lang="ru-RU" sz="1600" dirty="0" err="1"/>
              <a:t>вуду</a:t>
            </a:r>
            <a:r>
              <a:rPr lang="ru-RU" sz="1600" dirty="0"/>
              <a:t> больше связано с религией фон (</a:t>
            </a:r>
            <a:r>
              <a:rPr lang="ru-RU" sz="1600" dirty="0" err="1"/>
              <a:t>Дагомея</a:t>
            </a:r>
            <a:r>
              <a:rPr lang="ru-RU" sz="1600" dirty="0"/>
              <a:t>), оно включает элементы йоруба.</a:t>
            </a:r>
          </a:p>
        </p:txBody>
      </p:sp>
    </p:spTree>
    <p:extLst>
      <p:ext uri="{BB962C8B-B14F-4D97-AF65-F5344CB8AC3E}">
        <p14:creationId xmlns:p14="http://schemas.microsoft.com/office/powerpoint/2010/main" val="2916826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98038" y="1066800"/>
            <a:ext cx="11767544" cy="1801949"/>
          </a:xfrm>
          <a:solidFill>
            <a:srgbClr val="00B050"/>
          </a:solidFill>
        </p:spPr>
        <p:txBody>
          <a:bodyPr/>
          <a:lstStyle/>
          <a:p>
            <a:r>
              <a:rPr lang="en-US" sz="5867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Исламская цивилизация</a:t>
            </a:r>
            <a:endParaRPr lang="ru-RU" sz="5867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Номер слайда 4">
            <a:extLst>
              <a:ext uri="{FF2B5EF4-FFF2-40B4-BE49-F238E27FC236}">
                <a16:creationId xmlns:a16="http://schemas.microsoft.com/office/drawing/2014/main" id="{8461940F-346C-2540-9F83-5196DBEB4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6</a:t>
            </a:fld>
            <a:endParaRPr lang="ru-RU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2C2FFF-A535-6947-8E69-4E09D6A4C7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4404" y="3352800"/>
            <a:ext cx="5866646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28061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4">
            <a:extLst>
              <a:ext uri="{FF2B5EF4-FFF2-40B4-BE49-F238E27FC236}">
                <a16:creationId xmlns:a16="http://schemas.microsoft.com/office/drawing/2014/main" id="{4807F3F4-1D63-E244-8D2C-D5A3B251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60</a:t>
            </a:fld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7F8651-D029-7A49-9CAB-81F2115042CD}"/>
              </a:ext>
            </a:extLst>
          </p:cNvPr>
          <p:cNvSpPr txBox="1"/>
          <p:nvPr/>
        </p:nvSpPr>
        <p:spPr>
          <a:xfrm>
            <a:off x="9152982" y="680393"/>
            <a:ext cx="3599191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33" b="1" dirty="0"/>
              <a:t>Система фон и </a:t>
            </a:r>
            <a:r>
              <a:rPr lang="ru-RU" sz="2133" b="1" dirty="0" err="1"/>
              <a:t>вуду</a:t>
            </a:r>
            <a:endParaRPr lang="ru-RU" sz="2133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4E7EB95E-8AB7-FF46-B068-51BB6B0F8F0F}"/>
              </a:ext>
            </a:extLst>
          </p:cNvPr>
          <p:cNvSpPr txBox="1">
            <a:spLocks/>
          </p:cNvSpPr>
          <p:nvPr/>
        </p:nvSpPr>
        <p:spPr>
          <a:xfrm>
            <a:off x="1994277" y="275707"/>
            <a:ext cx="6836687" cy="1083047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5600" dirty="0"/>
              <a:t>Религии Африки </a:t>
            </a:r>
            <a:endParaRPr lang="ru-RU" sz="5600" strike="sngStrike" dirty="0"/>
          </a:p>
          <a:p>
            <a:endParaRPr lang="ru-RU" sz="4267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F150E8-90E4-154B-808D-049EC1E6F3EC}"/>
              </a:ext>
            </a:extLst>
          </p:cNvPr>
          <p:cNvSpPr txBox="1"/>
          <p:nvPr/>
        </p:nvSpPr>
        <p:spPr>
          <a:xfrm>
            <a:off x="446769" y="1536346"/>
            <a:ext cx="791189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Религия фон</a:t>
            </a:r>
          </a:p>
          <a:p>
            <a:pPr lvl="1"/>
            <a:endParaRPr lang="ru-RU" sz="1600" dirty="0"/>
          </a:p>
          <a:p>
            <a:pPr lvl="1"/>
            <a:r>
              <a:rPr lang="ru-RU" sz="1600" dirty="0"/>
              <a:t>Религия народа фон (распространена в Бенине, Того, Нигерии) — это традиционная система верований, схожая с религией йоруба, но с уникальными чертами:</a:t>
            </a:r>
          </a:p>
          <a:p>
            <a:pPr lvl="1"/>
            <a:r>
              <a:rPr lang="ru-RU" sz="1600" dirty="0"/>
              <a:t>Верховное божество: </a:t>
            </a:r>
            <a:r>
              <a:rPr lang="ru-RU" sz="1600" dirty="0" err="1"/>
              <a:t>Маву</a:t>
            </a:r>
            <a:r>
              <a:rPr lang="ru-RU" sz="1600" dirty="0"/>
              <a:t>-Лиса — двойное божество (</a:t>
            </a:r>
            <a:r>
              <a:rPr lang="ru-RU" sz="1600" dirty="0" err="1"/>
              <a:t>Маву</a:t>
            </a:r>
            <a:r>
              <a:rPr lang="ru-RU" sz="1600" dirty="0"/>
              <a:t> — женское начало, луна; Лиса — мужское, солнце), создатель мира.</a:t>
            </a:r>
          </a:p>
          <a:p>
            <a:pPr lvl="1"/>
            <a:r>
              <a:rPr lang="ru-RU" sz="1600" dirty="0"/>
              <a:t>Духи (</a:t>
            </a:r>
            <a:r>
              <a:rPr lang="ru-RU" sz="1600" dirty="0" err="1"/>
              <a:t>Водун</a:t>
            </a:r>
            <a:r>
              <a:rPr lang="ru-RU" sz="1600" dirty="0"/>
              <a:t>): Множество духов, связанных с природой и предками, например, </a:t>
            </a:r>
            <a:r>
              <a:rPr lang="ru-RU" sz="1600" dirty="0" err="1"/>
              <a:t>Легба</a:t>
            </a:r>
            <a:r>
              <a:rPr lang="ru-RU" sz="1600" dirty="0"/>
              <a:t> (посредник между мирами), </a:t>
            </a:r>
            <a:r>
              <a:rPr lang="ru-RU" sz="1600" dirty="0" err="1"/>
              <a:t>Хевиосо</a:t>
            </a:r>
            <a:r>
              <a:rPr lang="ru-RU" sz="1600" dirty="0"/>
              <a:t> (бог грома).</a:t>
            </a:r>
          </a:p>
          <a:p>
            <a:pPr lvl="1"/>
            <a:r>
              <a:rPr lang="ru-RU" sz="1600" dirty="0"/>
              <a:t>Ритуалы: Жертвоприношения (животные, еда), танцы, гадания, поклонение предкам.</a:t>
            </a:r>
          </a:p>
          <a:p>
            <a:pPr lvl="1"/>
            <a:r>
              <a:rPr lang="ru-RU" sz="1600" dirty="0"/>
              <a:t>Этика: Гармония с природой и общиной, уважение к духам.</a:t>
            </a:r>
          </a:p>
          <a:p>
            <a:pPr lvl="1"/>
            <a:endParaRPr lang="ru-RU" sz="1600" b="1" dirty="0"/>
          </a:p>
          <a:p>
            <a:endParaRPr lang="ru-RU" sz="16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7696F27-4A65-FC45-8956-E52B14DA5984}"/>
              </a:ext>
            </a:extLst>
          </p:cNvPr>
          <p:cNvSpPr/>
          <p:nvPr/>
        </p:nvSpPr>
        <p:spPr>
          <a:xfrm>
            <a:off x="9325232" y="1536346"/>
            <a:ext cx="5859848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Вуду</a:t>
            </a:r>
          </a:p>
          <a:p>
            <a:endParaRPr lang="ru-RU" sz="1600" dirty="0"/>
          </a:p>
          <a:p>
            <a:r>
              <a:rPr lang="ru-RU" sz="1600" dirty="0"/>
              <a:t>Вуду (или </a:t>
            </a:r>
            <a:r>
              <a:rPr lang="ru-RU" sz="1600" dirty="0" err="1"/>
              <a:t>водун</a:t>
            </a:r>
            <a:r>
              <a:rPr lang="ru-RU" sz="1600" dirty="0"/>
              <a:t>) — синкретическая религия, возникшая на основе верований фон и других народов Западной Африки (особенно в Гаити) с влиянием католицизма:</a:t>
            </a:r>
          </a:p>
          <a:p>
            <a:r>
              <a:rPr lang="ru-RU" sz="1600" dirty="0"/>
              <a:t>Божество: </a:t>
            </a:r>
            <a:r>
              <a:rPr lang="ru-RU" sz="1600" dirty="0" err="1"/>
              <a:t>Бондье</a:t>
            </a:r>
            <a:r>
              <a:rPr lang="ru-RU" sz="1600" dirty="0"/>
              <a:t> (верховный бог, аналог </a:t>
            </a:r>
            <a:r>
              <a:rPr lang="ru-RU" sz="1600" dirty="0" err="1"/>
              <a:t>Маву</a:t>
            </a:r>
            <a:r>
              <a:rPr lang="ru-RU" sz="1600" dirty="0"/>
              <a:t>-Лиса).</a:t>
            </a:r>
          </a:p>
          <a:p>
            <a:r>
              <a:rPr lang="ru-RU" sz="1600" dirty="0"/>
              <a:t>Духи (Лоа): Духи-посредники, такие как </a:t>
            </a:r>
            <a:r>
              <a:rPr lang="ru-RU" sz="1600" dirty="0" err="1"/>
              <a:t>Легба</a:t>
            </a:r>
            <a:r>
              <a:rPr lang="ru-RU" sz="1600" dirty="0"/>
              <a:t>, </a:t>
            </a:r>
            <a:r>
              <a:rPr lang="ru-RU" sz="1600" dirty="0" err="1"/>
              <a:t>Эрзули</a:t>
            </a:r>
            <a:r>
              <a:rPr lang="ru-RU" sz="1600" dirty="0"/>
              <a:t> (богиня любви), Барон </a:t>
            </a:r>
            <a:r>
              <a:rPr lang="ru-RU" sz="1600" dirty="0" err="1"/>
              <a:t>Самеди</a:t>
            </a:r>
            <a:r>
              <a:rPr lang="ru-RU" sz="1600" dirty="0"/>
              <a:t> (дух смерти).</a:t>
            </a:r>
          </a:p>
          <a:p>
            <a:r>
              <a:rPr lang="ru-RU" sz="1600" dirty="0"/>
              <a:t>Ритуалы: Танцы, барабаны, жертвоприношения, одержимость духами (</a:t>
            </a:r>
            <a:r>
              <a:rPr lang="ru-RU" sz="1600" dirty="0" err="1"/>
              <a:t>лоа</a:t>
            </a:r>
            <a:r>
              <a:rPr lang="ru-RU" sz="1600" dirty="0"/>
              <a:t> "вселяются" в людей).</a:t>
            </a:r>
          </a:p>
          <a:p>
            <a:r>
              <a:rPr lang="ru-RU" sz="1600" dirty="0"/>
              <a:t>Синкретизм: Лоа отождествляются с католическими святыми (например, </a:t>
            </a:r>
            <a:r>
              <a:rPr lang="ru-RU" sz="1600" dirty="0" err="1"/>
              <a:t>Легба</a:t>
            </a:r>
            <a:r>
              <a:rPr lang="ru-RU" sz="1600" dirty="0"/>
              <a:t> с апостолом Петром).</a:t>
            </a:r>
          </a:p>
          <a:p>
            <a:r>
              <a:rPr lang="ru-RU" sz="1600" dirty="0"/>
              <a:t>Цель: Связь с духами для защиты, исцеления, удачи.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0C95AE2-5458-1245-BFD4-3BE49E3C60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6637" y="5352775"/>
            <a:ext cx="3377513" cy="353460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3504736-EBF7-DD46-9C10-9A320E53FF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5561" y="5352775"/>
            <a:ext cx="3985283" cy="2988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53378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4">
            <a:extLst>
              <a:ext uri="{FF2B5EF4-FFF2-40B4-BE49-F238E27FC236}">
                <a16:creationId xmlns:a16="http://schemas.microsoft.com/office/drawing/2014/main" id="{4807F3F4-1D63-E244-8D2C-D5A3B251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61</a:t>
            </a:fld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7F8651-D029-7A49-9CAB-81F2115042CD}"/>
              </a:ext>
            </a:extLst>
          </p:cNvPr>
          <p:cNvSpPr txBox="1"/>
          <p:nvPr/>
        </p:nvSpPr>
        <p:spPr>
          <a:xfrm>
            <a:off x="9152982" y="680393"/>
            <a:ext cx="3599191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33" b="1" dirty="0"/>
              <a:t>Другие системы</a:t>
            </a:r>
            <a:endParaRPr lang="ru-RU" sz="2133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4E7EB95E-8AB7-FF46-B068-51BB6B0F8F0F}"/>
              </a:ext>
            </a:extLst>
          </p:cNvPr>
          <p:cNvSpPr txBox="1">
            <a:spLocks/>
          </p:cNvSpPr>
          <p:nvPr/>
        </p:nvSpPr>
        <p:spPr>
          <a:xfrm>
            <a:off x="1994277" y="275707"/>
            <a:ext cx="6836687" cy="1083047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5600" dirty="0"/>
              <a:t>Религии Африки </a:t>
            </a:r>
            <a:endParaRPr lang="ru-RU" sz="5600" strike="sngStrike" dirty="0"/>
          </a:p>
          <a:p>
            <a:endParaRPr lang="ru-RU" sz="4267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F150E8-90E4-154B-808D-049EC1E6F3EC}"/>
              </a:ext>
            </a:extLst>
          </p:cNvPr>
          <p:cNvSpPr txBox="1"/>
          <p:nvPr/>
        </p:nvSpPr>
        <p:spPr>
          <a:xfrm>
            <a:off x="243180" y="1417888"/>
            <a:ext cx="5912843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err="1"/>
              <a:t>Акан</a:t>
            </a:r>
            <a:r>
              <a:rPr lang="ru-RU" sz="1600" b="1" dirty="0"/>
              <a:t> (Гана, Кот-д’Ивуар)  </a:t>
            </a:r>
          </a:p>
          <a:p>
            <a:pPr lvl="1"/>
            <a:r>
              <a:rPr lang="ru-RU" sz="1600" dirty="0"/>
              <a:t>Верховное божество: </a:t>
            </a:r>
            <a:r>
              <a:rPr lang="ru-RU" sz="1600" dirty="0" err="1"/>
              <a:t>Ньяме</a:t>
            </a:r>
            <a:r>
              <a:rPr lang="ru-RU" sz="1600" dirty="0"/>
              <a:t> — бог неба, создатель.</a:t>
            </a:r>
          </a:p>
          <a:p>
            <a:pPr lvl="1"/>
            <a:r>
              <a:rPr lang="ru-RU" sz="1600" dirty="0"/>
              <a:t>Духи (</a:t>
            </a:r>
            <a:r>
              <a:rPr lang="ru-RU" sz="1600" dirty="0" err="1"/>
              <a:t>Абомасом</a:t>
            </a:r>
            <a:r>
              <a:rPr lang="ru-RU" sz="1600" dirty="0"/>
              <a:t>): Духи природы (реки, леса), связанные с плодородием.</a:t>
            </a:r>
          </a:p>
          <a:p>
            <a:pPr lvl="1"/>
            <a:r>
              <a:rPr lang="ru-RU" sz="1600" dirty="0"/>
              <a:t>Ключевые концепции: Поклонение предкам, культ Золотого Трона у </a:t>
            </a:r>
            <a:r>
              <a:rPr lang="ru-RU" sz="1600" dirty="0" err="1"/>
              <a:t>ашанти</a:t>
            </a:r>
            <a:r>
              <a:rPr lang="ru-RU" sz="1600" dirty="0"/>
              <a:t>.</a:t>
            </a:r>
          </a:p>
          <a:p>
            <a:pPr lvl="1"/>
            <a:r>
              <a:rPr lang="ru-RU" sz="1600" dirty="0"/>
              <a:t>Ритуалы: Фестивали (например, </a:t>
            </a:r>
            <a:r>
              <a:rPr lang="ru-RU" sz="1600" dirty="0" err="1"/>
              <a:t>Адэ</a:t>
            </a:r>
            <a:r>
              <a:rPr lang="ru-RU" sz="1600" dirty="0"/>
              <a:t> у </a:t>
            </a:r>
            <a:r>
              <a:rPr lang="ru-RU" sz="1600" dirty="0" err="1"/>
              <a:t>ашанти</a:t>
            </a:r>
            <a:r>
              <a:rPr lang="ru-RU" sz="1600" dirty="0"/>
              <a:t>), жертвоприношения, гадания.</a:t>
            </a:r>
          </a:p>
          <a:p>
            <a:pPr lvl="1"/>
            <a:r>
              <a:rPr lang="ru-RU" sz="1600" dirty="0"/>
              <a:t>Особенности: Сильная связь с политической властью (например, у </a:t>
            </a:r>
            <a:r>
              <a:rPr lang="ru-RU" sz="1600" dirty="0" err="1"/>
              <a:t>ашанти</a:t>
            </a:r>
            <a:r>
              <a:rPr lang="ru-RU" sz="1600" dirty="0"/>
              <a:t>).</a:t>
            </a:r>
            <a:endParaRPr lang="ru-RU" sz="1600" b="1" dirty="0"/>
          </a:p>
          <a:p>
            <a:r>
              <a:rPr lang="ru-RU" sz="1600" b="1" dirty="0" err="1"/>
              <a:t>Мосси</a:t>
            </a:r>
            <a:r>
              <a:rPr lang="ru-RU" sz="1600" b="1" dirty="0"/>
              <a:t> </a:t>
            </a:r>
            <a:r>
              <a:rPr lang="en-GB" sz="1600" b="1" dirty="0"/>
              <a:t>(</a:t>
            </a:r>
            <a:r>
              <a:rPr lang="ru-RU" sz="1600" b="1" dirty="0"/>
              <a:t>Буркина-Фасо)  </a:t>
            </a:r>
          </a:p>
          <a:p>
            <a:pPr lvl="1"/>
            <a:r>
              <a:rPr lang="ru-RU" sz="1600" dirty="0"/>
              <a:t>Верховное божество: </a:t>
            </a:r>
            <a:r>
              <a:rPr lang="ru-RU" sz="1600" dirty="0" err="1"/>
              <a:t>Виннам</a:t>
            </a:r>
            <a:r>
              <a:rPr lang="ru-RU" sz="1600" dirty="0"/>
              <a:t> — бог солнца и создатель.</a:t>
            </a:r>
          </a:p>
          <a:p>
            <a:pPr lvl="1"/>
            <a:r>
              <a:rPr lang="ru-RU" sz="1600" dirty="0"/>
              <a:t>Духи: Духи предков, духи земли.</a:t>
            </a:r>
          </a:p>
          <a:p>
            <a:pPr lvl="1"/>
            <a:r>
              <a:rPr lang="ru-RU" sz="1600" dirty="0"/>
              <a:t>Ритуалы: Жертвоприношения, ритуалы плодородия, поклонение предкам.</a:t>
            </a:r>
          </a:p>
          <a:p>
            <a:pPr lvl="1"/>
            <a:r>
              <a:rPr lang="ru-RU" sz="1600" dirty="0"/>
              <a:t>Особенности: Сопротивление исламизации, акцент на связь с землёй и сельским хозяйством.</a:t>
            </a:r>
            <a:endParaRPr lang="ru-RU" sz="1600" b="1" dirty="0"/>
          </a:p>
          <a:p>
            <a:r>
              <a:rPr lang="ru-RU" sz="1600" b="1" dirty="0"/>
              <a:t>Догон (Мали)  </a:t>
            </a:r>
          </a:p>
          <a:p>
            <a:pPr lvl="1"/>
            <a:r>
              <a:rPr lang="ru-RU" sz="1600" dirty="0"/>
              <a:t>Верховное божество: </a:t>
            </a:r>
            <a:r>
              <a:rPr lang="ru-RU" sz="1600" dirty="0" err="1"/>
              <a:t>Амма</a:t>
            </a:r>
            <a:r>
              <a:rPr lang="ru-RU" sz="1600" dirty="0"/>
              <a:t> — создатель, связанный с небом.</a:t>
            </a:r>
          </a:p>
          <a:p>
            <a:pPr lvl="1"/>
            <a:r>
              <a:rPr lang="ru-RU" sz="1600" dirty="0"/>
              <a:t>Духи: </a:t>
            </a:r>
            <a:r>
              <a:rPr lang="ru-RU" sz="1600" dirty="0" err="1"/>
              <a:t>Номмо</a:t>
            </a:r>
            <a:r>
              <a:rPr lang="ru-RU" sz="1600" dirty="0"/>
              <a:t> (духи воды, помощники </a:t>
            </a:r>
            <a:r>
              <a:rPr lang="ru-RU" sz="1600" dirty="0" err="1"/>
              <a:t>Амма</a:t>
            </a:r>
            <a:r>
              <a:rPr lang="ru-RU" sz="1600" dirty="0"/>
              <a:t>), духи предков.</a:t>
            </a:r>
          </a:p>
          <a:p>
            <a:pPr lvl="1"/>
            <a:r>
              <a:rPr lang="ru-RU" sz="1600" dirty="0"/>
              <a:t>Ритуалы: Танцы с масками (например, на похоронах), ритуалы Сиги (каждые 60 лет).</a:t>
            </a:r>
          </a:p>
          <a:p>
            <a:pPr lvl="1"/>
            <a:r>
              <a:rPr lang="ru-RU" sz="1600" dirty="0"/>
              <a:t>Особенности: Сложная космология, астрономические знания (например, о звезде Сириус).</a:t>
            </a:r>
          </a:p>
          <a:p>
            <a:endParaRPr lang="ru-RU" sz="1600" b="1" dirty="0"/>
          </a:p>
          <a:p>
            <a:endParaRPr lang="ru-RU" sz="1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21E587-5804-D64F-B1CA-4EF7C08619A0}"/>
              </a:ext>
            </a:extLst>
          </p:cNvPr>
          <p:cNvSpPr txBox="1"/>
          <p:nvPr/>
        </p:nvSpPr>
        <p:spPr>
          <a:xfrm>
            <a:off x="6156023" y="1417888"/>
            <a:ext cx="6975091" cy="207749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Шона (Зимбабве, Мозамбик)  </a:t>
            </a:r>
          </a:p>
          <a:p>
            <a:pPr lvl="1"/>
            <a:r>
              <a:rPr lang="ru-RU" sz="1600" dirty="0"/>
              <a:t>Верховное божество: </a:t>
            </a:r>
            <a:r>
              <a:rPr lang="ru-RU" sz="1600" dirty="0" err="1"/>
              <a:t>Мвари</a:t>
            </a:r>
            <a:r>
              <a:rPr lang="ru-RU" sz="1600" dirty="0"/>
              <a:t> — бог-создатель, связанный с небом и дождём.</a:t>
            </a:r>
          </a:p>
          <a:p>
            <a:pPr lvl="1"/>
            <a:r>
              <a:rPr lang="ru-RU" sz="1600" dirty="0"/>
              <a:t>Духи: </a:t>
            </a:r>
            <a:r>
              <a:rPr lang="ru-RU" sz="1600" dirty="0" err="1"/>
              <a:t>Вадзиму</a:t>
            </a:r>
            <a:r>
              <a:rPr lang="ru-RU" sz="1600" dirty="0"/>
              <a:t> (духи предков), </a:t>
            </a:r>
            <a:r>
              <a:rPr lang="ru-RU" sz="1600" dirty="0" err="1"/>
              <a:t>мхондоро</a:t>
            </a:r>
            <a:r>
              <a:rPr lang="ru-RU" sz="1600" dirty="0"/>
              <a:t> (духи вождей, часто воплощаются в львах).</a:t>
            </a:r>
          </a:p>
          <a:p>
            <a:pPr lvl="1"/>
            <a:r>
              <a:rPr lang="ru-RU" sz="1600" dirty="0"/>
              <a:t>Ритуалы: Жертвоприношения, танцы, общение с духами через медиумов.</a:t>
            </a:r>
          </a:p>
          <a:p>
            <a:pPr lvl="1"/>
            <a:r>
              <a:rPr lang="ru-RU" sz="1600" dirty="0"/>
              <a:t>Особенности: Связь с природой (священные холмы, пещеры), влияние на культуру Великого Зимбабве.</a:t>
            </a:r>
          </a:p>
          <a:p>
            <a:pPr lvl="1"/>
            <a:r>
              <a:rPr lang="ru-RU" sz="1600" dirty="0" err="1"/>
              <a:t>Кикуйю</a:t>
            </a:r>
            <a:r>
              <a:rPr lang="ru-RU" sz="1600" dirty="0"/>
              <a:t> (Кения)  </a:t>
            </a:r>
          </a:p>
          <a:p>
            <a:pPr lvl="1"/>
            <a:r>
              <a:rPr lang="ru-RU" sz="1600" dirty="0"/>
              <a:t>Верховное божество: </a:t>
            </a:r>
            <a:r>
              <a:rPr lang="ru-RU" sz="1600" dirty="0" err="1"/>
              <a:t>Нгаи</a:t>
            </a:r>
            <a:r>
              <a:rPr lang="ru-RU" sz="1600" dirty="0"/>
              <a:t> — бог неба, живёт на горе Кения.</a:t>
            </a:r>
          </a:p>
          <a:p>
            <a:pPr lvl="1"/>
            <a:r>
              <a:rPr lang="ru-RU" sz="1600" dirty="0"/>
              <a:t>Духи: Духи предков, связанные с семьёй и общиной.</a:t>
            </a:r>
          </a:p>
          <a:p>
            <a:pPr lvl="1"/>
            <a:r>
              <a:rPr lang="ru-RU" sz="1600" dirty="0"/>
              <a:t>Ритуалы: Молитвы у священных деревьев (например, фигового дерева), жертвоприношения коз.</a:t>
            </a:r>
          </a:p>
          <a:p>
            <a:pPr lvl="1"/>
            <a:r>
              <a:rPr lang="ru-RU" sz="1600" dirty="0"/>
              <a:t>Особенности: Акцент на связь с землёй и природой, обряды инициации (например, обрезание).</a:t>
            </a:r>
          </a:p>
          <a:p>
            <a:r>
              <a:rPr lang="ru-RU" sz="1600" b="1" dirty="0" err="1"/>
              <a:t>Баконго</a:t>
            </a:r>
            <a:r>
              <a:rPr lang="ru-RU" sz="1600" b="1" dirty="0"/>
              <a:t> (ДРК, Ангола, Республика Конго)  </a:t>
            </a:r>
          </a:p>
          <a:p>
            <a:pPr lvl="1"/>
            <a:r>
              <a:rPr lang="ru-RU" sz="1600" dirty="0"/>
              <a:t>Верховное божество: </a:t>
            </a:r>
            <a:r>
              <a:rPr lang="ru-RU" sz="1600" dirty="0" err="1"/>
              <a:t>Нзамби</a:t>
            </a:r>
            <a:r>
              <a:rPr lang="ru-RU" sz="1600" dirty="0"/>
              <a:t> — бог-создатель, далёкий от людей.</a:t>
            </a:r>
          </a:p>
          <a:p>
            <a:pPr lvl="1"/>
            <a:r>
              <a:rPr lang="ru-RU" sz="1600" dirty="0"/>
              <a:t>Духи: </a:t>
            </a:r>
            <a:r>
              <a:rPr lang="ru-RU" sz="1600" dirty="0" err="1"/>
              <a:t>Нкиси</a:t>
            </a:r>
            <a:r>
              <a:rPr lang="ru-RU" sz="1600" dirty="0"/>
              <a:t> — духи, воплощённые в амулетах или статуэтках, используемых для защиты и исцеления.</a:t>
            </a:r>
          </a:p>
          <a:p>
            <a:pPr lvl="1"/>
            <a:r>
              <a:rPr lang="ru-RU" sz="1600" dirty="0"/>
              <a:t>Ритуалы: Использование </a:t>
            </a:r>
            <a:r>
              <a:rPr lang="ru-RU" sz="1600" dirty="0" err="1"/>
              <a:t>нкиси</a:t>
            </a:r>
            <a:r>
              <a:rPr lang="ru-RU" sz="1600" dirty="0"/>
              <a:t>, жертвоприношения, танцы, гадания.</a:t>
            </a:r>
          </a:p>
          <a:p>
            <a:pPr lvl="1"/>
            <a:r>
              <a:rPr lang="ru-RU" sz="1600" dirty="0"/>
              <a:t>Особенности: Сильное влияние на синкретические религии (например, </a:t>
            </a:r>
            <a:r>
              <a:rPr lang="ru-RU" sz="1600" dirty="0" err="1"/>
              <a:t>палеро</a:t>
            </a:r>
            <a:r>
              <a:rPr lang="ru-RU" sz="1600" dirty="0"/>
              <a:t> в Кубе), акцент на магию и исцеление.</a:t>
            </a:r>
          </a:p>
          <a:p>
            <a:pPr lvl="1"/>
            <a:r>
              <a:rPr lang="ru-RU" sz="1600" dirty="0"/>
              <a:t>Луба (ДРК)  </a:t>
            </a:r>
          </a:p>
          <a:p>
            <a:pPr lvl="1"/>
            <a:r>
              <a:rPr lang="ru-RU" sz="1600" dirty="0"/>
              <a:t>Верховное божество: </a:t>
            </a:r>
            <a:r>
              <a:rPr lang="ru-RU" sz="1600" dirty="0" err="1"/>
              <a:t>Видье</a:t>
            </a:r>
            <a:r>
              <a:rPr lang="ru-RU" sz="1600" dirty="0"/>
              <a:t> </a:t>
            </a:r>
            <a:r>
              <a:rPr lang="ru-RU" sz="1600" dirty="0" err="1"/>
              <a:t>Мукулу</a:t>
            </a:r>
            <a:r>
              <a:rPr lang="ru-RU" sz="1600" dirty="0"/>
              <a:t> — создатель, связанный с небом.</a:t>
            </a:r>
          </a:p>
          <a:p>
            <a:pPr lvl="1"/>
            <a:r>
              <a:rPr lang="ru-RU" sz="1600" dirty="0"/>
              <a:t>Духи: </a:t>
            </a:r>
            <a:r>
              <a:rPr lang="ru-RU" sz="1600" dirty="0" err="1"/>
              <a:t>Банкулу</a:t>
            </a:r>
            <a:r>
              <a:rPr lang="ru-RU" sz="1600" dirty="0"/>
              <a:t> (духи предков), духи природы.</a:t>
            </a:r>
          </a:p>
          <a:p>
            <a:pPr lvl="1"/>
            <a:endParaRPr lang="ru-RU" sz="1600" dirty="0"/>
          </a:p>
          <a:p>
            <a:pPr lvl="1"/>
            <a:r>
              <a:rPr lang="ru-RU" sz="1600" dirty="0"/>
              <a:t>Ритуалы: Жертвоприношения, обряды инициации, гадания с использованием священных предметов.</a:t>
            </a:r>
          </a:p>
          <a:p>
            <a:pPr lvl="1"/>
            <a:r>
              <a:rPr lang="ru-RU" sz="1600" dirty="0"/>
              <a:t>Особенности: Акцент на политическую роль духов (духи вождей), связь с царской властью.</a:t>
            </a:r>
          </a:p>
          <a:p>
            <a:endParaRPr lang="ru-RU" sz="1600" b="1" dirty="0"/>
          </a:p>
          <a:p>
            <a:endParaRPr lang="ru-RU" sz="1600" b="1" dirty="0"/>
          </a:p>
          <a:p>
            <a:endParaRPr lang="ru-RU" sz="1600" b="1" dirty="0"/>
          </a:p>
          <a:p>
            <a:r>
              <a:rPr lang="ru-RU" sz="1600" b="1" dirty="0"/>
              <a:t>Зулу (ЮАР)  </a:t>
            </a:r>
          </a:p>
          <a:p>
            <a:endParaRPr lang="ru-RU" sz="1600" b="1" dirty="0"/>
          </a:p>
          <a:p>
            <a:r>
              <a:rPr lang="ru-RU" sz="1600" b="1" dirty="0"/>
              <a:t>Верховное божество: </a:t>
            </a:r>
            <a:r>
              <a:rPr lang="ru-RU" sz="1600" b="1" dirty="0" err="1"/>
              <a:t>Ункулункулу</a:t>
            </a:r>
            <a:r>
              <a:rPr lang="ru-RU" sz="1600" b="1" dirty="0"/>
              <a:t> — первый человек и создатель, но далёкий.</a:t>
            </a:r>
          </a:p>
          <a:p>
            <a:endParaRPr lang="ru-RU" sz="1600" b="1" dirty="0"/>
          </a:p>
          <a:p>
            <a:endParaRPr lang="ru-RU" sz="1600" b="1" dirty="0"/>
          </a:p>
          <a:p>
            <a:endParaRPr lang="ru-RU" sz="1600" b="1" dirty="0"/>
          </a:p>
          <a:p>
            <a:r>
              <a:rPr lang="ru-RU" sz="1600" b="1" dirty="0"/>
              <a:t>Духи: </a:t>
            </a:r>
            <a:r>
              <a:rPr lang="ru-RU" sz="1600" b="1" dirty="0" err="1"/>
              <a:t>Аматонго</a:t>
            </a:r>
            <a:r>
              <a:rPr lang="ru-RU" sz="1600" b="1" dirty="0"/>
              <a:t> (духи предков), духи природы.</a:t>
            </a:r>
          </a:p>
          <a:p>
            <a:endParaRPr lang="ru-RU" sz="1600" b="1" dirty="0"/>
          </a:p>
          <a:p>
            <a:endParaRPr lang="ru-RU" sz="1600" b="1" dirty="0"/>
          </a:p>
          <a:p>
            <a:endParaRPr lang="ru-RU" sz="1600" b="1" dirty="0"/>
          </a:p>
          <a:p>
            <a:r>
              <a:rPr lang="ru-RU" sz="1600" b="1" dirty="0"/>
              <a:t>Ритуалы: Жертвоприношения (коровы, козы), общение с предками через сны, танцы.</a:t>
            </a:r>
          </a:p>
          <a:p>
            <a:endParaRPr lang="ru-RU" sz="1600" b="1" dirty="0"/>
          </a:p>
          <a:p>
            <a:endParaRPr lang="ru-RU" sz="1600" b="1" dirty="0"/>
          </a:p>
          <a:p>
            <a:endParaRPr lang="ru-RU" sz="1600" b="1" dirty="0"/>
          </a:p>
          <a:p>
            <a:r>
              <a:rPr lang="ru-RU" sz="1600" b="1" dirty="0"/>
              <a:t>Особенности: </a:t>
            </a:r>
            <a:r>
              <a:rPr lang="ru-RU" sz="1600" b="1" dirty="0" err="1"/>
              <a:t>Сангома</a:t>
            </a:r>
            <a:r>
              <a:rPr lang="ru-RU" sz="1600" b="1" dirty="0"/>
              <a:t> (целители) и </a:t>
            </a:r>
            <a:r>
              <a:rPr lang="ru-RU" sz="1600" b="1" dirty="0" err="1"/>
              <a:t>инианга</a:t>
            </a:r>
            <a:r>
              <a:rPr lang="ru-RU" sz="1600" b="1" dirty="0"/>
              <a:t> (знахари) играют ключевую роль, акцент на предков.</a:t>
            </a:r>
          </a:p>
          <a:p>
            <a:endParaRPr lang="ru-RU" sz="1600" b="1" dirty="0"/>
          </a:p>
          <a:p>
            <a:endParaRPr lang="ru-RU" sz="1600" b="1" dirty="0"/>
          </a:p>
          <a:p>
            <a:r>
              <a:rPr lang="ru-RU" sz="1600" b="1" dirty="0"/>
              <a:t>Сан (бушмены, Намибия, Ботсвана)  </a:t>
            </a:r>
          </a:p>
          <a:p>
            <a:endParaRPr lang="ru-RU" sz="1600" b="1" dirty="0"/>
          </a:p>
          <a:p>
            <a:r>
              <a:rPr lang="ru-RU" sz="1600" b="1" dirty="0"/>
              <a:t>Верховное божество: </a:t>
            </a:r>
            <a:r>
              <a:rPr lang="ru-RU" sz="1600" b="1" dirty="0" err="1"/>
              <a:t>Кагген</a:t>
            </a:r>
            <a:r>
              <a:rPr lang="ru-RU" sz="1600" b="1" dirty="0"/>
              <a:t> (или </a:t>
            </a:r>
            <a:r>
              <a:rPr lang="ru-RU" sz="1600" b="1" dirty="0" err="1"/>
              <a:t>Цагн</a:t>
            </a:r>
            <a:r>
              <a:rPr lang="ru-RU" sz="1600" b="1" dirty="0"/>
              <a:t>) — бог-создатель, часто принимает форму богомола.</a:t>
            </a:r>
          </a:p>
          <a:p>
            <a:endParaRPr lang="ru-RU" sz="1600" b="1" dirty="0"/>
          </a:p>
          <a:p>
            <a:endParaRPr lang="ru-RU" sz="1600" b="1" dirty="0"/>
          </a:p>
          <a:p>
            <a:endParaRPr lang="ru-RU" sz="1600" b="1" dirty="0"/>
          </a:p>
          <a:p>
            <a:r>
              <a:rPr lang="ru-RU" sz="1600" b="1" dirty="0"/>
              <a:t>Духи: Духи мёртвых, духи животных.</a:t>
            </a:r>
          </a:p>
          <a:p>
            <a:endParaRPr lang="ru-RU" sz="1600" b="1" dirty="0"/>
          </a:p>
          <a:p>
            <a:endParaRPr lang="ru-RU" sz="1600" b="1" dirty="0"/>
          </a:p>
          <a:p>
            <a:endParaRPr lang="ru-RU" sz="1600" b="1" dirty="0"/>
          </a:p>
          <a:p>
            <a:r>
              <a:rPr lang="ru-RU" sz="1600" b="1" dirty="0"/>
              <a:t>Ритуалы: Танцы транса (для исцеления и связи с духами), охота как ритуал.</a:t>
            </a:r>
          </a:p>
          <a:p>
            <a:endParaRPr lang="ru-RU" sz="1600" b="1" dirty="0"/>
          </a:p>
          <a:p>
            <a:endParaRPr lang="ru-RU" sz="1600" b="1" dirty="0"/>
          </a:p>
          <a:p>
            <a:endParaRPr lang="ru-RU" sz="1600" b="1" dirty="0"/>
          </a:p>
          <a:p>
            <a:r>
              <a:rPr lang="ru-RU" sz="1600" b="1" dirty="0"/>
              <a:t>Особенности: Шаманизм, вера в духов животных, тесная связь с природой.</a:t>
            </a:r>
          </a:p>
          <a:p>
            <a:endParaRPr lang="ru-RU" sz="1600" b="1" dirty="0"/>
          </a:p>
          <a:p>
            <a:endParaRPr lang="ru-RU" sz="1600" b="1" dirty="0"/>
          </a:p>
          <a:p>
            <a:r>
              <a:rPr lang="ru-RU" sz="1600" b="1" dirty="0"/>
              <a:t>5. Регион </a:t>
            </a:r>
            <a:r>
              <a:rPr lang="ru-RU" sz="1600" b="1" dirty="0" err="1"/>
              <a:t>Сахеля</a:t>
            </a:r>
            <a:r>
              <a:rPr lang="ru-RU" sz="1600" b="1" dirty="0"/>
              <a:t> (переходная зона)</a:t>
            </a:r>
          </a:p>
          <a:p>
            <a:endParaRPr lang="ru-RU" sz="1600" b="1" dirty="0"/>
          </a:p>
          <a:p>
            <a:endParaRPr lang="ru-RU" sz="1600" b="1" dirty="0"/>
          </a:p>
          <a:p>
            <a:endParaRPr lang="ru-RU" sz="1600" b="1" dirty="0"/>
          </a:p>
          <a:p>
            <a:endParaRPr lang="ru-RU" sz="1600" b="1" dirty="0"/>
          </a:p>
          <a:p>
            <a:endParaRPr lang="ru-RU" sz="1600" b="1" dirty="0"/>
          </a:p>
          <a:p>
            <a:endParaRPr lang="ru-RU" sz="1600" b="1" dirty="0"/>
          </a:p>
          <a:p>
            <a:endParaRPr lang="ru-RU" sz="1600" b="1" dirty="0"/>
          </a:p>
          <a:p>
            <a:endParaRPr lang="ru-RU" sz="1600" b="1" dirty="0"/>
          </a:p>
          <a:p>
            <a:endParaRPr lang="ru-RU" sz="1600" b="1" dirty="0"/>
          </a:p>
          <a:p>
            <a:endParaRPr lang="ru-RU" sz="1600" b="1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80149407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4">
            <a:extLst>
              <a:ext uri="{FF2B5EF4-FFF2-40B4-BE49-F238E27FC236}">
                <a16:creationId xmlns:a16="http://schemas.microsoft.com/office/drawing/2014/main" id="{4807F3F4-1D63-E244-8D2C-D5A3B251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62</a:t>
            </a:fld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7F8651-D029-7A49-9CAB-81F2115042CD}"/>
              </a:ext>
            </a:extLst>
          </p:cNvPr>
          <p:cNvSpPr txBox="1"/>
          <p:nvPr/>
        </p:nvSpPr>
        <p:spPr>
          <a:xfrm>
            <a:off x="9152982" y="680393"/>
            <a:ext cx="3599191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33" b="1" dirty="0"/>
              <a:t>Другие системы</a:t>
            </a:r>
            <a:endParaRPr lang="ru-RU" sz="2133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4E7EB95E-8AB7-FF46-B068-51BB6B0F8F0F}"/>
              </a:ext>
            </a:extLst>
          </p:cNvPr>
          <p:cNvSpPr txBox="1">
            <a:spLocks/>
          </p:cNvSpPr>
          <p:nvPr/>
        </p:nvSpPr>
        <p:spPr>
          <a:xfrm>
            <a:off x="1994277" y="275707"/>
            <a:ext cx="6836687" cy="1083047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5600" dirty="0"/>
              <a:t>Религии Африки </a:t>
            </a:r>
            <a:endParaRPr lang="ru-RU" sz="5600" strike="sngStrike" dirty="0"/>
          </a:p>
          <a:p>
            <a:endParaRPr lang="ru-RU" sz="4267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21E587-5804-D64F-B1CA-4EF7C08619A0}"/>
              </a:ext>
            </a:extLst>
          </p:cNvPr>
          <p:cNvSpPr txBox="1"/>
          <p:nvPr/>
        </p:nvSpPr>
        <p:spPr>
          <a:xfrm>
            <a:off x="8276283" y="1644843"/>
            <a:ext cx="7606268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 Религия </a:t>
            </a:r>
            <a:r>
              <a:rPr lang="ru-RU" sz="1600" b="1" dirty="0" err="1"/>
              <a:t>Мбог</a:t>
            </a:r>
            <a:r>
              <a:rPr lang="ru-RU" sz="1600" b="1" dirty="0"/>
              <a:t> (Камерун):</a:t>
            </a:r>
          </a:p>
          <a:p>
            <a:r>
              <a:rPr lang="ru-RU" sz="1600" dirty="0"/>
              <a:t>Верховное божество: В религии признаётся верховный бог, который часто ассоциируется с небом и природой. Он считается создателем, но, как и в других африканских традициях, редко вмешивается в дела людей напрямую.</a:t>
            </a:r>
          </a:p>
          <a:p>
            <a:r>
              <a:rPr lang="ru-RU" sz="1600" dirty="0"/>
              <a:t>Духи и предки: Центральное место занимает поклонение предкам и духам природы. Предки (</a:t>
            </a:r>
            <a:r>
              <a:rPr lang="ru-RU" sz="1600" dirty="0" err="1"/>
              <a:t>банг</a:t>
            </a:r>
            <a:r>
              <a:rPr lang="ru-RU" sz="1600" dirty="0"/>
              <a:t>) считаются посредниками между живыми и духовным миром, а духи связаны с лесами, реками и другими природными явлениями.</a:t>
            </a:r>
          </a:p>
          <a:p>
            <a:r>
              <a:rPr lang="ru-RU" sz="1600" dirty="0"/>
              <a:t>Ритуалы и инициации: Ритуалы включают жертвоприношения (животные, еда), танцы и музыку для умиротворения духов и обеспечения гармонии. Инициация в орден </a:t>
            </a:r>
            <a:r>
              <a:rPr lang="ru-RU" sz="1600" dirty="0" err="1"/>
              <a:t>Мбог</a:t>
            </a:r>
            <a:r>
              <a:rPr lang="ru-RU" sz="1600" dirty="0"/>
              <a:t> — важный обряд, который включает обучение традициям, духовным знаниям и этике.</a:t>
            </a:r>
          </a:p>
          <a:p>
            <a:r>
              <a:rPr lang="ru-RU" sz="1600" dirty="0"/>
              <a:t>Связь с природой: Природа считается священной, а её элементы (деревья, реки) — обиталищем духов. Ритуалы часто проводятся в природных местах.</a:t>
            </a:r>
          </a:p>
          <a:p>
            <a:r>
              <a:rPr lang="ru-RU" sz="1600" dirty="0"/>
              <a:t>Этика и гармония: Религия </a:t>
            </a:r>
            <a:r>
              <a:rPr lang="ru-RU" sz="1600" dirty="0" err="1"/>
              <a:t>Мбог</a:t>
            </a:r>
            <a:r>
              <a:rPr lang="ru-RU" sz="1600" dirty="0"/>
              <a:t> подчёркивает важность гармонии в общине, уважения к старшим и соблюдения моральных норм.</a:t>
            </a:r>
          </a:p>
          <a:p>
            <a:r>
              <a:rPr lang="ru-RU" sz="1600" b="1" dirty="0"/>
              <a:t>Люди-леопарды</a:t>
            </a:r>
          </a:p>
          <a:p>
            <a:r>
              <a:rPr lang="ru-RU" sz="1600" dirty="0"/>
              <a:t>В ордене </a:t>
            </a:r>
            <a:r>
              <a:rPr lang="ru-RU" sz="1600" dirty="0" err="1"/>
              <a:t>Мбог</a:t>
            </a:r>
            <a:r>
              <a:rPr lang="ru-RU" sz="1600" dirty="0"/>
              <a:t> инициация включает ритуалы, которые могут символически "превращать" человека в леопарда — через ношение шкур, танцы или использование символов леопарда (когтей, зубов). Это подчёркивает связь с духовной силой животного.</a:t>
            </a:r>
          </a:p>
          <a:p>
            <a:r>
              <a:rPr lang="ru-RU" sz="1600" dirty="0"/>
              <a:t>Общества леопардов: В некоторых африканских культурах (например, у </a:t>
            </a:r>
            <a:r>
              <a:rPr lang="ru-RU" sz="1600" dirty="0" err="1"/>
              <a:t>баконго</a:t>
            </a:r>
            <a:r>
              <a:rPr lang="ru-RU" sz="1600" dirty="0"/>
              <a:t> или в Сьерра-Леоне) существовали тайные общества, известные как "общества леопардов". Они состояли из жрецов или воинов, которые якобы могли превращаться в леопардов (символически или через ритуалы) и защищать общину от врагов или злых духов.</a:t>
            </a:r>
          </a:p>
          <a:p>
            <a:endParaRPr lang="ru-RU" sz="1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3F262BF-001E-2846-903D-2D7A4AAC94CE}"/>
              </a:ext>
            </a:extLst>
          </p:cNvPr>
          <p:cNvSpPr txBox="1"/>
          <p:nvPr/>
        </p:nvSpPr>
        <p:spPr>
          <a:xfrm>
            <a:off x="806920" y="1644844"/>
            <a:ext cx="6975091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err="1"/>
              <a:t>Баконго</a:t>
            </a:r>
            <a:r>
              <a:rPr lang="ru-RU" sz="1600" b="1" dirty="0"/>
              <a:t> (ДРК, Ангола, Республика Конго)  </a:t>
            </a:r>
          </a:p>
          <a:p>
            <a:pPr lvl="1"/>
            <a:r>
              <a:rPr lang="ru-RU" sz="1600" dirty="0"/>
              <a:t>Верховное божество: </a:t>
            </a:r>
            <a:r>
              <a:rPr lang="ru-RU" sz="1600" dirty="0" err="1"/>
              <a:t>Нзамби</a:t>
            </a:r>
            <a:r>
              <a:rPr lang="ru-RU" sz="1600" dirty="0"/>
              <a:t> — бог-создатель, далёкий от людей.</a:t>
            </a:r>
          </a:p>
          <a:p>
            <a:pPr lvl="1"/>
            <a:r>
              <a:rPr lang="ru-RU" sz="1600" dirty="0"/>
              <a:t>Духи: </a:t>
            </a:r>
            <a:r>
              <a:rPr lang="ru-RU" sz="1600" dirty="0" err="1"/>
              <a:t>Нкиси</a:t>
            </a:r>
            <a:r>
              <a:rPr lang="ru-RU" sz="1600" dirty="0"/>
              <a:t> — духи, воплощённые в амулетах или статуэтках, используемых для защиты и исцеления.</a:t>
            </a:r>
          </a:p>
          <a:p>
            <a:pPr lvl="1"/>
            <a:r>
              <a:rPr lang="ru-RU" sz="1600" dirty="0"/>
              <a:t>Ритуалы: Использование </a:t>
            </a:r>
            <a:r>
              <a:rPr lang="ru-RU" sz="1600" dirty="0" err="1"/>
              <a:t>нкиси</a:t>
            </a:r>
            <a:r>
              <a:rPr lang="ru-RU" sz="1600" dirty="0"/>
              <a:t>, жертвоприношения, танцы, гадания.</a:t>
            </a:r>
          </a:p>
          <a:p>
            <a:pPr lvl="1"/>
            <a:r>
              <a:rPr lang="ru-RU" sz="1600" dirty="0"/>
              <a:t>Особенности: Сильное влияние на синкретические религии (например, </a:t>
            </a:r>
            <a:r>
              <a:rPr lang="ru-RU" sz="1600" dirty="0" err="1"/>
              <a:t>палеро</a:t>
            </a:r>
            <a:r>
              <a:rPr lang="ru-RU" sz="1600" dirty="0"/>
              <a:t> в Кубе), акцент на магию и исцеление.</a:t>
            </a:r>
          </a:p>
          <a:p>
            <a:pPr lvl="1"/>
            <a:r>
              <a:rPr lang="ru-RU" sz="1600" dirty="0"/>
              <a:t>Луба (ДРК)  </a:t>
            </a:r>
          </a:p>
          <a:p>
            <a:pPr lvl="1"/>
            <a:r>
              <a:rPr lang="ru-RU" sz="1600" dirty="0"/>
              <a:t>Верховное божество: </a:t>
            </a:r>
            <a:r>
              <a:rPr lang="ru-RU" sz="1600" dirty="0" err="1"/>
              <a:t>Видье</a:t>
            </a:r>
            <a:r>
              <a:rPr lang="ru-RU" sz="1600" dirty="0"/>
              <a:t> </a:t>
            </a:r>
            <a:r>
              <a:rPr lang="ru-RU" sz="1600" dirty="0" err="1"/>
              <a:t>Мукулу</a:t>
            </a:r>
            <a:r>
              <a:rPr lang="ru-RU" sz="1600" dirty="0"/>
              <a:t> — создатель, связанный с небом.</a:t>
            </a:r>
          </a:p>
          <a:p>
            <a:pPr lvl="1"/>
            <a:r>
              <a:rPr lang="ru-RU" sz="1600" dirty="0"/>
              <a:t>Духи: </a:t>
            </a:r>
            <a:r>
              <a:rPr lang="ru-RU" sz="1600" dirty="0" err="1"/>
              <a:t>Банкулу</a:t>
            </a:r>
            <a:r>
              <a:rPr lang="ru-RU" sz="1600" dirty="0"/>
              <a:t> (духи предков), духи природы.</a:t>
            </a:r>
          </a:p>
          <a:p>
            <a:pPr lvl="1"/>
            <a:endParaRPr lang="ru-RU" sz="1600" dirty="0"/>
          </a:p>
          <a:p>
            <a:pPr lvl="1"/>
            <a:r>
              <a:rPr lang="ru-RU" sz="1600" dirty="0"/>
              <a:t>Ритуалы: Жертвоприношения, обряды инициации, гадания с использованием священных предметов.</a:t>
            </a:r>
          </a:p>
          <a:p>
            <a:pPr lvl="1"/>
            <a:r>
              <a:rPr lang="ru-RU" sz="1600" dirty="0"/>
              <a:t>Особенности: Акцент на политическую роль духов (духи вождей), связь с царской властью.</a:t>
            </a:r>
          </a:p>
          <a:p>
            <a:r>
              <a:rPr lang="ru-RU" sz="1600" b="1" dirty="0"/>
              <a:t>Зулу (ЮАР)  </a:t>
            </a:r>
          </a:p>
          <a:p>
            <a:pPr lvl="1"/>
            <a:r>
              <a:rPr lang="ru-RU" sz="1600" dirty="0"/>
              <a:t>Верховное божество: </a:t>
            </a:r>
            <a:r>
              <a:rPr lang="ru-RU" sz="1600" dirty="0" err="1"/>
              <a:t>Ункулункулу</a:t>
            </a:r>
            <a:r>
              <a:rPr lang="ru-RU" sz="1600" dirty="0"/>
              <a:t> — первый человек и создатель, но далёкий.</a:t>
            </a:r>
          </a:p>
          <a:p>
            <a:pPr lvl="1"/>
            <a:r>
              <a:rPr lang="ru-RU" sz="1600" dirty="0"/>
              <a:t>Духи: </a:t>
            </a:r>
            <a:r>
              <a:rPr lang="ru-RU" sz="1600" dirty="0" err="1"/>
              <a:t>Аматонго</a:t>
            </a:r>
            <a:r>
              <a:rPr lang="ru-RU" sz="1600" dirty="0"/>
              <a:t> (духи предков), духи природы.</a:t>
            </a:r>
          </a:p>
          <a:p>
            <a:pPr lvl="1"/>
            <a:r>
              <a:rPr lang="ru-RU" sz="1600" dirty="0"/>
              <a:t>Ритуалы: Жертвоприношения (коровы, козы), общение с предками через сны, танцы.</a:t>
            </a:r>
          </a:p>
          <a:p>
            <a:pPr lvl="1"/>
            <a:r>
              <a:rPr lang="ru-RU" sz="1600" dirty="0"/>
              <a:t>Особенности: </a:t>
            </a:r>
            <a:r>
              <a:rPr lang="ru-RU" sz="1600" dirty="0" err="1"/>
              <a:t>Сангома</a:t>
            </a:r>
            <a:r>
              <a:rPr lang="ru-RU" sz="1600" dirty="0"/>
              <a:t> (целители) и </a:t>
            </a:r>
            <a:r>
              <a:rPr lang="ru-RU" sz="1600" dirty="0" err="1"/>
              <a:t>инианга</a:t>
            </a:r>
            <a:r>
              <a:rPr lang="ru-RU" sz="1600" dirty="0"/>
              <a:t> (знахари) играют ключевую роль, акцент на предков.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4423597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4">
            <a:extLst>
              <a:ext uri="{FF2B5EF4-FFF2-40B4-BE49-F238E27FC236}">
                <a16:creationId xmlns:a16="http://schemas.microsoft.com/office/drawing/2014/main" id="{4807F3F4-1D63-E244-8D2C-D5A3B251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63</a:t>
            </a:fld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7F8651-D029-7A49-9CAB-81F2115042CD}"/>
              </a:ext>
            </a:extLst>
          </p:cNvPr>
          <p:cNvSpPr txBox="1"/>
          <p:nvPr/>
        </p:nvSpPr>
        <p:spPr>
          <a:xfrm>
            <a:off x="9152982" y="680393"/>
            <a:ext cx="3599191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33" b="1" dirty="0"/>
              <a:t>Другие системы</a:t>
            </a:r>
            <a:endParaRPr lang="ru-RU" sz="2133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4E7EB95E-8AB7-FF46-B068-51BB6B0F8F0F}"/>
              </a:ext>
            </a:extLst>
          </p:cNvPr>
          <p:cNvSpPr txBox="1">
            <a:spLocks/>
          </p:cNvSpPr>
          <p:nvPr/>
        </p:nvSpPr>
        <p:spPr>
          <a:xfrm>
            <a:off x="1994277" y="275707"/>
            <a:ext cx="6836687" cy="1083047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5600" dirty="0"/>
              <a:t>Религии Африки </a:t>
            </a:r>
            <a:endParaRPr lang="ru-RU" sz="5600" strike="sngStrike" dirty="0"/>
          </a:p>
          <a:p>
            <a:endParaRPr lang="ru-RU" sz="4267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3F262BF-001E-2846-903D-2D7A4AAC94CE}"/>
              </a:ext>
            </a:extLst>
          </p:cNvPr>
          <p:cNvSpPr txBox="1"/>
          <p:nvPr/>
        </p:nvSpPr>
        <p:spPr>
          <a:xfrm>
            <a:off x="907777" y="1141809"/>
            <a:ext cx="7158705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Религия </a:t>
            </a:r>
            <a:r>
              <a:rPr lang="ru-RU" sz="1600" b="1" dirty="0" err="1"/>
              <a:t>нуэров</a:t>
            </a:r>
            <a:endParaRPr lang="ru-RU" sz="1600" b="1" dirty="0"/>
          </a:p>
          <a:p>
            <a:pPr lvl="1"/>
            <a:r>
              <a:rPr lang="ru-RU" sz="1600" dirty="0"/>
              <a:t>Верховное божество: Квот (</a:t>
            </a:r>
            <a:r>
              <a:rPr lang="en-GB" sz="1600" dirty="0" err="1"/>
              <a:t>Kwoth</a:t>
            </a:r>
            <a:r>
              <a:rPr lang="en-GB" sz="1600" dirty="0"/>
              <a:t>): </a:t>
            </a:r>
            <a:r>
              <a:rPr lang="ru-RU" sz="1600" dirty="0"/>
              <a:t>Верховный дух или бог, ассоциируемый с небом Квот считается создателем мира и людей, но он далёк от повседневной жизни. Его часто называют "Квот </a:t>
            </a:r>
            <a:r>
              <a:rPr lang="ru-RU" sz="1600" dirty="0" err="1"/>
              <a:t>Нхял</a:t>
            </a:r>
            <a:r>
              <a:rPr lang="ru-RU" sz="1600" dirty="0"/>
              <a:t>" (Дух Неба).</a:t>
            </a:r>
          </a:p>
          <a:p>
            <a:pPr lvl="1"/>
            <a:r>
              <a:rPr lang="ru-RU" sz="1600" dirty="0"/>
              <a:t>Духи и силы: Меньшие духи: Квот проявляется через духов природы (ветер, дождь, молния) и духов предков.</a:t>
            </a:r>
          </a:p>
          <a:p>
            <a:pPr lvl="1"/>
            <a:r>
              <a:rPr lang="ru-RU" sz="1600" dirty="0" err="1"/>
              <a:t>Кольяки</a:t>
            </a:r>
            <a:r>
              <a:rPr lang="ru-RU" sz="1600" dirty="0"/>
              <a:t>: Духи, связанные с кланами, которые могут вмешиваться в жизнь людей.</a:t>
            </a:r>
          </a:p>
          <a:p>
            <a:pPr lvl="1"/>
            <a:r>
              <a:rPr lang="ru-RU" sz="1600" dirty="0"/>
              <a:t>Духи болезней: Например, дух лихорадки, который может быть умиротворён через ритуалы.</a:t>
            </a:r>
          </a:p>
          <a:p>
            <a:pPr lvl="1"/>
            <a:r>
              <a:rPr lang="ru-RU" sz="1600" dirty="0"/>
              <a:t>Ритуалы и практики: Жертвоприношения: Центральный элемент религии. Жертвуют коров или быков, чтобы умилостивить Квот или духов, особенно в случае болезней, засухи или конфликтов.</a:t>
            </a:r>
          </a:p>
          <a:p>
            <a:pPr lvl="1"/>
            <a:r>
              <a:rPr lang="ru-RU" sz="1600" dirty="0"/>
              <a:t>Жрецы (</a:t>
            </a:r>
            <a:r>
              <a:rPr lang="ru-RU" sz="1600" dirty="0" err="1"/>
              <a:t>куар</a:t>
            </a:r>
            <a:r>
              <a:rPr lang="ru-RU" sz="1600" dirty="0"/>
              <a:t>): Жрецы, такие как "леопардовый жрец" (</a:t>
            </a:r>
            <a:r>
              <a:rPr lang="ru-RU" sz="1600" dirty="0" err="1"/>
              <a:t>куар</a:t>
            </a:r>
            <a:r>
              <a:rPr lang="ru-RU" sz="1600" dirty="0"/>
              <a:t> </a:t>
            </a:r>
            <a:r>
              <a:rPr lang="ru-RU" sz="1600" dirty="0" err="1"/>
              <a:t>ва</a:t>
            </a:r>
            <a:r>
              <a:rPr lang="ru-RU" sz="1600" dirty="0"/>
              <a:t>), играют роль посредников между людьми и духами. Они проводят ритуалы и исцеляют.</a:t>
            </a:r>
          </a:p>
          <a:p>
            <a:pPr lvl="1"/>
            <a:r>
              <a:rPr lang="ru-RU" sz="1600" dirty="0"/>
              <a:t>Обряды инициации: Важны для перехода в зрелость, включают </a:t>
            </a:r>
            <a:r>
              <a:rPr lang="ru-RU" sz="1600" dirty="0" err="1"/>
              <a:t>шрамирование</a:t>
            </a:r>
            <a:r>
              <a:rPr lang="ru-RU" sz="1600" dirty="0"/>
              <a:t> (</a:t>
            </a:r>
            <a:r>
              <a:rPr lang="ru-RU" sz="1600" dirty="0" err="1"/>
              <a:t>гаар</a:t>
            </a:r>
            <a:r>
              <a:rPr lang="ru-RU" sz="1600" dirty="0"/>
              <a:t>) — нанесение узоров на лоб.</a:t>
            </a:r>
          </a:p>
          <a:p>
            <a:pPr lvl="1"/>
            <a:r>
              <a:rPr lang="ru-RU" sz="1600" dirty="0"/>
              <a:t>Культ скота: Коровы — священные животные, символ богатства и связи с духами. Их используют в ритуалах и как выкуп за невесту.</a:t>
            </a:r>
          </a:p>
          <a:p>
            <a:pPr lvl="1"/>
            <a:r>
              <a:rPr lang="ru-RU" sz="1600" dirty="0"/>
              <a:t>Космология и мораль</a:t>
            </a:r>
          </a:p>
          <a:p>
            <a:pPr lvl="1"/>
            <a:r>
              <a:rPr lang="ru-RU" sz="1600" dirty="0" err="1"/>
              <a:t>Нуэры</a:t>
            </a:r>
            <a:r>
              <a:rPr lang="ru-RU" sz="1600" dirty="0"/>
              <a:t> верят, что Квот создал людей, но мир полон дисгармонии из-за человеческого непослушания.</a:t>
            </a:r>
          </a:p>
          <a:p>
            <a:pPr lvl="1"/>
            <a:r>
              <a:rPr lang="ru-RU" sz="1600" dirty="0"/>
              <a:t>Болезни и бедствия объясняются как наказание духов за нарушение моральных норм (например, ссоры в общине).</a:t>
            </a:r>
          </a:p>
          <a:p>
            <a:pPr lvl="1"/>
            <a:r>
              <a:rPr lang="ru-RU" sz="1600" dirty="0"/>
              <a:t>Акцент на гармонии в обществе: конфликты разрешаются через ритуалы и посредничество жрецов.</a:t>
            </a:r>
          </a:p>
          <a:p>
            <a:endParaRPr lang="ru-RU" sz="1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CF466B-A481-F64D-827E-2D82462BC4DB}"/>
              </a:ext>
            </a:extLst>
          </p:cNvPr>
          <p:cNvSpPr txBox="1"/>
          <p:nvPr/>
        </p:nvSpPr>
        <p:spPr>
          <a:xfrm>
            <a:off x="8189520" y="1467877"/>
            <a:ext cx="7610653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Религия </a:t>
            </a:r>
            <a:r>
              <a:rPr lang="ru-RU" sz="1600" b="1" dirty="0" err="1"/>
              <a:t>динка</a:t>
            </a:r>
            <a:endParaRPr lang="ru-RU" sz="1600" b="1" dirty="0"/>
          </a:p>
          <a:p>
            <a:pPr lvl="1"/>
            <a:r>
              <a:rPr lang="ru-RU" sz="1600" dirty="0"/>
              <a:t>Верховное божество: </a:t>
            </a:r>
            <a:r>
              <a:rPr lang="ru-RU" sz="1600" dirty="0" err="1"/>
              <a:t>Нхьялик</a:t>
            </a:r>
            <a:r>
              <a:rPr lang="ru-RU" sz="1600" dirty="0"/>
              <a:t> (</a:t>
            </a:r>
            <a:r>
              <a:rPr lang="en-GB" sz="1600" dirty="0" err="1"/>
              <a:t>Nhialic</a:t>
            </a:r>
            <a:r>
              <a:rPr lang="en-GB" sz="1600" dirty="0"/>
              <a:t>): </a:t>
            </a:r>
            <a:r>
              <a:rPr lang="ru-RU" sz="1600" dirty="0"/>
              <a:t>Бог неба, создатель мира и людей. </a:t>
            </a:r>
            <a:r>
              <a:rPr lang="ru-RU" sz="1600" dirty="0" err="1"/>
              <a:t>Нхьялик</a:t>
            </a:r>
            <a:r>
              <a:rPr lang="ru-RU" sz="1600" dirty="0"/>
              <a:t> считается всемогущим, но, как и у </a:t>
            </a:r>
            <a:r>
              <a:rPr lang="ru-RU" sz="1600" dirty="0" err="1"/>
              <a:t>нуэров</a:t>
            </a:r>
            <a:r>
              <a:rPr lang="ru-RU" sz="1600" dirty="0"/>
              <a:t>, он далёк от повседневных дел людей.</a:t>
            </a:r>
          </a:p>
          <a:p>
            <a:pPr lvl="1"/>
            <a:r>
              <a:rPr lang="ru-RU" sz="1600" dirty="0"/>
              <a:t>Духи и силы: Меньшие духи: Связаны с природой (реки, дождь) и кланами. Например, духи клана (</a:t>
            </a:r>
            <a:r>
              <a:rPr lang="ru-RU" sz="1600" dirty="0" err="1"/>
              <a:t>атот</a:t>
            </a:r>
            <a:r>
              <a:rPr lang="ru-RU" sz="1600" dirty="0"/>
              <a:t>) могут защищать или наказывать.</a:t>
            </a:r>
          </a:p>
          <a:p>
            <a:pPr lvl="1"/>
            <a:r>
              <a:rPr lang="ru-RU" sz="1600" dirty="0" err="1"/>
              <a:t>Джок</a:t>
            </a:r>
            <a:r>
              <a:rPr lang="ru-RU" sz="1600" dirty="0"/>
              <a:t> (</a:t>
            </a:r>
            <a:r>
              <a:rPr lang="en-GB" sz="1600" dirty="0" err="1"/>
              <a:t>Jok</a:t>
            </a:r>
            <a:r>
              <a:rPr lang="en-GB" sz="1600" dirty="0"/>
              <a:t>): </a:t>
            </a:r>
            <a:r>
              <a:rPr lang="ru-RU" sz="1600" dirty="0"/>
              <a:t>Общий термин для духов предков и сверхъестественных сил. </a:t>
            </a:r>
            <a:r>
              <a:rPr lang="ru-RU" sz="1600" dirty="0" err="1"/>
              <a:t>Джок</a:t>
            </a:r>
            <a:r>
              <a:rPr lang="ru-RU" sz="1600" dirty="0"/>
              <a:t> могут быть добрыми или злыми.</a:t>
            </a:r>
          </a:p>
          <a:p>
            <a:pPr lvl="1"/>
            <a:r>
              <a:rPr lang="ru-RU" sz="1600" dirty="0"/>
              <a:t>Духи болезней: Болезни объясняются вмешательством духов, которых нужно умиротворить.</a:t>
            </a:r>
          </a:p>
          <a:p>
            <a:pPr lvl="1"/>
            <a:r>
              <a:rPr lang="ru-RU" sz="1600" dirty="0"/>
              <a:t>Ритуалы и практики</a:t>
            </a:r>
          </a:p>
          <a:p>
            <a:pPr lvl="1"/>
            <a:r>
              <a:rPr lang="ru-RU" sz="1600" dirty="0"/>
              <a:t>Жертвоприношения: Как и у </a:t>
            </a:r>
            <a:r>
              <a:rPr lang="ru-RU" sz="1600" dirty="0" err="1"/>
              <a:t>нуэров</a:t>
            </a:r>
            <a:r>
              <a:rPr lang="ru-RU" sz="1600" dirty="0"/>
              <a:t>, центральное место занимают жертвоприношения коров или быков. Жертвы приносят </a:t>
            </a:r>
            <a:r>
              <a:rPr lang="ru-RU" sz="1600" dirty="0" err="1"/>
              <a:t>Нхьялику</a:t>
            </a:r>
            <a:r>
              <a:rPr lang="ru-RU" sz="1600" dirty="0"/>
              <a:t> или духам для защиты, исцеления или плодородия.</a:t>
            </a:r>
          </a:p>
          <a:p>
            <a:pPr lvl="1"/>
            <a:r>
              <a:rPr lang="ru-RU" sz="1600" dirty="0"/>
              <a:t>Жрецы (</a:t>
            </a:r>
            <a:r>
              <a:rPr lang="ru-RU" sz="1600" dirty="0" err="1"/>
              <a:t>бены</a:t>
            </a:r>
            <a:r>
              <a:rPr lang="ru-RU" sz="1600" dirty="0"/>
              <a:t>): Жрецы, такие как "</a:t>
            </a:r>
            <a:r>
              <a:rPr lang="ru-RU" sz="1600" dirty="0" err="1"/>
              <a:t>бены</a:t>
            </a:r>
            <a:r>
              <a:rPr lang="ru-RU" sz="1600" dirty="0"/>
              <a:t> </a:t>
            </a:r>
            <a:r>
              <a:rPr lang="ru-RU" sz="1600" dirty="0" err="1"/>
              <a:t>йиет</a:t>
            </a:r>
            <a:r>
              <a:rPr lang="ru-RU" sz="1600" dirty="0"/>
              <a:t>" (мастер копья), проводят ритуалы и являются духовными лидерами общины.</a:t>
            </a:r>
          </a:p>
          <a:p>
            <a:pPr lvl="1"/>
            <a:r>
              <a:rPr lang="ru-RU" sz="1600" dirty="0"/>
              <a:t>Обряды инициации: </a:t>
            </a:r>
            <a:r>
              <a:rPr lang="ru-RU" sz="1600" dirty="0" err="1"/>
              <a:t>Шрамирование</a:t>
            </a:r>
            <a:r>
              <a:rPr lang="ru-RU" sz="1600" dirty="0"/>
              <a:t> и удаление нижних зубов — важные обряды для молодых людей, символизирующие переход во взрослую жизнь.</a:t>
            </a:r>
          </a:p>
          <a:p>
            <a:pPr lvl="1"/>
            <a:r>
              <a:rPr lang="ru-RU" sz="1600" dirty="0"/>
              <a:t>Культ скота: Коровы имеют сакральное значение, их используют в ритуалах, а их цвета и узоры имеют символическое значение (например, белая корова ассоциируется с чистотой).</a:t>
            </a:r>
          </a:p>
          <a:p>
            <a:pPr lvl="1"/>
            <a:r>
              <a:rPr lang="ru-RU" sz="1600" dirty="0"/>
              <a:t>Космология и мораль</a:t>
            </a:r>
          </a:p>
          <a:p>
            <a:pPr lvl="1"/>
            <a:endParaRPr lang="ru-RU" sz="1600" dirty="0"/>
          </a:p>
          <a:p>
            <a:pPr lvl="1"/>
            <a:r>
              <a:rPr lang="ru-RU" sz="1600" dirty="0" err="1"/>
              <a:t>Динка</a:t>
            </a:r>
            <a:r>
              <a:rPr lang="ru-RU" sz="1600" dirty="0"/>
              <a:t> верят, что </a:t>
            </a:r>
            <a:r>
              <a:rPr lang="ru-RU" sz="1600" dirty="0" err="1"/>
              <a:t>Нхьялик</a:t>
            </a:r>
            <a:r>
              <a:rPr lang="ru-RU" sz="1600" dirty="0"/>
              <a:t> создал первых людей, но они отдалились от бога из-за греха (по мифу, женщина нарушила запрет бога, что привело к смерти и страданиям).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81159578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4">
            <a:extLst>
              <a:ext uri="{FF2B5EF4-FFF2-40B4-BE49-F238E27FC236}">
                <a16:creationId xmlns:a16="http://schemas.microsoft.com/office/drawing/2014/main" id="{4807F3F4-1D63-E244-8D2C-D5A3B251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64</a:t>
            </a:fld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7F8651-D029-7A49-9CAB-81F2115042CD}"/>
              </a:ext>
            </a:extLst>
          </p:cNvPr>
          <p:cNvSpPr txBox="1"/>
          <p:nvPr/>
        </p:nvSpPr>
        <p:spPr>
          <a:xfrm>
            <a:off x="9152982" y="680393"/>
            <a:ext cx="3599191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33" b="1" dirty="0"/>
              <a:t>Другие системы</a:t>
            </a:r>
            <a:endParaRPr lang="ru-RU" sz="2133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4E7EB95E-8AB7-FF46-B068-51BB6B0F8F0F}"/>
              </a:ext>
            </a:extLst>
          </p:cNvPr>
          <p:cNvSpPr txBox="1">
            <a:spLocks/>
          </p:cNvSpPr>
          <p:nvPr/>
        </p:nvSpPr>
        <p:spPr>
          <a:xfrm>
            <a:off x="1994277" y="275707"/>
            <a:ext cx="6836687" cy="1083047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5600" dirty="0"/>
              <a:t>Религии Африки </a:t>
            </a:r>
            <a:endParaRPr lang="ru-RU" sz="5600" strike="sngStrike" dirty="0"/>
          </a:p>
          <a:p>
            <a:endParaRPr lang="ru-RU" sz="4267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21E587-5804-D64F-B1CA-4EF7C08619A0}"/>
              </a:ext>
            </a:extLst>
          </p:cNvPr>
          <p:cNvSpPr txBox="1"/>
          <p:nvPr/>
        </p:nvSpPr>
        <p:spPr>
          <a:xfrm>
            <a:off x="4151872" y="1971631"/>
            <a:ext cx="7952256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Сан (бушмены, Намибия, Ботсвана)  </a:t>
            </a:r>
          </a:p>
          <a:p>
            <a:pPr lvl="1"/>
            <a:r>
              <a:rPr lang="ru-RU" sz="1600" dirty="0"/>
              <a:t>Верховное божество: </a:t>
            </a:r>
            <a:r>
              <a:rPr lang="ru-RU" sz="1600" dirty="0" err="1"/>
              <a:t>Кагген</a:t>
            </a:r>
            <a:r>
              <a:rPr lang="ru-RU" sz="1600" dirty="0"/>
              <a:t> (или </a:t>
            </a:r>
            <a:r>
              <a:rPr lang="ru-RU" sz="1600" dirty="0" err="1"/>
              <a:t>Цагн</a:t>
            </a:r>
            <a:r>
              <a:rPr lang="ru-RU" sz="1600" dirty="0"/>
              <a:t>) — бог-создатель, часто принимает форму богомола.</a:t>
            </a:r>
          </a:p>
          <a:p>
            <a:pPr lvl="1"/>
            <a:r>
              <a:rPr lang="ru-RU" sz="1600" dirty="0"/>
              <a:t>Духи: Духи мёртвых, духи животных.</a:t>
            </a:r>
          </a:p>
          <a:p>
            <a:pPr lvl="1"/>
            <a:r>
              <a:rPr lang="ru-RU" sz="1600" dirty="0"/>
              <a:t>Ритуалы: Танцы транса (для исцеления и связи с духами), охота как ритуал. Наскальные рисунки</a:t>
            </a:r>
          </a:p>
          <a:p>
            <a:pPr lvl="1"/>
            <a:r>
              <a:rPr lang="ru-RU" sz="1600" dirty="0"/>
              <a:t>Особенности: Шаманизм, вера в духов животных, тесная связь с </a:t>
            </a:r>
            <a:r>
              <a:rPr lang="ru-RU" sz="1600" dirty="0" err="1"/>
              <a:t>пкосмосом</a:t>
            </a:r>
            <a:r>
              <a:rPr lang="ru-RU" sz="1600" dirty="0"/>
              <a:t>.</a:t>
            </a:r>
            <a:endParaRPr lang="ru-RU" sz="1600" b="1" dirty="0"/>
          </a:p>
          <a:p>
            <a:r>
              <a:rPr lang="ru-RU" sz="1600" b="1" dirty="0"/>
              <a:t>Религия </a:t>
            </a:r>
            <a:r>
              <a:rPr lang="ru-RU" sz="1600" b="1" dirty="0" err="1"/>
              <a:t>бвити</a:t>
            </a:r>
            <a:r>
              <a:rPr lang="ru-RU" sz="1600" b="1" dirty="0"/>
              <a:t> (пигмеи)</a:t>
            </a:r>
          </a:p>
          <a:p>
            <a:pPr lvl="1"/>
            <a:r>
              <a:rPr lang="ru-RU" sz="1600" dirty="0"/>
              <a:t>Верховное божество: </a:t>
            </a:r>
            <a:r>
              <a:rPr lang="ru-RU" sz="1600" dirty="0" err="1"/>
              <a:t>Нзамби</a:t>
            </a:r>
            <a:r>
              <a:rPr lang="ru-RU" sz="1600" dirty="0"/>
              <a:t> (или Заме </a:t>
            </a:r>
            <a:r>
              <a:rPr lang="ru-RU" sz="1600" dirty="0" err="1"/>
              <a:t>Йе</a:t>
            </a:r>
            <a:r>
              <a:rPr lang="ru-RU" sz="1600" dirty="0"/>
              <a:t> </a:t>
            </a:r>
            <a:r>
              <a:rPr lang="ru-RU" sz="1600" dirty="0" err="1"/>
              <a:t>Мебеге</a:t>
            </a:r>
            <a:r>
              <a:rPr lang="ru-RU" sz="1600" dirty="0"/>
              <a:t>) — бог-создатель, который сотворил мир и людей.</a:t>
            </a:r>
          </a:p>
          <a:p>
            <a:pPr lvl="1"/>
            <a:r>
              <a:rPr lang="ru-RU" sz="1600" dirty="0"/>
              <a:t>Духи и предки: Центральное место занимает поклонение предкам (бани) и духам природы. Предки считаются посредниками между живыми и божественным.</a:t>
            </a:r>
          </a:p>
          <a:p>
            <a:pPr lvl="1"/>
            <a:r>
              <a:rPr lang="ru-RU" sz="1600" dirty="0"/>
              <a:t>Ритуалы и </a:t>
            </a:r>
            <a:r>
              <a:rPr lang="ru-RU" sz="1600" dirty="0" err="1"/>
              <a:t>ибога</a:t>
            </a:r>
            <a:r>
              <a:rPr lang="ru-RU" sz="1600" dirty="0"/>
              <a:t>: Ключевой элемент — использование корня </a:t>
            </a:r>
            <a:r>
              <a:rPr lang="ru-RU" sz="1600" dirty="0" err="1"/>
              <a:t>ибоги</a:t>
            </a:r>
            <a:r>
              <a:rPr lang="ru-RU" sz="1600" dirty="0"/>
              <a:t> (</a:t>
            </a:r>
            <a:r>
              <a:rPr lang="en-GB" sz="1600" dirty="0" err="1"/>
              <a:t>Tabernanthe</a:t>
            </a:r>
            <a:r>
              <a:rPr lang="en-GB" sz="1600" dirty="0"/>
              <a:t> iboga), </a:t>
            </a:r>
            <a:r>
              <a:rPr lang="ru-RU" sz="1600" dirty="0"/>
              <a:t>галлюциногенного растения, которое вызывает видения и помогает общаться с духами. Ритуалы включают танцы, музыку (игра на </a:t>
            </a:r>
            <a:r>
              <a:rPr lang="ru-RU" sz="1600" dirty="0" err="1"/>
              <a:t>нгома</a:t>
            </a:r>
            <a:r>
              <a:rPr lang="ru-RU" sz="1600" dirty="0"/>
              <a:t> — барабанах) и пение.</a:t>
            </a:r>
          </a:p>
          <a:p>
            <a:pPr lvl="1"/>
            <a:r>
              <a:rPr lang="ru-RU" sz="1600" dirty="0"/>
              <a:t>Инициация: Обряд инициации (например, "</a:t>
            </a:r>
            <a:r>
              <a:rPr lang="ru-RU" sz="1600" dirty="0" err="1"/>
              <a:t>нганга</a:t>
            </a:r>
            <a:r>
              <a:rPr lang="ru-RU" sz="1600" dirty="0"/>
              <a:t>") — важная часть </a:t>
            </a:r>
            <a:r>
              <a:rPr lang="ru-RU" sz="1600" dirty="0" err="1"/>
              <a:t>бвити</a:t>
            </a:r>
            <a:r>
              <a:rPr lang="ru-RU" sz="1600" dirty="0"/>
              <a:t>. Новообращённые проходят испытания, включая употребление </a:t>
            </a:r>
            <a:r>
              <a:rPr lang="ru-RU" sz="1600" dirty="0" err="1"/>
              <a:t>ибоги</a:t>
            </a:r>
            <a:r>
              <a:rPr lang="ru-RU" sz="1600" dirty="0"/>
              <a:t>, чтобы достичь духовного просветления и связи с предками.</a:t>
            </a:r>
          </a:p>
          <a:p>
            <a:pPr lvl="1"/>
            <a:r>
              <a:rPr lang="ru-RU" sz="1600" dirty="0"/>
              <a:t>Синкретизм: В некоторых ветвях </a:t>
            </a:r>
            <a:r>
              <a:rPr lang="ru-RU" sz="1600" dirty="0" err="1"/>
              <a:t>бвити</a:t>
            </a:r>
            <a:r>
              <a:rPr lang="ru-RU" sz="1600" dirty="0"/>
              <a:t> (например, у фанг) интегрированы христианские элементы: </a:t>
            </a:r>
            <a:r>
              <a:rPr lang="ru-RU" sz="1600" dirty="0" err="1"/>
              <a:t>Нзамби</a:t>
            </a:r>
            <a:r>
              <a:rPr lang="ru-RU" sz="1600" dirty="0"/>
              <a:t> отождествляется с Богом, а ритуалы могут включать кресты и молитвы.</a:t>
            </a:r>
          </a:p>
          <a:p>
            <a:pPr lvl="1"/>
            <a:r>
              <a:rPr lang="ru-RU" sz="1600" dirty="0"/>
              <a:t>Цель: Достижение гармонии с духовным миром, исцеление (физическое и духовное), получение знаний через видения</a:t>
            </a:r>
            <a:r>
              <a:rPr lang="ru-RU" sz="1600" b="1" dirty="0"/>
              <a:t>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75430912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4">
            <a:extLst>
              <a:ext uri="{FF2B5EF4-FFF2-40B4-BE49-F238E27FC236}">
                <a16:creationId xmlns:a16="http://schemas.microsoft.com/office/drawing/2014/main" id="{4807F3F4-1D63-E244-8D2C-D5A3B251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65</a:t>
            </a:fld>
            <a:endParaRPr lang="ru-RU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2372B3D-E457-6F45-B879-7D5D55B258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5020" y="898643"/>
            <a:ext cx="6921771" cy="7537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12430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4">
            <a:extLst>
              <a:ext uri="{FF2B5EF4-FFF2-40B4-BE49-F238E27FC236}">
                <a16:creationId xmlns:a16="http://schemas.microsoft.com/office/drawing/2014/main" id="{4807F3F4-1D63-E244-8D2C-D5A3B251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66</a:t>
            </a:fld>
            <a:endParaRPr lang="ru-R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B7B214-F3D5-8B48-BE57-FDAD6B62E4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3670" y="906097"/>
            <a:ext cx="7137372" cy="7302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54677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4">
            <a:extLst>
              <a:ext uri="{FF2B5EF4-FFF2-40B4-BE49-F238E27FC236}">
                <a16:creationId xmlns:a16="http://schemas.microsoft.com/office/drawing/2014/main" id="{4807F3F4-1D63-E244-8D2C-D5A3B251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67</a:t>
            </a:fld>
            <a:endParaRPr lang="ru-RU" dirty="0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7EB5C5F1-4959-1E42-939D-A9386392FDE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16339" y="291639"/>
            <a:ext cx="12836933" cy="987456"/>
          </a:xfrm>
        </p:spPr>
        <p:txBody>
          <a:bodyPr/>
          <a:lstStyle/>
          <a:p>
            <a:pPr>
              <a:defRPr/>
            </a:pPr>
            <a:r>
              <a:rPr lang="ru-RU" dirty="0"/>
              <a:t>Этнокультурные пространства Африки:</a:t>
            </a:r>
          </a:p>
        </p:txBody>
      </p:sp>
      <p:pic>
        <p:nvPicPr>
          <p:cNvPr id="4" name="Рисунок 5">
            <a:extLst>
              <a:ext uri="{FF2B5EF4-FFF2-40B4-BE49-F238E27FC236}">
                <a16:creationId xmlns:a16="http://schemas.microsoft.com/office/drawing/2014/main" id="{11F9528C-06F4-B745-9C4E-9623A2FD5E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579" b="3578"/>
          <a:stretch/>
        </p:blipFill>
        <p:spPr bwMode="auto">
          <a:xfrm>
            <a:off x="10870185" y="2127757"/>
            <a:ext cx="5166177" cy="5250420"/>
          </a:xfrm>
          <a:prstGeom prst="rect">
            <a:avLst/>
          </a:prstGeom>
        </p:spPr>
      </p:pic>
      <p:sp>
        <p:nvSpPr>
          <p:cNvPr id="5" name="Текст 3">
            <a:extLst>
              <a:ext uri="{FF2B5EF4-FFF2-40B4-BE49-F238E27FC236}">
                <a16:creationId xmlns:a16="http://schemas.microsoft.com/office/drawing/2014/main" id="{EA659538-27A1-EF4A-83A7-7AAB53593ADD}"/>
              </a:ext>
            </a:extLst>
          </p:cNvPr>
          <p:cNvSpPr txBox="1">
            <a:spLocks/>
          </p:cNvSpPr>
          <p:nvPr/>
        </p:nvSpPr>
        <p:spPr bwMode="auto">
          <a:xfrm>
            <a:off x="361038" y="1988419"/>
            <a:ext cx="3006145" cy="5682659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defRPr/>
            </a:pPr>
            <a:r>
              <a:rPr lang="ru-RU" sz="1867" dirty="0"/>
              <a:t>Основные языковые семьи:</a:t>
            </a:r>
            <a:endParaRPr lang="ru-RU" sz="2667" dirty="0"/>
          </a:p>
          <a:p>
            <a:pPr>
              <a:buFont typeface="Wingdings 3" charset="2"/>
              <a:buAutoNum type="arabicPeriod"/>
              <a:defRPr/>
            </a:pPr>
            <a:r>
              <a:rPr lang="ru-RU" sz="1867" dirty="0" err="1"/>
              <a:t>Афроазиатская</a:t>
            </a:r>
            <a:r>
              <a:rPr lang="ru-RU" sz="1867" dirty="0"/>
              <a:t> (семитские, кушитские, берберские, чадские языки.</a:t>
            </a:r>
            <a:endParaRPr lang="ru-RU" sz="2667" dirty="0"/>
          </a:p>
          <a:p>
            <a:pPr>
              <a:buFont typeface="Wingdings 3" charset="2"/>
              <a:buAutoNum type="arabicPeriod"/>
              <a:defRPr/>
            </a:pPr>
            <a:r>
              <a:rPr lang="ru-RU" sz="1867" dirty="0"/>
              <a:t>Нило-сахарская: </a:t>
            </a:r>
            <a:r>
              <a:rPr lang="ru-RU" sz="1867" dirty="0" err="1"/>
              <a:t>нуэрский</a:t>
            </a:r>
            <a:r>
              <a:rPr lang="ru-RU" sz="1867" dirty="0"/>
              <a:t>, </a:t>
            </a:r>
            <a:r>
              <a:rPr lang="ru-RU" sz="1867" dirty="0" err="1"/>
              <a:t>масаи</a:t>
            </a:r>
            <a:r>
              <a:rPr lang="ru-RU" sz="1867" dirty="0"/>
              <a:t>, тубу, </a:t>
            </a:r>
            <a:r>
              <a:rPr lang="ru-RU" sz="1867" dirty="0" err="1"/>
              <a:t>загава</a:t>
            </a:r>
            <a:r>
              <a:rPr lang="ru-RU" sz="1867" dirty="0"/>
              <a:t>, </a:t>
            </a:r>
            <a:r>
              <a:rPr lang="ru-RU" sz="1867" dirty="0" err="1"/>
              <a:t>сонгайские</a:t>
            </a:r>
            <a:r>
              <a:rPr lang="ru-RU" sz="1867" dirty="0"/>
              <a:t> языки и др.</a:t>
            </a:r>
            <a:endParaRPr lang="ru-RU" sz="2667" dirty="0"/>
          </a:p>
          <a:p>
            <a:pPr>
              <a:buFont typeface="Wingdings 3" charset="2"/>
              <a:buAutoNum type="arabicPeriod"/>
              <a:defRPr/>
            </a:pPr>
            <a:r>
              <a:rPr lang="ru-RU" sz="1867" dirty="0"/>
              <a:t>Нигеро-конголезская: Зап. Африка (</a:t>
            </a:r>
            <a:r>
              <a:rPr lang="ru-RU" sz="1867" dirty="0" err="1"/>
              <a:t>фулани</a:t>
            </a:r>
            <a:r>
              <a:rPr lang="ru-RU" sz="1867" dirty="0"/>
              <a:t>, ибо, йоруба и др.) +банту.</a:t>
            </a:r>
            <a:endParaRPr lang="ru-RU" sz="2667" dirty="0"/>
          </a:p>
          <a:p>
            <a:pPr>
              <a:buFont typeface="Wingdings 3" charset="2"/>
              <a:buAutoNum type="arabicPeriod"/>
              <a:defRPr/>
            </a:pPr>
            <a:r>
              <a:rPr lang="ru-RU" sz="1867" dirty="0" err="1"/>
              <a:t>Койсанский</a:t>
            </a:r>
            <a:r>
              <a:rPr lang="ru-RU" sz="1867" dirty="0"/>
              <a:t> (сан, </a:t>
            </a:r>
            <a:r>
              <a:rPr lang="ru-RU" sz="1867" dirty="0" err="1"/>
              <a:t>кхой-кхой</a:t>
            </a:r>
            <a:r>
              <a:rPr lang="ru-RU" sz="1867" dirty="0"/>
              <a:t>).</a:t>
            </a:r>
          </a:p>
        </p:txBody>
      </p:sp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BF202AC8-E667-5140-BF97-491E2D7849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534720" y="2127757"/>
            <a:ext cx="7167928" cy="5151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05304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4">
            <a:extLst>
              <a:ext uri="{FF2B5EF4-FFF2-40B4-BE49-F238E27FC236}">
                <a16:creationId xmlns:a16="http://schemas.microsoft.com/office/drawing/2014/main" id="{4807F3F4-1D63-E244-8D2C-D5A3B251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68</a:t>
            </a:fld>
            <a:endParaRPr lang="ru-RU" dirty="0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FB03B694-3E86-A042-B964-13FF7122237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279115" y="412368"/>
            <a:ext cx="12836933" cy="987456"/>
          </a:xfrm>
        </p:spPr>
        <p:txBody>
          <a:bodyPr/>
          <a:lstStyle/>
          <a:p>
            <a:pPr>
              <a:defRPr/>
            </a:pPr>
            <a:r>
              <a:rPr lang="ru-RU" dirty="0"/>
              <a:t>Афразийский горизонт: Древний Египет</a:t>
            </a:r>
          </a:p>
        </p:txBody>
      </p:sp>
      <p:pic>
        <p:nvPicPr>
          <p:cNvPr id="4" name="Рисунок 5">
            <a:extLst>
              <a:ext uri="{FF2B5EF4-FFF2-40B4-BE49-F238E27FC236}">
                <a16:creationId xmlns:a16="http://schemas.microsoft.com/office/drawing/2014/main" id="{42036120-EE5F-D549-9264-3A1D41B23C5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048" b="19048"/>
          <a:stretch/>
        </p:blipFill>
        <p:spPr bwMode="auto">
          <a:xfrm>
            <a:off x="7453400" y="2166667"/>
            <a:ext cx="8647259" cy="6019391"/>
          </a:xfrm>
          <a:prstGeom prst="rect">
            <a:avLst/>
          </a:prstGeom>
        </p:spPr>
      </p:pic>
      <p:sp>
        <p:nvSpPr>
          <p:cNvPr id="5" name="Текст 3">
            <a:extLst>
              <a:ext uri="{FF2B5EF4-FFF2-40B4-BE49-F238E27FC236}">
                <a16:creationId xmlns:a16="http://schemas.microsoft.com/office/drawing/2014/main" id="{892BDA30-664F-7548-B6B5-6FBC3EBD6D6D}"/>
              </a:ext>
            </a:extLst>
          </p:cNvPr>
          <p:cNvSpPr txBox="1">
            <a:spLocks/>
          </p:cNvSpPr>
          <p:nvPr/>
        </p:nvSpPr>
        <p:spPr bwMode="auto">
          <a:xfrm>
            <a:off x="888867" y="2180279"/>
            <a:ext cx="6126661" cy="6495459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defRPr/>
            </a:pPr>
            <a:r>
              <a:rPr lang="ru-RU" sz="1867" dirty="0"/>
              <a:t>Устойчивый солярный патриархат</a:t>
            </a:r>
          </a:p>
          <a:p>
            <a:pPr>
              <a:defRPr/>
            </a:pPr>
            <a:r>
              <a:rPr lang="ru-RU" sz="1867" dirty="0"/>
              <a:t>«Та-</a:t>
            </a:r>
            <a:r>
              <a:rPr lang="ru-RU" sz="1867" dirty="0" err="1"/>
              <a:t>кемет</a:t>
            </a:r>
            <a:r>
              <a:rPr lang="ru-RU" sz="1867" dirty="0"/>
              <a:t>» – «чёрная земля», аграрная цивилизация.</a:t>
            </a:r>
          </a:p>
          <a:p>
            <a:pPr>
              <a:defRPr/>
            </a:pPr>
            <a:r>
              <a:rPr lang="ru-RU" sz="1867" dirty="0"/>
              <a:t>Нил - священная река</a:t>
            </a:r>
          </a:p>
          <a:p>
            <a:pPr>
              <a:defRPr/>
            </a:pPr>
            <a:r>
              <a:rPr lang="ru-RU" sz="1867" dirty="0"/>
              <a:t>Додинастический период (</a:t>
            </a:r>
            <a:r>
              <a:rPr lang="en-GB" sz="1867" dirty="0"/>
              <a:t>V-III </a:t>
            </a:r>
            <a:r>
              <a:rPr lang="ru-RU" sz="1867" dirty="0"/>
              <a:t>тысячелетия до Р.Х) – доминирование женских божеств: Верхний Египет (</a:t>
            </a:r>
            <a:r>
              <a:rPr lang="ru-RU" sz="1867" dirty="0" err="1"/>
              <a:t>Нехен</a:t>
            </a:r>
            <a:r>
              <a:rPr lang="ru-RU" sz="1867" dirty="0"/>
              <a:t>) находится под покровительством женской, богини-птицы </a:t>
            </a:r>
            <a:r>
              <a:rPr lang="ru-RU" sz="1867" dirty="0" err="1"/>
              <a:t>Нехбет</a:t>
            </a:r>
            <a:r>
              <a:rPr lang="ru-RU" sz="1867" dirty="0"/>
              <a:t>, а Нижний — богини-змеи (</a:t>
            </a:r>
            <a:r>
              <a:rPr lang="ru-RU" sz="1867" dirty="0" err="1"/>
              <a:t>Уаджет</a:t>
            </a:r>
            <a:r>
              <a:rPr lang="ru-RU" sz="1867" dirty="0"/>
              <a:t>, </a:t>
            </a:r>
            <a:r>
              <a:rPr lang="ru-RU" sz="1867" dirty="0" err="1"/>
              <a:t>Уто</a:t>
            </a:r>
            <a:r>
              <a:rPr lang="ru-RU" sz="1867" dirty="0"/>
              <a:t>). Близость к иным афразийским культурам. </a:t>
            </a:r>
          </a:p>
          <a:p>
            <a:pPr>
              <a:defRPr/>
            </a:pPr>
            <a:r>
              <a:rPr lang="ru-RU" sz="1867" dirty="0"/>
              <a:t>Первые цари - </a:t>
            </a:r>
            <a:r>
              <a:rPr lang="ru-RU" sz="1867" dirty="0" err="1"/>
              <a:t>Негада</a:t>
            </a:r>
            <a:r>
              <a:rPr lang="ru-RU" sz="1867" dirty="0"/>
              <a:t> </a:t>
            </a:r>
            <a:r>
              <a:rPr lang="en-GB" sz="1867" dirty="0"/>
              <a:t>III, </a:t>
            </a:r>
            <a:r>
              <a:rPr lang="ru-RU" sz="1867" dirty="0"/>
              <a:t>между 3500 и 3200 годами до Р. Х</a:t>
            </a:r>
          </a:p>
          <a:p>
            <a:pPr>
              <a:defRPr/>
            </a:pPr>
            <a:r>
              <a:rPr lang="ru-RU" sz="1867" dirty="0"/>
              <a:t>3300 г. до Р. Х. – Раннее царство - 343 г. до Р.Х. окончательная потеря независимости.</a:t>
            </a:r>
          </a:p>
          <a:p>
            <a:pPr>
              <a:defRPr/>
            </a:pPr>
            <a:r>
              <a:rPr lang="ru-RU" sz="1867" dirty="0"/>
              <a:t>Эллинистический Египет: 332 до н. э. — 30 до н. э.</a:t>
            </a:r>
          </a:p>
        </p:txBody>
      </p:sp>
    </p:spTree>
    <p:extLst>
      <p:ext uri="{BB962C8B-B14F-4D97-AF65-F5344CB8AC3E}">
        <p14:creationId xmlns:p14="http://schemas.microsoft.com/office/powerpoint/2010/main" val="353466105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4">
            <a:extLst>
              <a:ext uri="{FF2B5EF4-FFF2-40B4-BE49-F238E27FC236}">
                <a16:creationId xmlns:a16="http://schemas.microsoft.com/office/drawing/2014/main" id="{4807F3F4-1D63-E244-8D2C-D5A3B251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69</a:t>
            </a:fld>
            <a:endParaRPr lang="ru-RU" dirty="0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816ED1E1-FF6D-3642-AAC1-674D65194EC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927776" y="344291"/>
            <a:ext cx="12836933" cy="987456"/>
          </a:xfrm>
        </p:spPr>
        <p:txBody>
          <a:bodyPr/>
          <a:lstStyle/>
          <a:p>
            <a:pPr>
              <a:defRPr/>
            </a:pPr>
            <a:r>
              <a:rPr lang="ru-RU" dirty="0"/>
              <a:t>Афразийский горизонт: </a:t>
            </a:r>
            <a:r>
              <a:rPr lang="ru-RU" dirty="0" err="1"/>
              <a:t>Амазиги</a:t>
            </a:r>
            <a:r>
              <a:rPr lang="ru-RU" dirty="0"/>
              <a:t> (берберы)</a:t>
            </a:r>
          </a:p>
        </p:txBody>
      </p:sp>
      <p:pic>
        <p:nvPicPr>
          <p:cNvPr id="4" name="Рисунок 5">
            <a:extLst>
              <a:ext uri="{FF2B5EF4-FFF2-40B4-BE49-F238E27FC236}">
                <a16:creationId xmlns:a16="http://schemas.microsoft.com/office/drawing/2014/main" id="{ED8D5069-08B0-F547-A9DC-4EB65AB3B0E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423" r="12423"/>
          <a:stretch/>
        </p:blipFill>
        <p:spPr bwMode="auto">
          <a:xfrm>
            <a:off x="5787993" y="2233061"/>
            <a:ext cx="10212555" cy="5672488"/>
          </a:xfrm>
          <a:prstGeom prst="rect">
            <a:avLst/>
          </a:prstGeom>
        </p:spPr>
      </p:pic>
      <p:sp>
        <p:nvSpPr>
          <p:cNvPr id="5" name="Текст 3">
            <a:extLst>
              <a:ext uri="{FF2B5EF4-FFF2-40B4-BE49-F238E27FC236}">
                <a16:creationId xmlns:a16="http://schemas.microsoft.com/office/drawing/2014/main" id="{D9FE735D-740C-6243-91D4-091F7216FB49}"/>
              </a:ext>
            </a:extLst>
          </p:cNvPr>
          <p:cNvSpPr txBox="1">
            <a:spLocks/>
          </p:cNvSpPr>
          <p:nvPr/>
        </p:nvSpPr>
        <p:spPr bwMode="auto">
          <a:xfrm>
            <a:off x="927777" y="2815177"/>
            <a:ext cx="3888105" cy="573888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defRPr/>
            </a:pPr>
            <a:r>
              <a:rPr lang="ru-RU" sz="1867" dirty="0"/>
              <a:t>Древнейшее население Северной Африки</a:t>
            </a:r>
          </a:p>
          <a:p>
            <a:pPr>
              <a:defRPr/>
            </a:pPr>
            <a:r>
              <a:rPr lang="ru-RU" sz="1867" dirty="0"/>
              <a:t>Древние формы государственности: государство </a:t>
            </a:r>
            <a:r>
              <a:rPr lang="ru-RU" sz="1867" dirty="0" err="1"/>
              <a:t>гарамантов</a:t>
            </a:r>
            <a:r>
              <a:rPr lang="ru-RU" sz="1867" dirty="0"/>
              <a:t> в современной Ливии, </a:t>
            </a:r>
            <a:r>
              <a:rPr lang="ru-RU" sz="1867" dirty="0" err="1"/>
              <a:t>Нумидия</a:t>
            </a:r>
            <a:r>
              <a:rPr lang="ru-RU" sz="1867" dirty="0"/>
              <a:t> (Алжир).</a:t>
            </a:r>
          </a:p>
          <a:p>
            <a:pPr>
              <a:defRPr/>
            </a:pPr>
            <a:r>
              <a:rPr lang="ru-RU" sz="1867" dirty="0" err="1"/>
              <a:t>Матрилокальность</a:t>
            </a:r>
            <a:r>
              <a:rPr lang="ru-RU" sz="1867" dirty="0"/>
              <a:t>, элементы матриархата (?), </a:t>
            </a:r>
            <a:r>
              <a:rPr lang="ru-RU" sz="1867" dirty="0" err="1"/>
              <a:t>тагельмуст</a:t>
            </a:r>
            <a:endParaRPr lang="ru-RU" sz="1867" dirty="0"/>
          </a:p>
          <a:p>
            <a:pPr>
              <a:defRPr/>
            </a:pPr>
            <a:r>
              <a:rPr lang="ru-RU" sz="1867" dirty="0"/>
              <a:t>Касты (у туарегов): благородных людей (</a:t>
            </a:r>
            <a:r>
              <a:rPr lang="ru-RU" sz="1867" dirty="0" err="1"/>
              <a:t>ихаггаренов</a:t>
            </a:r>
            <a:r>
              <a:rPr lang="ru-RU" sz="1867" dirty="0"/>
              <a:t>), хранителей веры (</a:t>
            </a:r>
            <a:r>
              <a:rPr lang="ru-RU" sz="1867" dirty="0" err="1"/>
              <a:t>инеслеменов</a:t>
            </a:r>
            <a:r>
              <a:rPr lang="ru-RU" sz="1867" dirty="0"/>
              <a:t>) и просто свободных (</a:t>
            </a:r>
            <a:r>
              <a:rPr lang="ru-RU" sz="1867" dirty="0" err="1"/>
              <a:t>имрадов</a:t>
            </a:r>
            <a:r>
              <a:rPr lang="ru-RU" sz="1867" dirty="0"/>
              <a:t>), а также рабов (</a:t>
            </a:r>
            <a:r>
              <a:rPr lang="ru-RU" sz="1867" dirty="0" err="1"/>
              <a:t>инкланов</a:t>
            </a:r>
            <a:r>
              <a:rPr lang="ru-RU" sz="1867" dirty="0"/>
              <a:t>) и кузнецов (</a:t>
            </a:r>
            <a:r>
              <a:rPr lang="ru-RU" sz="1867" dirty="0" err="1"/>
              <a:t>инеденов</a:t>
            </a:r>
            <a:r>
              <a:rPr lang="ru-RU" sz="1867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064336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4925916" y="721129"/>
            <a:ext cx="6192085" cy="928915"/>
          </a:xfrm>
        </p:spPr>
        <p:txBody>
          <a:bodyPr anchor="t" anchorCtr="0"/>
          <a:lstStyle/>
          <a:p>
            <a:pPr>
              <a:defRPr/>
            </a:pPr>
            <a:r>
              <a:rPr lang="ru-RU" dirty="0"/>
              <a:t>Ислам как религия</a:t>
            </a:r>
            <a:endParaRPr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3D4391C-B8C0-B24A-A837-316267417444}" type="slidenum">
              <a:rPr lang="ru-RU"/>
              <a:t>7</a:t>
            </a:fld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075645" y="2317934"/>
            <a:ext cx="1236300" cy="43967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>
                <a:solidFill>
                  <a:schemeClr val="bg1"/>
                </a:solidFill>
              </a:rPr>
              <a:t>иудаизм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63855" y="2327634"/>
            <a:ext cx="1827744" cy="439672"/>
          </a:xfrm>
          <a:prstGeom prst="rect">
            <a:avLst/>
          </a:prstGeom>
          <a:solidFill>
            <a:schemeClr val="accent2">
              <a:lumMod val="60000"/>
              <a:lumOff val="40000"/>
              <a:alpha val="77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/>
              <a:t>христианство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443471" y="4057950"/>
            <a:ext cx="1994392" cy="439672"/>
          </a:xfrm>
          <a:prstGeom prst="rect">
            <a:avLst/>
          </a:prstGeom>
          <a:solidFill>
            <a:srgbClr val="002060"/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 err="1"/>
              <a:t>несторианство</a:t>
            </a:r>
            <a:endParaRPr lang="ru-RU" sz="2257" dirty="0"/>
          </a:p>
        </p:txBody>
      </p:sp>
      <p:sp>
        <p:nvSpPr>
          <p:cNvPr id="11" name="TextBox 10"/>
          <p:cNvSpPr txBox="1"/>
          <p:nvPr/>
        </p:nvSpPr>
        <p:spPr>
          <a:xfrm>
            <a:off x="5257290" y="3255051"/>
            <a:ext cx="2649059" cy="439672"/>
          </a:xfrm>
          <a:prstGeom prst="rect">
            <a:avLst/>
          </a:prstGeom>
          <a:solidFill>
            <a:srgbClr val="C00000"/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>
                <a:solidFill>
                  <a:schemeClr val="bg1"/>
                </a:solidFill>
              </a:rPr>
              <a:t>иудео-христианство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220750" y="2315652"/>
            <a:ext cx="1762021" cy="439672"/>
          </a:xfrm>
          <a:prstGeom prst="rect">
            <a:avLst/>
          </a:prstGeom>
          <a:solidFill>
            <a:srgbClr val="0070C0"/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>
                <a:solidFill>
                  <a:schemeClr val="bg1"/>
                </a:solidFill>
              </a:rPr>
              <a:t>зороастризм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22735" y="6384580"/>
            <a:ext cx="935577" cy="439672"/>
          </a:xfrm>
          <a:prstGeom prst="rect">
            <a:avLst/>
          </a:prstGeom>
          <a:solidFill>
            <a:srgbClr val="92D050"/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>
                <a:solidFill>
                  <a:schemeClr val="bg1"/>
                </a:solidFill>
              </a:rPr>
              <a:t>Коран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811089" y="5677866"/>
            <a:ext cx="1536511" cy="439672"/>
          </a:xfrm>
          <a:prstGeom prst="rect">
            <a:avLst/>
          </a:prstGeom>
          <a:solidFill>
            <a:srgbClr val="00B050"/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>
                <a:solidFill>
                  <a:schemeClr val="bg1"/>
                </a:solidFill>
              </a:rPr>
              <a:t>Мохаммед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162949" y="7328180"/>
            <a:ext cx="886781" cy="439672"/>
          </a:xfrm>
          <a:prstGeom prst="rect">
            <a:avLst/>
          </a:prstGeom>
          <a:solidFill>
            <a:srgbClr val="92D050">
              <a:alpha val="56000"/>
            </a:srgb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/>
              <a:t>сунна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8978" y="2385540"/>
            <a:ext cx="2348079" cy="78701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>
                <a:solidFill>
                  <a:schemeClr val="bg1"/>
                </a:solidFill>
              </a:rPr>
              <a:t>южно-семитский </a:t>
            </a:r>
          </a:p>
          <a:p>
            <a:r>
              <a:rPr lang="ru-RU" sz="2257" dirty="0">
                <a:solidFill>
                  <a:schemeClr val="bg1"/>
                </a:solidFill>
              </a:rPr>
              <a:t>политеизм</a:t>
            </a: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2124623" y="3486675"/>
            <a:ext cx="3481996" cy="2191191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 bwMode="auto">
          <a:xfrm flipH="1">
            <a:off x="7661037" y="3069510"/>
            <a:ext cx="4992688" cy="283998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 bwMode="auto">
          <a:xfrm>
            <a:off x="4755441" y="3196224"/>
            <a:ext cx="1280912" cy="2171797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 bwMode="auto">
          <a:xfrm flipH="1">
            <a:off x="6267706" y="4014040"/>
            <a:ext cx="6708" cy="1353981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 bwMode="auto">
          <a:xfrm flipH="1">
            <a:off x="7297923" y="4619354"/>
            <a:ext cx="1561184" cy="930089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 bwMode="auto">
          <a:xfrm flipH="1">
            <a:off x="9006144" y="2921333"/>
            <a:ext cx="75209" cy="1047991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 bwMode="auto">
          <a:xfrm>
            <a:off x="5597837" y="2589004"/>
            <a:ext cx="997272" cy="545536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 bwMode="auto">
          <a:xfrm flipH="1">
            <a:off x="7195423" y="2635086"/>
            <a:ext cx="1005827" cy="434719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 rot="19680895">
            <a:off x="9379772" y="4705621"/>
            <a:ext cx="1309974" cy="3625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756" dirty="0" err="1"/>
              <a:t>Салман</a:t>
            </a:r>
            <a:r>
              <a:rPr lang="ru-RU" sz="1756" dirty="0"/>
              <a:t> Пак</a:t>
            </a:r>
          </a:p>
        </p:txBody>
      </p:sp>
      <p:sp>
        <p:nvSpPr>
          <p:cNvPr id="44" name="TextBox 43"/>
          <p:cNvSpPr txBox="1"/>
          <p:nvPr/>
        </p:nvSpPr>
        <p:spPr>
          <a:xfrm rot="3485157">
            <a:off x="4448710" y="4092787"/>
            <a:ext cx="1253869" cy="3625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756" dirty="0" err="1"/>
              <a:t>авраамизм</a:t>
            </a:r>
            <a:endParaRPr lang="ru-RU" sz="1756" dirty="0"/>
          </a:p>
        </p:txBody>
      </p:sp>
      <p:sp>
        <p:nvSpPr>
          <p:cNvPr id="45" name="TextBox 44"/>
          <p:cNvSpPr txBox="1"/>
          <p:nvPr/>
        </p:nvSpPr>
        <p:spPr>
          <a:xfrm rot="19851172">
            <a:off x="6668132" y="4849857"/>
            <a:ext cx="1357808" cy="3625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756"/>
              <a:t>христология</a:t>
            </a:r>
            <a:endParaRPr lang="ru-RU" sz="1756" dirty="0"/>
          </a:p>
        </p:txBody>
      </p:sp>
      <p:sp>
        <p:nvSpPr>
          <p:cNvPr id="46" name="TextBox 45"/>
          <p:cNvSpPr txBox="1"/>
          <p:nvPr/>
        </p:nvSpPr>
        <p:spPr>
          <a:xfrm rot="16200000">
            <a:off x="5795600" y="4400796"/>
            <a:ext cx="1531638" cy="3625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756" dirty="0" err="1"/>
              <a:t>профетология</a:t>
            </a:r>
            <a:endParaRPr lang="ru-RU" sz="1756" dirty="0"/>
          </a:p>
        </p:txBody>
      </p:sp>
      <p:sp>
        <p:nvSpPr>
          <p:cNvPr id="48" name="TextBox 47"/>
          <p:cNvSpPr txBox="1"/>
          <p:nvPr/>
        </p:nvSpPr>
        <p:spPr>
          <a:xfrm rot="1978158">
            <a:off x="3486743" y="4000669"/>
            <a:ext cx="788999" cy="3625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756" dirty="0"/>
              <a:t>арабы</a:t>
            </a:r>
          </a:p>
        </p:txBody>
      </p:sp>
    </p:spTree>
    <p:extLst>
      <p:ext uri="{BB962C8B-B14F-4D97-AF65-F5344CB8AC3E}">
        <p14:creationId xmlns:p14="http://schemas.microsoft.com/office/powerpoint/2010/main" val="264923844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4">
            <a:extLst>
              <a:ext uri="{FF2B5EF4-FFF2-40B4-BE49-F238E27FC236}">
                <a16:creationId xmlns:a16="http://schemas.microsoft.com/office/drawing/2014/main" id="{4807F3F4-1D63-E244-8D2C-D5A3B251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70</a:t>
            </a:fld>
            <a:endParaRPr lang="ru-RU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3F894B6-3719-684C-86BF-08198CB3E77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21787" y="197288"/>
            <a:ext cx="12836933" cy="987456"/>
          </a:xfrm>
        </p:spPr>
        <p:txBody>
          <a:bodyPr/>
          <a:lstStyle/>
          <a:p>
            <a:pPr>
              <a:defRPr/>
            </a:pPr>
            <a:r>
              <a:rPr lang="ru-RU" dirty="0"/>
              <a:t>Афразийский горизонт: </a:t>
            </a:r>
            <a:r>
              <a:rPr lang="ru-RU" dirty="0" err="1"/>
              <a:t>Эфиосемиты</a:t>
            </a:r>
            <a:endParaRPr lang="ru-RU" dirty="0"/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id="{80FED0F0-1C72-2E4D-A319-BEB879AC271A}"/>
              </a:ext>
            </a:extLst>
          </p:cNvPr>
          <p:cNvSpPr txBox="1">
            <a:spLocks/>
          </p:cNvSpPr>
          <p:nvPr/>
        </p:nvSpPr>
        <p:spPr bwMode="auto">
          <a:xfrm>
            <a:off x="421788" y="1939057"/>
            <a:ext cx="3888105" cy="656211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defRPr/>
            </a:pPr>
            <a:r>
              <a:rPr lang="ru-RU" sz="1867" dirty="0"/>
              <a:t>Древние политии </a:t>
            </a:r>
            <a:r>
              <a:rPr lang="ru-RU" sz="1867" dirty="0" err="1"/>
              <a:t>Дамот</a:t>
            </a:r>
            <a:r>
              <a:rPr lang="ru-RU" sz="1867" dirty="0"/>
              <a:t> (</a:t>
            </a:r>
            <a:r>
              <a:rPr lang="en-GB" sz="1867" dirty="0"/>
              <a:t>VIII–VII </a:t>
            </a:r>
            <a:r>
              <a:rPr lang="ru-RU" sz="1867" dirty="0"/>
              <a:t>веках до Р.Х.), : </a:t>
            </a:r>
            <a:r>
              <a:rPr lang="ru-RU" sz="1867" dirty="0" err="1"/>
              <a:t>Саба</a:t>
            </a:r>
            <a:r>
              <a:rPr lang="ru-RU" sz="1867" dirty="0"/>
              <a:t> (</a:t>
            </a:r>
            <a:r>
              <a:rPr lang="en-GB" sz="1867" dirty="0"/>
              <a:t>IX </a:t>
            </a:r>
            <a:r>
              <a:rPr lang="ru-RU" sz="1867" dirty="0"/>
              <a:t>век до Р.Х. конец </a:t>
            </a:r>
            <a:r>
              <a:rPr lang="en-GB" sz="1867" dirty="0"/>
              <a:t>III </a:t>
            </a:r>
            <a:r>
              <a:rPr lang="ru-RU" sz="1867" dirty="0"/>
              <a:t>века по Р.Х) – Йемен и </a:t>
            </a:r>
            <a:r>
              <a:rPr lang="ru-RU" sz="1867" dirty="0" err="1"/>
              <a:t>Аксумское</a:t>
            </a:r>
            <a:r>
              <a:rPr lang="ru-RU" sz="1867" dirty="0"/>
              <a:t> плато, Аксум  (с 400 года до Р.Х. до </a:t>
            </a:r>
            <a:r>
              <a:rPr lang="en-GB" sz="1867" dirty="0"/>
              <a:t>X </a:t>
            </a:r>
            <a:r>
              <a:rPr lang="ru-RU" sz="1867" dirty="0"/>
              <a:t>века). </a:t>
            </a:r>
          </a:p>
          <a:p>
            <a:pPr>
              <a:defRPr/>
            </a:pPr>
            <a:r>
              <a:rPr lang="ru-RU" sz="1867" dirty="0"/>
              <a:t>Кебра Нагаст – связь с Древним Израилем. Перенос Ковчега Завета. Ранняя христианизация </a:t>
            </a:r>
            <a:r>
              <a:rPr lang="ru-RU" sz="1867" dirty="0" err="1"/>
              <a:t>Аксума</a:t>
            </a:r>
            <a:r>
              <a:rPr lang="ru-RU" sz="1867" dirty="0"/>
              <a:t> (4 век по Р.Х.). </a:t>
            </a:r>
            <a:r>
              <a:rPr lang="ru-RU" sz="1867" dirty="0" err="1"/>
              <a:t>Миафизитское</a:t>
            </a:r>
            <a:r>
              <a:rPr lang="ru-RU" sz="1867" dirty="0"/>
              <a:t> христианство.</a:t>
            </a:r>
          </a:p>
          <a:p>
            <a:pPr>
              <a:defRPr/>
            </a:pPr>
            <a:r>
              <a:rPr lang="ru-RU" sz="1867" dirty="0"/>
              <a:t>1855 г. Конец эпохи раздробленности.</a:t>
            </a:r>
          </a:p>
          <a:p>
            <a:pPr>
              <a:defRPr/>
            </a:pPr>
            <a:r>
              <a:rPr lang="ru-RU" sz="1867" dirty="0"/>
              <a:t>1974 – свержение императора</a:t>
            </a:r>
          </a:p>
          <a:p>
            <a:pPr>
              <a:defRPr/>
            </a:pPr>
            <a:r>
              <a:rPr lang="ru-RU" sz="1867" dirty="0"/>
              <a:t>С 1991 г - современная Эфиопия, отделение Эритреи </a:t>
            </a:r>
          </a:p>
          <a:p>
            <a:pPr>
              <a:defRPr/>
            </a:pPr>
            <a:endParaRPr lang="ru-RU" sz="1867" dirty="0"/>
          </a:p>
          <a:p>
            <a:pPr>
              <a:defRPr/>
            </a:pPr>
            <a:endParaRPr lang="ru-RU" sz="1867" dirty="0"/>
          </a:p>
        </p:txBody>
      </p:sp>
      <p:pic>
        <p:nvPicPr>
          <p:cNvPr id="10" name="Рисунок 7">
            <a:extLst>
              <a:ext uri="{FF2B5EF4-FFF2-40B4-BE49-F238E27FC236}">
                <a16:creationId xmlns:a16="http://schemas.microsoft.com/office/drawing/2014/main" id="{FB15EA84-CE89-E346-ACB2-957ADB0704F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821" b="18820"/>
          <a:stretch/>
        </p:blipFill>
        <p:spPr bwMode="auto">
          <a:xfrm>
            <a:off x="5207175" y="1939059"/>
            <a:ext cx="10302189" cy="535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19296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4">
            <a:extLst>
              <a:ext uri="{FF2B5EF4-FFF2-40B4-BE49-F238E27FC236}">
                <a16:creationId xmlns:a16="http://schemas.microsoft.com/office/drawing/2014/main" id="{4807F3F4-1D63-E244-8D2C-D5A3B251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71</a:t>
            </a:fld>
            <a:endParaRPr lang="ru-RU" dirty="0"/>
          </a:p>
        </p:txBody>
      </p:sp>
      <p:sp>
        <p:nvSpPr>
          <p:cNvPr id="3" name="Заголовок 5">
            <a:extLst>
              <a:ext uri="{FF2B5EF4-FFF2-40B4-BE49-F238E27FC236}">
                <a16:creationId xmlns:a16="http://schemas.microsoft.com/office/drawing/2014/main" id="{AA8BF179-161B-C949-8AF2-F02689C7C19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512580" y="555371"/>
            <a:ext cx="12836933" cy="987456"/>
          </a:xfrm>
        </p:spPr>
        <p:txBody>
          <a:bodyPr/>
          <a:lstStyle/>
          <a:p>
            <a:pPr>
              <a:defRPr/>
            </a:pPr>
            <a:r>
              <a:rPr lang="ru-RU" dirty="0"/>
              <a:t>Этнический и религиозный состав Эфиопии</a:t>
            </a:r>
          </a:p>
        </p:txBody>
      </p:sp>
      <p:pic>
        <p:nvPicPr>
          <p:cNvPr id="4" name="Рисунок 19">
            <a:extLst>
              <a:ext uri="{FF2B5EF4-FFF2-40B4-BE49-F238E27FC236}">
                <a16:creationId xmlns:a16="http://schemas.microsoft.com/office/drawing/2014/main" id="{CDE0B70D-BD05-E14B-9305-F510FC76E80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55" b="1855"/>
          <a:stretch/>
        </p:blipFill>
        <p:spPr bwMode="auto">
          <a:xfrm>
            <a:off x="512580" y="2519195"/>
            <a:ext cx="7577667" cy="5672667"/>
          </a:xfrm>
          <a:prstGeom prst="rect">
            <a:avLst/>
          </a:prstGeom>
        </p:spPr>
      </p:pic>
      <p:pic>
        <p:nvPicPr>
          <p:cNvPr id="5" name="Рисунок 20">
            <a:extLst>
              <a:ext uri="{FF2B5EF4-FFF2-40B4-BE49-F238E27FC236}">
                <a16:creationId xmlns:a16="http://schemas.microsoft.com/office/drawing/2014/main" id="{92BF1D64-6E58-FC43-B242-C8D37207DC0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215" r="4215"/>
          <a:stretch/>
        </p:blipFill>
        <p:spPr bwMode="auto">
          <a:xfrm>
            <a:off x="8387976" y="2519195"/>
            <a:ext cx="7194549" cy="5672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8648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4">
            <a:extLst>
              <a:ext uri="{FF2B5EF4-FFF2-40B4-BE49-F238E27FC236}">
                <a16:creationId xmlns:a16="http://schemas.microsoft.com/office/drawing/2014/main" id="{4807F3F4-1D63-E244-8D2C-D5A3B251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72</a:t>
            </a:fld>
            <a:endParaRPr lang="ru-RU" dirty="0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E331D8F8-F507-0649-8E9A-94BDA0A57B9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073151" y="744523"/>
            <a:ext cx="12836933" cy="987456"/>
          </a:xfrm>
        </p:spPr>
        <p:txBody>
          <a:bodyPr/>
          <a:lstStyle/>
          <a:p>
            <a:pPr>
              <a:defRPr/>
            </a:pPr>
            <a:r>
              <a:rPr lang="ru-RU" dirty="0" err="1"/>
              <a:t>Кушиты</a:t>
            </a:r>
            <a:endParaRPr lang="ru-RU" dirty="0"/>
          </a:p>
        </p:txBody>
      </p:sp>
      <p:pic>
        <p:nvPicPr>
          <p:cNvPr id="4" name="Рисунок 18">
            <a:extLst>
              <a:ext uri="{FF2B5EF4-FFF2-40B4-BE49-F238E27FC236}">
                <a16:creationId xmlns:a16="http://schemas.microsoft.com/office/drawing/2014/main" id="{F6092D26-C8EA-E04A-99C4-0F21C04785A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508" b="7507"/>
          <a:stretch/>
        </p:blipFill>
        <p:spPr bwMode="auto">
          <a:xfrm>
            <a:off x="11542184" y="2233083"/>
            <a:ext cx="4487333" cy="5672667"/>
          </a:xfrm>
          <a:prstGeom prst="rect">
            <a:avLst/>
          </a:prstGeom>
        </p:spPr>
      </p:pic>
      <p:pic>
        <p:nvPicPr>
          <p:cNvPr id="5" name="Рисунок 19">
            <a:extLst>
              <a:ext uri="{FF2B5EF4-FFF2-40B4-BE49-F238E27FC236}">
                <a16:creationId xmlns:a16="http://schemas.microsoft.com/office/drawing/2014/main" id="{C05EEE74-9B9F-9A44-9F80-E1963F6F18B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921" b="4921"/>
          <a:stretch/>
        </p:blipFill>
        <p:spPr bwMode="auto">
          <a:xfrm>
            <a:off x="6235701" y="2186517"/>
            <a:ext cx="4180417" cy="5672667"/>
          </a:xfrm>
          <a:prstGeom prst="rect">
            <a:avLst/>
          </a:prstGeom>
        </p:spPr>
      </p:pic>
      <p:pic>
        <p:nvPicPr>
          <p:cNvPr id="6" name="Рисунок 17">
            <a:extLst>
              <a:ext uri="{FF2B5EF4-FFF2-40B4-BE49-F238E27FC236}">
                <a16:creationId xmlns:a16="http://schemas.microsoft.com/office/drawing/2014/main" id="{B2DD70BA-27DB-5F4F-A168-EF1A44352BD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893" b="2893"/>
          <a:stretch/>
        </p:blipFill>
        <p:spPr bwMode="auto">
          <a:xfrm>
            <a:off x="1073152" y="2233083"/>
            <a:ext cx="3966633" cy="5672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98908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4">
            <a:extLst>
              <a:ext uri="{FF2B5EF4-FFF2-40B4-BE49-F238E27FC236}">
                <a16:creationId xmlns:a16="http://schemas.microsoft.com/office/drawing/2014/main" id="{4807F3F4-1D63-E244-8D2C-D5A3B251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73</a:t>
            </a:fld>
            <a:endParaRPr lang="ru-RU" dirty="0"/>
          </a:p>
        </p:txBody>
      </p:sp>
      <p:pic>
        <p:nvPicPr>
          <p:cNvPr id="3" name="Рисунок 9">
            <a:extLst>
              <a:ext uri="{FF2B5EF4-FFF2-40B4-BE49-F238E27FC236}">
                <a16:creationId xmlns:a16="http://schemas.microsoft.com/office/drawing/2014/main" id="{CDB60346-55DC-2043-B4C4-8091304860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243" b="9242"/>
          <a:stretch/>
        </p:blipFill>
        <p:spPr bwMode="auto">
          <a:xfrm>
            <a:off x="4809067" y="1731979"/>
            <a:ext cx="6637867" cy="6669616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645CC3C-95DF-8A44-A37F-CDD144E3DF3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073151" y="744523"/>
            <a:ext cx="12836933" cy="987456"/>
          </a:xfrm>
        </p:spPr>
        <p:txBody>
          <a:bodyPr/>
          <a:lstStyle/>
          <a:p>
            <a:pPr>
              <a:defRPr/>
            </a:pPr>
            <a:r>
              <a:rPr lang="ru-RU" dirty="0"/>
              <a:t>Сомали</a:t>
            </a:r>
          </a:p>
        </p:txBody>
      </p:sp>
    </p:spTree>
    <p:extLst>
      <p:ext uri="{BB962C8B-B14F-4D97-AF65-F5344CB8AC3E}">
        <p14:creationId xmlns:p14="http://schemas.microsoft.com/office/powerpoint/2010/main" val="273854179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4">
            <a:extLst>
              <a:ext uri="{FF2B5EF4-FFF2-40B4-BE49-F238E27FC236}">
                <a16:creationId xmlns:a16="http://schemas.microsoft.com/office/drawing/2014/main" id="{4807F3F4-1D63-E244-8D2C-D5A3B251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74</a:t>
            </a:fld>
            <a:endParaRPr lang="ru-RU" dirty="0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2C6027B9-6C47-1D43-A78C-496CC17BC88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200151" y="629311"/>
            <a:ext cx="12836933" cy="987456"/>
          </a:xfrm>
        </p:spPr>
        <p:txBody>
          <a:bodyPr/>
          <a:lstStyle/>
          <a:p>
            <a:pPr>
              <a:defRPr/>
            </a:pPr>
            <a:r>
              <a:rPr lang="ru-RU" dirty="0"/>
              <a:t>Чадские народы</a:t>
            </a:r>
          </a:p>
        </p:txBody>
      </p:sp>
      <p:pic>
        <p:nvPicPr>
          <p:cNvPr id="4" name="Рисунок 5">
            <a:extLst>
              <a:ext uri="{FF2B5EF4-FFF2-40B4-BE49-F238E27FC236}">
                <a16:creationId xmlns:a16="http://schemas.microsoft.com/office/drawing/2014/main" id="{F75D53B2-F0CB-9C45-9916-10E502204D8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36" b="835"/>
          <a:stretch/>
        </p:blipFill>
        <p:spPr bwMode="auto">
          <a:xfrm>
            <a:off x="5787994" y="2233061"/>
            <a:ext cx="10302189" cy="5672488"/>
          </a:xfrm>
          <a:prstGeom prst="rect">
            <a:avLst/>
          </a:prstGeom>
        </p:spPr>
      </p:pic>
      <p:sp>
        <p:nvSpPr>
          <p:cNvPr id="5" name="Текст 3">
            <a:extLst>
              <a:ext uri="{FF2B5EF4-FFF2-40B4-BE49-F238E27FC236}">
                <a16:creationId xmlns:a16="http://schemas.microsoft.com/office/drawing/2014/main" id="{B883412D-88E0-BA43-B451-FF9A5532CD1E}"/>
              </a:ext>
            </a:extLst>
          </p:cNvPr>
          <p:cNvSpPr txBox="1">
            <a:spLocks/>
          </p:cNvSpPr>
          <p:nvPr/>
        </p:nvSpPr>
        <p:spPr bwMode="auto">
          <a:xfrm>
            <a:off x="1200152" y="2166667"/>
            <a:ext cx="3888105" cy="573888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defRPr/>
            </a:pPr>
            <a:r>
              <a:rPr lang="ru-RU" sz="1867" dirty="0"/>
              <a:t>Негроидный фенотип</a:t>
            </a:r>
          </a:p>
          <a:p>
            <a:pPr>
              <a:defRPr/>
            </a:pPr>
            <a:r>
              <a:rPr lang="ru-RU" sz="1867" dirty="0"/>
              <a:t>Близость </a:t>
            </a:r>
            <a:r>
              <a:rPr lang="ru-RU" sz="1867" dirty="0" err="1"/>
              <a:t>древнегипетскому</a:t>
            </a:r>
            <a:r>
              <a:rPr lang="ru-RU" sz="1867" dirty="0"/>
              <a:t> языку</a:t>
            </a:r>
          </a:p>
          <a:p>
            <a:pPr>
              <a:defRPr/>
            </a:pPr>
            <a:r>
              <a:rPr lang="ru-RU" sz="1867" dirty="0"/>
              <a:t>Цивилизация Нок (</a:t>
            </a:r>
            <a:r>
              <a:rPr lang="en-GB" sz="1867" dirty="0"/>
              <a:t>X </a:t>
            </a:r>
            <a:r>
              <a:rPr lang="ru-RU" sz="1867" dirty="0"/>
              <a:t>веке до Р.Х. -</a:t>
            </a:r>
            <a:r>
              <a:rPr lang="en-GB" sz="1867" dirty="0"/>
              <a:t>IV </a:t>
            </a:r>
            <a:r>
              <a:rPr lang="ru-RU" sz="1867" dirty="0"/>
              <a:t>веке по Р.Х.)</a:t>
            </a:r>
          </a:p>
          <a:p>
            <a:pPr>
              <a:defRPr/>
            </a:pPr>
            <a:r>
              <a:rPr lang="ru-RU" sz="1867" dirty="0"/>
              <a:t>С </a:t>
            </a:r>
            <a:r>
              <a:rPr lang="en-GB" sz="1867" dirty="0"/>
              <a:t>VII </a:t>
            </a:r>
            <a:r>
              <a:rPr lang="ru-RU" sz="1867" dirty="0"/>
              <a:t>в по Р.Х. – города-государства хауса.</a:t>
            </a:r>
          </a:p>
          <a:p>
            <a:pPr>
              <a:defRPr/>
            </a:pPr>
            <a:r>
              <a:rPr lang="ru-RU" sz="1867" dirty="0"/>
              <a:t>Хауса – крупнейший язык Нигерии (60 млн говорящих)</a:t>
            </a:r>
          </a:p>
          <a:p>
            <a:pPr>
              <a:defRPr/>
            </a:pPr>
            <a:r>
              <a:rPr lang="ru-RU" sz="1867" dirty="0"/>
              <a:t>Религия бори: одержимость духами, женское жречество.</a:t>
            </a:r>
          </a:p>
          <a:p>
            <a:pPr>
              <a:defRPr/>
            </a:pPr>
            <a:r>
              <a:rPr lang="ru-RU" sz="1867" dirty="0"/>
              <a:t>Исламизация с </a:t>
            </a:r>
            <a:r>
              <a:rPr lang="en-GB" sz="1867" dirty="0"/>
              <a:t>XI </a:t>
            </a:r>
            <a:r>
              <a:rPr lang="ru-RU" sz="1867" dirty="0"/>
              <a:t>века, интенсивно с начала </a:t>
            </a:r>
            <a:r>
              <a:rPr lang="en-GB" sz="1867" dirty="0"/>
              <a:t>XIX (</a:t>
            </a:r>
            <a:r>
              <a:rPr lang="ru-RU" sz="1867" dirty="0"/>
              <a:t>джихад </a:t>
            </a:r>
          </a:p>
        </p:txBody>
      </p:sp>
    </p:spTree>
    <p:extLst>
      <p:ext uri="{BB962C8B-B14F-4D97-AF65-F5344CB8AC3E}">
        <p14:creationId xmlns:p14="http://schemas.microsoft.com/office/powerpoint/2010/main" val="30739399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4">
            <a:extLst>
              <a:ext uri="{FF2B5EF4-FFF2-40B4-BE49-F238E27FC236}">
                <a16:creationId xmlns:a16="http://schemas.microsoft.com/office/drawing/2014/main" id="{4807F3F4-1D63-E244-8D2C-D5A3B251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75</a:t>
            </a:fld>
            <a:endParaRPr lang="ru-RU" dirty="0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4404D065-7193-814E-9C69-AA272960EE3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200000" y="1200000"/>
            <a:ext cx="12836933" cy="987456"/>
          </a:xfrm>
        </p:spPr>
        <p:txBody>
          <a:bodyPr/>
          <a:lstStyle/>
          <a:p>
            <a:pPr>
              <a:defRPr/>
            </a:pPr>
            <a:r>
              <a:rPr lang="ru-RU"/>
              <a:t>Нило-сахарские народы:</a:t>
            </a:r>
          </a:p>
        </p:txBody>
      </p:sp>
      <p:pic>
        <p:nvPicPr>
          <p:cNvPr id="4" name="Рисунок 5">
            <a:extLst>
              <a:ext uri="{FF2B5EF4-FFF2-40B4-BE49-F238E27FC236}">
                <a16:creationId xmlns:a16="http://schemas.microsoft.com/office/drawing/2014/main" id="{481716AF-20B5-2A4C-9FAF-DA1F17551B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617" b="6617"/>
          <a:stretch/>
        </p:blipFill>
        <p:spPr bwMode="auto">
          <a:xfrm>
            <a:off x="3734743" y="2384011"/>
            <a:ext cx="10302189" cy="567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11199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4">
            <a:extLst>
              <a:ext uri="{FF2B5EF4-FFF2-40B4-BE49-F238E27FC236}">
                <a16:creationId xmlns:a16="http://schemas.microsoft.com/office/drawing/2014/main" id="{4807F3F4-1D63-E244-8D2C-D5A3B251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76</a:t>
            </a:fld>
            <a:endParaRPr lang="ru-RU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5940810D-235A-B04C-A342-CD73F3F600B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200000" y="1200000"/>
            <a:ext cx="12836933" cy="987456"/>
          </a:xfrm>
        </p:spPr>
        <p:txBody>
          <a:bodyPr/>
          <a:lstStyle/>
          <a:p>
            <a:pPr>
              <a:defRPr/>
            </a:pPr>
            <a:r>
              <a:rPr lang="ru-RU"/>
              <a:t>Нилоты</a:t>
            </a:r>
          </a:p>
        </p:txBody>
      </p:sp>
      <p:pic>
        <p:nvPicPr>
          <p:cNvPr id="12" name="Рисунок 5">
            <a:extLst>
              <a:ext uri="{FF2B5EF4-FFF2-40B4-BE49-F238E27FC236}">
                <a16:creationId xmlns:a16="http://schemas.microsoft.com/office/drawing/2014/main" id="{4F1F3623-2AB2-F44B-9FCD-2262538EA48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988" b="11988"/>
          <a:stretch/>
        </p:blipFill>
        <p:spPr bwMode="auto">
          <a:xfrm>
            <a:off x="5787994" y="2233061"/>
            <a:ext cx="10302189" cy="5672488"/>
          </a:xfrm>
          <a:prstGeom prst="rect">
            <a:avLst/>
          </a:prstGeom>
        </p:spPr>
      </p:pic>
      <p:sp>
        <p:nvSpPr>
          <p:cNvPr id="13" name="Текст 3">
            <a:extLst>
              <a:ext uri="{FF2B5EF4-FFF2-40B4-BE49-F238E27FC236}">
                <a16:creationId xmlns:a16="http://schemas.microsoft.com/office/drawing/2014/main" id="{AB1565A2-7C05-334F-BBAD-5699CDC92650}"/>
              </a:ext>
            </a:extLst>
          </p:cNvPr>
          <p:cNvSpPr txBox="1">
            <a:spLocks/>
          </p:cNvSpPr>
          <p:nvPr/>
        </p:nvSpPr>
        <p:spPr bwMode="auto">
          <a:xfrm>
            <a:off x="1200152" y="2166667"/>
            <a:ext cx="3888105" cy="573888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defRPr/>
            </a:pPr>
            <a:r>
              <a:rPr lang="ru-RU" sz="1867" dirty="0"/>
              <a:t>Народы: </a:t>
            </a:r>
            <a:r>
              <a:rPr lang="ru-RU" sz="1867" dirty="0" err="1"/>
              <a:t>динка</a:t>
            </a:r>
            <a:r>
              <a:rPr lang="ru-RU" sz="1867" dirty="0"/>
              <a:t>, </a:t>
            </a:r>
            <a:r>
              <a:rPr lang="ru-RU" sz="1867" dirty="0" err="1"/>
              <a:t>календжин</a:t>
            </a:r>
            <a:r>
              <a:rPr lang="ru-RU" sz="1867" dirty="0"/>
              <a:t>, </a:t>
            </a:r>
            <a:r>
              <a:rPr lang="ru-RU" sz="1867" dirty="0" err="1"/>
              <a:t>луо</a:t>
            </a:r>
            <a:r>
              <a:rPr lang="ru-RU" sz="1867" dirty="0"/>
              <a:t>, </a:t>
            </a:r>
            <a:r>
              <a:rPr lang="ru-RU" sz="1867" dirty="0" err="1"/>
              <a:t>шиллук</a:t>
            </a:r>
            <a:r>
              <a:rPr lang="ru-RU" sz="1867" dirty="0"/>
              <a:t>, </a:t>
            </a:r>
            <a:r>
              <a:rPr lang="ru-RU" sz="1867" dirty="0" err="1"/>
              <a:t>нуэр</a:t>
            </a:r>
            <a:r>
              <a:rPr lang="ru-RU" sz="1867" dirty="0"/>
              <a:t>, </a:t>
            </a:r>
            <a:r>
              <a:rPr lang="ru-RU" sz="1867" dirty="0" err="1"/>
              <a:t>бари</a:t>
            </a:r>
            <a:r>
              <a:rPr lang="ru-RU" sz="1867" dirty="0"/>
              <a:t>, </a:t>
            </a:r>
            <a:r>
              <a:rPr lang="ru-RU" sz="1867" dirty="0" err="1"/>
              <a:t>масаи</a:t>
            </a:r>
            <a:r>
              <a:rPr lang="ru-RU" sz="1867" dirty="0"/>
              <a:t>, </a:t>
            </a:r>
            <a:r>
              <a:rPr lang="ru-RU" sz="1867" dirty="0" err="1"/>
              <a:t>самбуру</a:t>
            </a:r>
            <a:r>
              <a:rPr lang="ru-RU" sz="1867" dirty="0"/>
              <a:t>, </a:t>
            </a:r>
            <a:r>
              <a:rPr lang="ru-RU" sz="1867" dirty="0" err="1"/>
              <a:t>датог</a:t>
            </a:r>
            <a:r>
              <a:rPr lang="ru-RU" sz="1867" dirty="0"/>
              <a:t>, </a:t>
            </a:r>
            <a:r>
              <a:rPr lang="ru-RU" sz="1867" dirty="0" err="1"/>
              <a:t>масаи</a:t>
            </a:r>
            <a:r>
              <a:rPr lang="ru-RU" sz="1867" dirty="0"/>
              <a:t>.</a:t>
            </a:r>
          </a:p>
          <a:p>
            <a:pPr>
              <a:defRPr/>
            </a:pPr>
            <a:r>
              <a:rPr lang="ru-RU" sz="1867" dirty="0"/>
              <a:t>Южный Судан (большинство), Кения, Уганда, Танзания.</a:t>
            </a:r>
          </a:p>
          <a:p>
            <a:pPr>
              <a:defRPr/>
            </a:pPr>
            <a:r>
              <a:rPr lang="ru-RU" sz="1867" dirty="0"/>
              <a:t>Кочевничество, воинственность, </a:t>
            </a:r>
            <a:r>
              <a:rPr lang="ru-RU" sz="1867" dirty="0" err="1"/>
              <a:t>андрократия</a:t>
            </a:r>
            <a:r>
              <a:rPr lang="ru-RU" sz="1867" dirty="0"/>
              <a:t>, патриархат.</a:t>
            </a:r>
          </a:p>
          <a:p>
            <a:pPr>
              <a:defRPr/>
            </a:pPr>
            <a:r>
              <a:rPr lang="ru-RU" sz="1867" dirty="0"/>
              <a:t>Небесная (ураническая мифология).</a:t>
            </a:r>
          </a:p>
          <a:p>
            <a:pPr>
              <a:defRPr/>
            </a:pPr>
            <a:r>
              <a:rPr lang="ru-RU" sz="1867" dirty="0"/>
              <a:t>Ритуальные войны и гражданская война.</a:t>
            </a:r>
          </a:p>
          <a:p>
            <a:pPr>
              <a:defRPr/>
            </a:pPr>
            <a:r>
              <a:rPr lang="ru-RU" sz="1867" dirty="0"/>
              <a:t>Уганда – столкновение нилотов и банту: Иди Амин (</a:t>
            </a:r>
            <a:r>
              <a:rPr lang="ru-RU" sz="1867" dirty="0" err="1"/>
              <a:t>какве</a:t>
            </a:r>
            <a:r>
              <a:rPr lang="ru-RU" sz="1867" dirty="0"/>
              <a:t>), Господня армия сопротивления (</a:t>
            </a:r>
            <a:r>
              <a:rPr lang="ru-RU" sz="1867" dirty="0" err="1"/>
              <a:t>ачоли</a:t>
            </a:r>
            <a:r>
              <a:rPr lang="ru-RU" sz="1867" dirty="0"/>
              <a:t>).</a:t>
            </a:r>
          </a:p>
          <a:p>
            <a:pPr>
              <a:defRPr/>
            </a:pPr>
            <a:endParaRPr lang="ru-RU" sz="1867" dirty="0"/>
          </a:p>
        </p:txBody>
      </p:sp>
    </p:spTree>
    <p:extLst>
      <p:ext uri="{BB962C8B-B14F-4D97-AF65-F5344CB8AC3E}">
        <p14:creationId xmlns:p14="http://schemas.microsoft.com/office/powerpoint/2010/main" val="85508658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4">
            <a:extLst>
              <a:ext uri="{FF2B5EF4-FFF2-40B4-BE49-F238E27FC236}">
                <a16:creationId xmlns:a16="http://schemas.microsoft.com/office/drawing/2014/main" id="{4807F3F4-1D63-E244-8D2C-D5A3B251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77</a:t>
            </a:fld>
            <a:endParaRPr lang="ru-RU" dirty="0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A22B8F57-BBDA-F543-A5AA-D98D62B26F9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200000" y="1152000"/>
            <a:ext cx="12836933" cy="987456"/>
          </a:xfrm>
        </p:spPr>
        <p:txBody>
          <a:bodyPr/>
          <a:lstStyle/>
          <a:p>
            <a:pPr>
              <a:defRPr/>
            </a:pPr>
            <a:r>
              <a:rPr lang="ru-RU"/>
              <a:t>Сахарские народы</a:t>
            </a:r>
          </a:p>
        </p:txBody>
      </p:sp>
      <p:pic>
        <p:nvPicPr>
          <p:cNvPr id="4" name="Рисунок 13">
            <a:extLst>
              <a:ext uri="{FF2B5EF4-FFF2-40B4-BE49-F238E27FC236}">
                <a16:creationId xmlns:a16="http://schemas.microsoft.com/office/drawing/2014/main" id="{438B6A09-9E2F-0E46-9EE1-2AC23B3B935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239" r="7239"/>
          <a:stretch/>
        </p:blipFill>
        <p:spPr bwMode="auto">
          <a:xfrm>
            <a:off x="5787993" y="2233061"/>
            <a:ext cx="4851131" cy="5672488"/>
          </a:xfrm>
          <a:prstGeom prst="rect">
            <a:avLst/>
          </a:prstGeom>
        </p:spPr>
      </p:pic>
      <p:sp>
        <p:nvSpPr>
          <p:cNvPr id="5" name="Текст 3">
            <a:extLst>
              <a:ext uri="{FF2B5EF4-FFF2-40B4-BE49-F238E27FC236}">
                <a16:creationId xmlns:a16="http://schemas.microsoft.com/office/drawing/2014/main" id="{4B7BAC3D-EB62-A848-803F-533F18805465}"/>
              </a:ext>
            </a:extLst>
          </p:cNvPr>
          <p:cNvSpPr txBox="1">
            <a:spLocks/>
          </p:cNvSpPr>
          <p:nvPr/>
        </p:nvSpPr>
        <p:spPr bwMode="auto">
          <a:xfrm>
            <a:off x="1200152" y="2166667"/>
            <a:ext cx="3888105" cy="573888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defRPr/>
            </a:pPr>
            <a:r>
              <a:rPr lang="ru-RU" sz="1867" dirty="0"/>
              <a:t>Тубу (</a:t>
            </a:r>
            <a:r>
              <a:rPr lang="ru-RU" sz="1867" dirty="0" err="1"/>
              <a:t>теда</a:t>
            </a:r>
            <a:r>
              <a:rPr lang="ru-RU" sz="1867" dirty="0"/>
              <a:t> и </a:t>
            </a:r>
            <a:r>
              <a:rPr lang="ru-RU" sz="1867" dirty="0" err="1"/>
              <a:t>даза</a:t>
            </a:r>
            <a:r>
              <a:rPr lang="ru-RU" sz="1867" dirty="0"/>
              <a:t>), </a:t>
            </a:r>
            <a:r>
              <a:rPr lang="ru-RU" sz="1867" dirty="0" err="1"/>
              <a:t>загава</a:t>
            </a:r>
            <a:r>
              <a:rPr lang="ru-RU" sz="1867" dirty="0"/>
              <a:t>, </a:t>
            </a:r>
            <a:r>
              <a:rPr lang="ru-RU" sz="1867" dirty="0" err="1"/>
              <a:t>канури</a:t>
            </a:r>
            <a:r>
              <a:rPr lang="ru-RU" sz="1867" dirty="0"/>
              <a:t> – кочевой, воинственный полюс. Основа правящего слоя в империи Канем-</a:t>
            </a:r>
            <a:r>
              <a:rPr lang="ru-RU" sz="1867" dirty="0" err="1"/>
              <a:t>Борно</a:t>
            </a:r>
            <a:r>
              <a:rPr lang="ru-RU" sz="1867" dirty="0"/>
              <a:t>.</a:t>
            </a:r>
          </a:p>
          <a:p>
            <a:pPr>
              <a:defRPr/>
            </a:pPr>
            <a:r>
              <a:rPr lang="ru-RU" sz="1867" dirty="0" err="1"/>
              <a:t>Канури</a:t>
            </a:r>
            <a:r>
              <a:rPr lang="ru-RU" sz="1867" dirty="0"/>
              <a:t> – основа террористического «Боко-</a:t>
            </a:r>
            <a:r>
              <a:rPr lang="ru-RU" sz="1867" dirty="0" err="1"/>
              <a:t>Харам</a:t>
            </a:r>
            <a:r>
              <a:rPr lang="ru-RU" sz="1867" dirty="0"/>
              <a:t>».</a:t>
            </a:r>
          </a:p>
          <a:p>
            <a:pPr>
              <a:defRPr/>
            </a:pPr>
            <a:r>
              <a:rPr lang="ru-RU" sz="1867" dirty="0"/>
              <a:t>Тубу – Чад и Ливия</a:t>
            </a:r>
          </a:p>
          <a:p>
            <a:pPr>
              <a:defRPr/>
            </a:pPr>
            <a:r>
              <a:rPr lang="ru-RU" sz="1867" dirty="0" err="1"/>
              <a:t>Загава</a:t>
            </a:r>
            <a:r>
              <a:rPr lang="ru-RU" sz="1867" dirty="0"/>
              <a:t> и фур – Чад и Судан (</a:t>
            </a:r>
            <a:r>
              <a:rPr lang="ru-RU" sz="1867" dirty="0" err="1"/>
              <a:t>Дарфур</a:t>
            </a:r>
            <a:r>
              <a:rPr lang="ru-RU" sz="1867" dirty="0"/>
              <a:t>).</a:t>
            </a:r>
          </a:p>
          <a:p>
            <a:pPr>
              <a:defRPr/>
            </a:pPr>
            <a:r>
              <a:rPr lang="ru-RU" sz="1867" dirty="0"/>
              <a:t>Противоречие между </a:t>
            </a:r>
            <a:r>
              <a:rPr lang="ru-RU" sz="1867" dirty="0" err="1"/>
              <a:t>загава</a:t>
            </a:r>
            <a:r>
              <a:rPr lang="ru-RU" sz="1867" dirty="0"/>
              <a:t> и </a:t>
            </a:r>
            <a:r>
              <a:rPr lang="ru-RU" sz="1867" dirty="0" err="1"/>
              <a:t>сара</a:t>
            </a:r>
            <a:r>
              <a:rPr lang="ru-RU" sz="1867" dirty="0"/>
              <a:t> в Чаде.</a:t>
            </a:r>
          </a:p>
        </p:txBody>
      </p:sp>
      <p:pic>
        <p:nvPicPr>
          <p:cNvPr id="6" name="Рисунок 14">
            <a:extLst>
              <a:ext uri="{FF2B5EF4-FFF2-40B4-BE49-F238E27FC236}">
                <a16:creationId xmlns:a16="http://schemas.microsoft.com/office/drawing/2014/main" id="{A3E3C1C3-1A5A-FE4D-AF9E-472630A34DA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662" r="21662"/>
          <a:stretch/>
        </p:blipFill>
        <p:spPr bwMode="auto">
          <a:xfrm>
            <a:off x="11178140" y="2233061"/>
            <a:ext cx="4851131" cy="567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59916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4">
            <a:extLst>
              <a:ext uri="{FF2B5EF4-FFF2-40B4-BE49-F238E27FC236}">
                <a16:creationId xmlns:a16="http://schemas.microsoft.com/office/drawing/2014/main" id="{4807F3F4-1D63-E244-8D2C-D5A3B251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78</a:t>
            </a:fld>
            <a:endParaRPr lang="ru-RU" dirty="0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2D23FB44-0997-6E43-91AA-D67C7540165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01018" y="394306"/>
            <a:ext cx="12768905" cy="952477"/>
          </a:xfrm>
        </p:spPr>
        <p:txBody>
          <a:bodyPr/>
          <a:lstStyle/>
          <a:p>
            <a:pPr>
              <a:defRPr/>
            </a:pPr>
            <a:r>
              <a:rPr lang="ru-RU" dirty="0"/>
              <a:t>Нигеро-конголезские народы</a:t>
            </a:r>
          </a:p>
        </p:txBody>
      </p:sp>
      <p:pic>
        <p:nvPicPr>
          <p:cNvPr id="4" name="Объект 7">
            <a:extLst>
              <a:ext uri="{FF2B5EF4-FFF2-40B4-BE49-F238E27FC236}">
                <a16:creationId xmlns:a16="http://schemas.microsoft.com/office/drawing/2014/main" id="{767A40CC-62FD-4F4F-91A4-DBE40D17BB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4523647" y="1715717"/>
            <a:ext cx="7938119" cy="664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32844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4">
            <a:extLst>
              <a:ext uri="{FF2B5EF4-FFF2-40B4-BE49-F238E27FC236}">
                <a16:creationId xmlns:a16="http://schemas.microsoft.com/office/drawing/2014/main" id="{4807F3F4-1D63-E244-8D2C-D5A3B251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79</a:t>
            </a:fld>
            <a:endParaRPr lang="ru-RU" dirty="0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44D4B185-848E-3847-B77F-59838B02BD6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200151" y="646161"/>
            <a:ext cx="12836933" cy="987456"/>
          </a:xfrm>
        </p:spPr>
        <p:txBody>
          <a:bodyPr/>
          <a:lstStyle/>
          <a:p>
            <a:pPr>
              <a:defRPr/>
            </a:pPr>
            <a:r>
              <a:rPr lang="ru-RU" dirty="0"/>
              <a:t>Народы манде</a:t>
            </a:r>
          </a:p>
        </p:txBody>
      </p:sp>
      <p:pic>
        <p:nvPicPr>
          <p:cNvPr id="4" name="Рисунок 7">
            <a:extLst>
              <a:ext uri="{FF2B5EF4-FFF2-40B4-BE49-F238E27FC236}">
                <a16:creationId xmlns:a16="http://schemas.microsoft.com/office/drawing/2014/main" id="{B2DEA612-56A6-0B4C-9D5C-B48F6B0176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99" r="1198"/>
          <a:stretch/>
        </p:blipFill>
        <p:spPr bwMode="auto">
          <a:xfrm>
            <a:off x="5787993" y="2233061"/>
            <a:ext cx="4851131" cy="5672488"/>
          </a:xfrm>
          <a:prstGeom prst="rect">
            <a:avLst/>
          </a:prstGeom>
        </p:spPr>
      </p:pic>
      <p:sp>
        <p:nvSpPr>
          <p:cNvPr id="5" name="Текст 3">
            <a:extLst>
              <a:ext uri="{FF2B5EF4-FFF2-40B4-BE49-F238E27FC236}">
                <a16:creationId xmlns:a16="http://schemas.microsoft.com/office/drawing/2014/main" id="{2782C734-230A-6E48-B46F-B6FF45DFCDBE}"/>
              </a:ext>
            </a:extLst>
          </p:cNvPr>
          <p:cNvSpPr txBox="1">
            <a:spLocks/>
          </p:cNvSpPr>
          <p:nvPr/>
        </p:nvSpPr>
        <p:spPr bwMode="auto">
          <a:xfrm>
            <a:off x="1200152" y="2166667"/>
            <a:ext cx="3888105" cy="573888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defRPr/>
            </a:pPr>
            <a:r>
              <a:rPr lang="ru-RU" sz="1867" dirty="0"/>
              <a:t>Страны: Мали, Гвинея, Кот-д'Ивуар, Сенегал, Гамбия, Гвинея-Бисау, Буркина-Фасо, Сьерра-Леоне, Либерия.</a:t>
            </a:r>
          </a:p>
          <a:p>
            <a:pPr>
              <a:defRPr/>
            </a:pPr>
            <a:r>
              <a:rPr lang="ru-RU" sz="1867" dirty="0"/>
              <a:t>Народы: Малинка, </a:t>
            </a:r>
            <a:r>
              <a:rPr lang="ru-RU" sz="1867" dirty="0" err="1"/>
              <a:t>бамбара,сонинке</a:t>
            </a:r>
            <a:r>
              <a:rPr lang="ru-RU" sz="1867" dirty="0"/>
              <a:t>, </a:t>
            </a:r>
            <a:r>
              <a:rPr lang="ru-RU" sz="1867" dirty="0" err="1"/>
              <a:t>дьюла</a:t>
            </a:r>
            <a:r>
              <a:rPr lang="ru-RU" sz="1867" dirty="0"/>
              <a:t>.</a:t>
            </a:r>
          </a:p>
          <a:p>
            <a:pPr>
              <a:defRPr/>
            </a:pPr>
            <a:r>
              <a:rPr lang="ru-RU" sz="1867" dirty="0"/>
              <a:t>Древние Империи: Гана (</a:t>
            </a:r>
            <a:r>
              <a:rPr lang="en-GB" sz="1867" dirty="0"/>
              <a:t>VIII—11 </a:t>
            </a:r>
            <a:r>
              <a:rPr lang="ru-RU" sz="1867" dirty="0"/>
              <a:t>в по Р.Х.), Мали (</a:t>
            </a:r>
            <a:r>
              <a:rPr lang="en-GB" sz="1867" dirty="0"/>
              <a:t>XIII-XVI </a:t>
            </a:r>
            <a:r>
              <a:rPr lang="ru-RU" sz="1867" dirty="0"/>
              <a:t>в.)</a:t>
            </a:r>
          </a:p>
          <a:p>
            <a:pPr>
              <a:defRPr/>
            </a:pPr>
            <a:r>
              <a:rPr lang="ru-RU" sz="1867" dirty="0"/>
              <a:t>Кастовая система, иерархия, имперский горизонт.</a:t>
            </a:r>
          </a:p>
          <a:p>
            <a:pPr>
              <a:defRPr/>
            </a:pPr>
            <a:r>
              <a:rPr lang="ru-RU" sz="1867" dirty="0"/>
              <a:t>Альянс государств </a:t>
            </a:r>
            <a:r>
              <a:rPr lang="ru-RU" sz="1867" dirty="0" err="1"/>
              <a:t>Сахеля</a:t>
            </a:r>
            <a:r>
              <a:rPr lang="ru-RU" sz="1867" dirty="0"/>
              <a:t> (2023 г – Мали, Буркина-Фасо, Нигер. Военное руководство Гвинеи.</a:t>
            </a:r>
          </a:p>
          <a:p>
            <a:pPr>
              <a:defRPr/>
            </a:pPr>
            <a:endParaRPr lang="ru-RU" sz="1867" dirty="0"/>
          </a:p>
          <a:p>
            <a:pPr>
              <a:defRPr/>
            </a:pPr>
            <a:endParaRPr lang="ru-RU" sz="1867" dirty="0"/>
          </a:p>
        </p:txBody>
      </p:sp>
      <p:pic>
        <p:nvPicPr>
          <p:cNvPr id="6" name="Рисунок 8">
            <a:extLst>
              <a:ext uri="{FF2B5EF4-FFF2-40B4-BE49-F238E27FC236}">
                <a16:creationId xmlns:a16="http://schemas.microsoft.com/office/drawing/2014/main" id="{B5EFFF4E-0FF5-0249-9532-FC59D01EB7E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830" r="19830"/>
          <a:stretch/>
        </p:blipFill>
        <p:spPr bwMode="auto">
          <a:xfrm>
            <a:off x="11338861" y="2233061"/>
            <a:ext cx="4851131" cy="567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511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8</a:t>
            </a:fld>
            <a:endParaRPr lang="ru-RU" dirty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9D1F1EE6-D4A6-BA4D-8F58-CA9404402022}"/>
              </a:ext>
            </a:extLst>
          </p:cNvPr>
          <p:cNvSpPr txBox="1">
            <a:spLocks/>
          </p:cNvSpPr>
          <p:nvPr/>
        </p:nvSpPr>
        <p:spPr>
          <a:xfrm>
            <a:off x="950514" y="300986"/>
            <a:ext cx="12539631" cy="1735337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5600" dirty="0"/>
              <a:t>Слои исламской цивилизации</a:t>
            </a:r>
          </a:p>
          <a:p>
            <a:endParaRPr lang="ru-RU" sz="4267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9386810-DFBB-2348-8E02-68B2BDF45455}"/>
              </a:ext>
            </a:extLst>
          </p:cNvPr>
          <p:cNvSpPr txBox="1"/>
          <p:nvPr/>
        </p:nvSpPr>
        <p:spPr>
          <a:xfrm>
            <a:off x="9677783" y="1995564"/>
            <a:ext cx="34851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Восточные семиты Аккад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788145-D47A-6F4E-BF53-D606C0FA2112}"/>
              </a:ext>
            </a:extLst>
          </p:cNvPr>
          <p:cNvSpPr txBox="1"/>
          <p:nvPr/>
        </p:nvSpPr>
        <p:spPr>
          <a:xfrm>
            <a:off x="5851224" y="2746024"/>
            <a:ext cx="31535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южные  семиты арабы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BDA396-DDAC-114A-8FC4-3D2DE34DAD0B}"/>
              </a:ext>
            </a:extLst>
          </p:cNvPr>
          <p:cNvSpPr txBox="1"/>
          <p:nvPr/>
        </p:nvSpPr>
        <p:spPr>
          <a:xfrm>
            <a:off x="1213708" y="2036324"/>
            <a:ext cx="36694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Западные  семиты </a:t>
            </a:r>
            <a:r>
              <a:rPr lang="ru-RU" sz="2400" dirty="0" err="1"/>
              <a:t>амореи</a:t>
            </a:r>
            <a:endParaRPr lang="ru-RU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2DC5EF5-CD66-274E-B833-40AC7E71178F}"/>
              </a:ext>
            </a:extLst>
          </p:cNvPr>
          <p:cNvSpPr txBox="1"/>
          <p:nvPr/>
        </p:nvSpPr>
        <p:spPr>
          <a:xfrm>
            <a:off x="1417342" y="4726720"/>
            <a:ext cx="36705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Иудаизм </a:t>
            </a:r>
            <a:r>
              <a:rPr lang="ru-RU" sz="2400" dirty="0" err="1"/>
              <a:t>Химьяр</a:t>
            </a:r>
            <a:r>
              <a:rPr lang="ru-RU" sz="2400" dirty="0"/>
              <a:t>/Эфиопия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848CDB-34CF-3E4C-B153-5E302CA08AB1}"/>
              </a:ext>
            </a:extLst>
          </p:cNvPr>
          <p:cNvSpPr txBox="1"/>
          <p:nvPr/>
        </p:nvSpPr>
        <p:spPr>
          <a:xfrm>
            <a:off x="6201599" y="4726720"/>
            <a:ext cx="40621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Христианство  Южный Йемен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1E7B6FD-F57F-C442-8A61-B116553226CD}"/>
              </a:ext>
            </a:extLst>
          </p:cNvPr>
          <p:cNvSpPr txBox="1"/>
          <p:nvPr/>
        </p:nvSpPr>
        <p:spPr>
          <a:xfrm>
            <a:off x="11470896" y="4690052"/>
            <a:ext cx="27590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Зороастризм персы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B464666-B179-3341-8E3B-0028F1368FBE}"/>
              </a:ext>
            </a:extLst>
          </p:cNvPr>
          <p:cNvSpPr txBox="1"/>
          <p:nvPr/>
        </p:nvSpPr>
        <p:spPr>
          <a:xfrm>
            <a:off x="1942190" y="3782594"/>
            <a:ext cx="54622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Арабский (южно-семитский) </a:t>
            </a:r>
            <a:r>
              <a:rPr lang="ru-RU" sz="2400" dirty="0" err="1"/>
              <a:t>авраамизм</a:t>
            </a:r>
            <a:endParaRPr lang="ru-RU" sz="2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4F990CB-2839-074D-96CA-E35373DF5CF4}"/>
              </a:ext>
            </a:extLst>
          </p:cNvPr>
          <p:cNvSpPr txBox="1"/>
          <p:nvPr/>
        </p:nvSpPr>
        <p:spPr>
          <a:xfrm>
            <a:off x="4729206" y="5763290"/>
            <a:ext cx="28052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иудео-христианство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0F54A56-08DF-4549-A375-6B172F460E28}"/>
              </a:ext>
            </a:extLst>
          </p:cNvPr>
          <p:cNvSpPr txBox="1"/>
          <p:nvPr/>
        </p:nvSpPr>
        <p:spPr>
          <a:xfrm>
            <a:off x="4346434" y="7107678"/>
            <a:ext cx="37823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несторианская </a:t>
            </a:r>
            <a:r>
              <a:rPr lang="ru-RU" sz="2400" dirty="0" err="1"/>
              <a:t>христология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8024113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4">
            <a:extLst>
              <a:ext uri="{FF2B5EF4-FFF2-40B4-BE49-F238E27FC236}">
                <a16:creationId xmlns:a16="http://schemas.microsoft.com/office/drawing/2014/main" id="{4807F3F4-1D63-E244-8D2C-D5A3B251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80</a:t>
            </a:fld>
            <a:endParaRPr lang="ru-RU" dirty="0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4ED96E8D-2C14-0540-A343-6725C9CC914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200002" y="431255"/>
            <a:ext cx="12836933" cy="987456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733" dirty="0"/>
              <a:t>Атлантическая семья (фульбе, волоф), </a:t>
            </a:r>
            <a:r>
              <a:rPr lang="ru-RU" sz="3733" dirty="0" err="1"/>
              <a:t>бенуэ</a:t>
            </a:r>
            <a:r>
              <a:rPr lang="ru-RU" sz="3733" dirty="0"/>
              <a:t>-конголезцы (йоруба), кросс-</a:t>
            </a:r>
            <a:r>
              <a:rPr lang="ru-RU" sz="3733" dirty="0" err="1"/>
              <a:t>риверские</a:t>
            </a:r>
            <a:r>
              <a:rPr lang="ru-RU" sz="3733" dirty="0"/>
              <a:t> народы</a:t>
            </a:r>
          </a:p>
        </p:txBody>
      </p:sp>
      <p:pic>
        <p:nvPicPr>
          <p:cNvPr id="4" name="Рисунок 10">
            <a:extLst>
              <a:ext uri="{FF2B5EF4-FFF2-40B4-BE49-F238E27FC236}">
                <a16:creationId xmlns:a16="http://schemas.microsoft.com/office/drawing/2014/main" id="{7DF8A80D-E066-D64B-A9E6-BAC562370D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815" b="19814"/>
          <a:stretch/>
        </p:blipFill>
        <p:spPr bwMode="auto">
          <a:xfrm>
            <a:off x="5765801" y="2546351"/>
            <a:ext cx="10301817" cy="5672667"/>
          </a:xfrm>
          <a:prstGeom prst="rect">
            <a:avLst/>
          </a:prstGeom>
        </p:spPr>
      </p:pic>
      <p:sp>
        <p:nvSpPr>
          <p:cNvPr id="5" name="Текст 3">
            <a:extLst>
              <a:ext uri="{FF2B5EF4-FFF2-40B4-BE49-F238E27FC236}">
                <a16:creationId xmlns:a16="http://schemas.microsoft.com/office/drawing/2014/main" id="{23F0927A-2877-6D43-924B-A9B79C359820}"/>
              </a:ext>
            </a:extLst>
          </p:cNvPr>
          <p:cNvSpPr txBox="1">
            <a:spLocks/>
          </p:cNvSpPr>
          <p:nvPr/>
        </p:nvSpPr>
        <p:spPr bwMode="auto">
          <a:xfrm>
            <a:off x="1200001" y="2546351"/>
            <a:ext cx="3888256" cy="576743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defRPr/>
            </a:pPr>
            <a:r>
              <a:rPr lang="ru-RU" sz="1867" b="1" dirty="0"/>
              <a:t>Фульбе</a:t>
            </a:r>
            <a:r>
              <a:rPr lang="ru-RU" sz="1867" dirty="0"/>
              <a:t> – кочевники, пастухи (сближение с хауса, туарегами).</a:t>
            </a:r>
          </a:p>
          <a:p>
            <a:pPr>
              <a:defRPr/>
            </a:pPr>
            <a:r>
              <a:rPr lang="ru-RU" sz="1867" dirty="0"/>
              <a:t>Полюс </a:t>
            </a:r>
            <a:r>
              <a:rPr lang="ru-RU" sz="1867" dirty="0" err="1"/>
              <a:t>джихадизма</a:t>
            </a:r>
            <a:r>
              <a:rPr lang="ru-RU" sz="1867" dirty="0"/>
              <a:t> </a:t>
            </a:r>
            <a:r>
              <a:rPr lang="en-GB" sz="1867" dirty="0"/>
              <a:t>XVIII-XIX </a:t>
            </a:r>
            <a:r>
              <a:rPr lang="ru-RU" sz="1867" dirty="0"/>
              <a:t>в.</a:t>
            </a:r>
          </a:p>
          <a:p>
            <a:pPr>
              <a:defRPr/>
            </a:pPr>
            <a:r>
              <a:rPr lang="ru-RU" sz="1867" dirty="0"/>
              <a:t>В </a:t>
            </a:r>
            <a:r>
              <a:rPr lang="ru-RU" sz="1867" dirty="0" err="1"/>
              <a:t>н.в</a:t>
            </a:r>
            <a:r>
              <a:rPr lang="ru-RU" sz="1867" dirty="0"/>
              <a:t>. лишены власти (в </a:t>
            </a:r>
            <a:r>
              <a:rPr lang="ru-RU" sz="1867" dirty="0" err="1"/>
              <a:t>т.ч</a:t>
            </a:r>
            <a:r>
              <a:rPr lang="ru-RU" sz="1867" dirty="0"/>
              <a:t>. в Гвинее)</a:t>
            </a:r>
          </a:p>
          <a:p>
            <a:pPr>
              <a:defRPr/>
            </a:pPr>
            <a:r>
              <a:rPr lang="ru-RU" sz="1867" dirty="0"/>
              <a:t>Волоф (Сенегал), суфии.</a:t>
            </a:r>
          </a:p>
          <a:p>
            <a:pPr>
              <a:defRPr/>
            </a:pPr>
            <a:r>
              <a:rPr lang="ru-RU" sz="1867" dirty="0"/>
              <a:t>Йоруба, </a:t>
            </a:r>
            <a:r>
              <a:rPr lang="ru-RU" sz="1867" dirty="0" err="1"/>
              <a:t>игбо</a:t>
            </a:r>
            <a:r>
              <a:rPr lang="ru-RU" sz="1867" dirty="0"/>
              <a:t>, </a:t>
            </a:r>
            <a:r>
              <a:rPr lang="ru-RU" sz="1867" dirty="0" err="1"/>
              <a:t>эдо</a:t>
            </a:r>
            <a:r>
              <a:rPr lang="ru-RU" sz="1867" dirty="0"/>
              <a:t> - древние города государства, Бенин.</a:t>
            </a:r>
          </a:p>
          <a:p>
            <a:pPr>
              <a:defRPr/>
            </a:pPr>
            <a:r>
              <a:rPr lang="ru-RU" sz="1867" dirty="0" err="1"/>
              <a:t>Кросси-риверские</a:t>
            </a:r>
            <a:r>
              <a:rPr lang="ru-RU" sz="1867" dirty="0"/>
              <a:t> народы: </a:t>
            </a:r>
            <a:r>
              <a:rPr lang="ru-RU" sz="1867" dirty="0" err="1"/>
              <a:t>эфик</a:t>
            </a:r>
            <a:r>
              <a:rPr lang="ru-RU" sz="1867" dirty="0"/>
              <a:t>, </a:t>
            </a:r>
            <a:r>
              <a:rPr lang="ru-RU" sz="1867" dirty="0" err="1"/>
              <a:t>ибибио</a:t>
            </a:r>
            <a:r>
              <a:rPr lang="ru-RU" sz="1867" dirty="0"/>
              <a:t>, </a:t>
            </a:r>
            <a:r>
              <a:rPr lang="ru-RU" sz="1867" dirty="0" err="1"/>
              <a:t>анаанг</a:t>
            </a:r>
            <a:r>
              <a:rPr lang="ru-RU" sz="1867" dirty="0"/>
              <a:t>: каннибализм, жертвоприношения, люди-леопарды.</a:t>
            </a:r>
          </a:p>
          <a:p>
            <a:pPr>
              <a:defRPr/>
            </a:pPr>
            <a:endParaRPr lang="ru-RU" sz="1867" dirty="0"/>
          </a:p>
          <a:p>
            <a:pPr>
              <a:defRPr/>
            </a:pPr>
            <a:endParaRPr lang="ru-RU" sz="1867" dirty="0"/>
          </a:p>
        </p:txBody>
      </p:sp>
    </p:spTree>
    <p:extLst>
      <p:ext uri="{BB962C8B-B14F-4D97-AF65-F5344CB8AC3E}">
        <p14:creationId xmlns:p14="http://schemas.microsoft.com/office/powerpoint/2010/main" val="1687598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4">
            <a:extLst>
              <a:ext uri="{FF2B5EF4-FFF2-40B4-BE49-F238E27FC236}">
                <a16:creationId xmlns:a16="http://schemas.microsoft.com/office/drawing/2014/main" id="{4807F3F4-1D63-E244-8D2C-D5A3B251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81</a:t>
            </a:fld>
            <a:endParaRPr lang="ru-RU" dirty="0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44DB4B94-0DFA-284B-90AE-31E78CA25B6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200000" y="1152000"/>
            <a:ext cx="14568320" cy="987456"/>
          </a:xfrm>
        </p:spPr>
        <p:txBody>
          <a:bodyPr/>
          <a:lstStyle/>
          <a:p>
            <a:pPr>
              <a:defRPr/>
            </a:pPr>
            <a:r>
              <a:rPr lang="ru-RU" sz="3733"/>
              <a:t>Верхне и нижневольские народы, адамава-убангийские народы</a:t>
            </a:r>
          </a:p>
        </p:txBody>
      </p:sp>
      <p:pic>
        <p:nvPicPr>
          <p:cNvPr id="4" name="Рисунок 7">
            <a:extLst>
              <a:ext uri="{FF2B5EF4-FFF2-40B4-BE49-F238E27FC236}">
                <a16:creationId xmlns:a16="http://schemas.microsoft.com/office/drawing/2014/main" id="{0A8ACB6C-4E85-B145-8E02-F7CCBA604B7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763" r="28763"/>
          <a:stretch/>
        </p:blipFill>
        <p:spPr bwMode="auto">
          <a:xfrm>
            <a:off x="5707632" y="2233061"/>
            <a:ext cx="4851131" cy="5672488"/>
          </a:xfrm>
          <a:prstGeom prst="rect">
            <a:avLst/>
          </a:prstGeom>
        </p:spPr>
      </p:pic>
      <p:sp>
        <p:nvSpPr>
          <p:cNvPr id="5" name="Текст 3">
            <a:extLst>
              <a:ext uri="{FF2B5EF4-FFF2-40B4-BE49-F238E27FC236}">
                <a16:creationId xmlns:a16="http://schemas.microsoft.com/office/drawing/2014/main" id="{7E4C9C7C-22C3-C04C-9F3E-BA287336BDA5}"/>
              </a:ext>
            </a:extLst>
          </p:cNvPr>
          <p:cNvSpPr txBox="1">
            <a:spLocks/>
          </p:cNvSpPr>
          <p:nvPr/>
        </p:nvSpPr>
        <p:spPr bwMode="auto">
          <a:xfrm>
            <a:off x="1200152" y="2166667"/>
            <a:ext cx="3888105" cy="573888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defRPr/>
            </a:pPr>
            <a:r>
              <a:rPr lang="ru-RU" sz="2667"/>
              <a:t>Языки: нижневольтские(ква) и верхневольтские (гур, сенуфо и адамава-убангийские).</a:t>
            </a:r>
          </a:p>
          <a:p>
            <a:pPr>
              <a:defRPr/>
            </a:pPr>
            <a:r>
              <a:rPr lang="ru-RU" sz="2667"/>
              <a:t>Древние политиии: Дагомея (1612-1900), Империя Ашанти (1670-1902)/</a:t>
            </a:r>
          </a:p>
          <a:p>
            <a:pPr>
              <a:defRPr/>
            </a:pPr>
            <a:r>
              <a:rPr lang="ru-RU" sz="2667"/>
              <a:t>Актуальные политии: Того, Бенин, Гана, Кот-дгИвуар, Буркина-Фасо.</a:t>
            </a:r>
          </a:p>
          <a:p>
            <a:pPr>
              <a:defRPr/>
            </a:pPr>
            <a:r>
              <a:rPr lang="ru-RU" sz="2667"/>
              <a:t>Адамава-убангийская ветвь нигеро-конголезской семьи – ЦАР</a:t>
            </a:r>
          </a:p>
          <a:p>
            <a:pPr>
              <a:defRPr/>
            </a:pPr>
            <a:r>
              <a:rPr lang="ru-RU" sz="2667"/>
              <a:t>Тело и душа колдовства, колдовство как сущность.</a:t>
            </a:r>
          </a:p>
          <a:p>
            <a:pPr>
              <a:defRPr/>
            </a:pPr>
            <a:endParaRPr lang="ru-RU" sz="2667" dirty="0"/>
          </a:p>
        </p:txBody>
      </p:sp>
      <p:pic>
        <p:nvPicPr>
          <p:cNvPr id="6" name="Рисунок 8">
            <a:extLst>
              <a:ext uri="{FF2B5EF4-FFF2-40B4-BE49-F238E27FC236}">
                <a16:creationId xmlns:a16="http://schemas.microsoft.com/office/drawing/2014/main" id="{45E0137F-C74B-1F4F-8998-FDD3B67C87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3297" b="13296"/>
          <a:stretch/>
        </p:blipFill>
        <p:spPr bwMode="auto">
          <a:xfrm>
            <a:off x="11178140" y="2233061"/>
            <a:ext cx="4851131" cy="567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96022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4">
            <a:extLst>
              <a:ext uri="{FF2B5EF4-FFF2-40B4-BE49-F238E27FC236}">
                <a16:creationId xmlns:a16="http://schemas.microsoft.com/office/drawing/2014/main" id="{4807F3F4-1D63-E244-8D2C-D5A3B251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82</a:t>
            </a:fld>
            <a:endParaRPr lang="ru-RU" dirty="0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BC777B1C-120B-8B49-A8D3-5BA03ACC8A4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966454" y="349028"/>
            <a:ext cx="12836933" cy="987456"/>
          </a:xfrm>
        </p:spPr>
        <p:txBody>
          <a:bodyPr/>
          <a:lstStyle/>
          <a:p>
            <a:pPr>
              <a:defRPr/>
            </a:pPr>
            <a:r>
              <a:rPr lang="ru-RU" dirty="0"/>
              <a:t>Народы банту</a:t>
            </a:r>
          </a:p>
        </p:txBody>
      </p:sp>
      <p:pic>
        <p:nvPicPr>
          <p:cNvPr id="4" name="Рисунок 7">
            <a:extLst>
              <a:ext uri="{FF2B5EF4-FFF2-40B4-BE49-F238E27FC236}">
                <a16:creationId xmlns:a16="http://schemas.microsoft.com/office/drawing/2014/main" id="{59A53FA8-6612-1E4A-A567-2F05F04AF5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208" r="6207"/>
          <a:stretch/>
        </p:blipFill>
        <p:spPr bwMode="auto">
          <a:xfrm>
            <a:off x="5787993" y="2233061"/>
            <a:ext cx="4851131" cy="5672488"/>
          </a:xfrm>
          <a:prstGeom prst="rect">
            <a:avLst/>
          </a:prstGeom>
        </p:spPr>
      </p:pic>
      <p:sp>
        <p:nvSpPr>
          <p:cNvPr id="5" name="Текст 3">
            <a:extLst>
              <a:ext uri="{FF2B5EF4-FFF2-40B4-BE49-F238E27FC236}">
                <a16:creationId xmlns:a16="http://schemas.microsoft.com/office/drawing/2014/main" id="{837F95EC-87FB-BD48-B18B-0AA9A843086C}"/>
              </a:ext>
            </a:extLst>
          </p:cNvPr>
          <p:cNvSpPr txBox="1">
            <a:spLocks/>
          </p:cNvSpPr>
          <p:nvPr/>
        </p:nvSpPr>
        <p:spPr bwMode="auto">
          <a:xfrm>
            <a:off x="1200152" y="2166667"/>
            <a:ext cx="3888105" cy="573888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defRPr/>
            </a:pPr>
            <a:r>
              <a:rPr lang="ru-RU" sz="1867" dirty="0"/>
              <a:t>200 млн. человек</a:t>
            </a:r>
          </a:p>
          <a:p>
            <a:pPr>
              <a:defRPr/>
            </a:pPr>
            <a:r>
              <a:rPr lang="ru-RU" sz="1867" dirty="0"/>
              <a:t>Земледельческий уклад, экспансивное расселение.</a:t>
            </a:r>
          </a:p>
          <a:p>
            <a:pPr>
              <a:defRPr/>
            </a:pPr>
            <a:r>
              <a:rPr lang="ru-RU" sz="1867" dirty="0"/>
              <a:t>Воинственная элита</a:t>
            </a:r>
          </a:p>
          <a:p>
            <a:pPr>
              <a:defRPr/>
            </a:pPr>
            <a:r>
              <a:rPr lang="ru-RU" sz="1867" dirty="0"/>
              <a:t>Однотипность модели общества, лингвистического поля.</a:t>
            </a:r>
          </a:p>
          <a:p>
            <a:pPr>
              <a:defRPr/>
            </a:pPr>
            <a:r>
              <a:rPr lang="ru-RU" sz="1867" dirty="0"/>
              <a:t>Мировоззрение: онтология силы. Сила, могущество как мера вещей.</a:t>
            </a:r>
          </a:p>
          <a:p>
            <a:pPr>
              <a:defRPr/>
            </a:pPr>
            <a:r>
              <a:rPr lang="ru-RU" sz="1867" dirty="0"/>
              <a:t>Древние политии: </a:t>
            </a:r>
            <a:r>
              <a:rPr lang="ru-RU" sz="1867" dirty="0" err="1"/>
              <a:t>Мапунгубве</a:t>
            </a:r>
            <a:r>
              <a:rPr lang="ru-RU" sz="1867" dirty="0"/>
              <a:t> (</a:t>
            </a:r>
            <a:r>
              <a:rPr lang="en-GB" sz="1867" dirty="0"/>
              <a:t>XI) </a:t>
            </a:r>
            <a:r>
              <a:rPr lang="ru-RU" sz="1867" dirty="0"/>
              <a:t>в, Зимбабве (</a:t>
            </a:r>
            <a:r>
              <a:rPr lang="en-GB" sz="1867" dirty="0"/>
              <a:t>XII-XV </a:t>
            </a:r>
            <a:r>
              <a:rPr lang="ru-RU" sz="1867" dirty="0"/>
              <a:t>в), </a:t>
            </a:r>
            <a:r>
              <a:rPr lang="ru-RU" sz="1867" dirty="0" err="1"/>
              <a:t>Мономотапа</a:t>
            </a:r>
            <a:r>
              <a:rPr lang="ru-RU" sz="1867" dirty="0"/>
              <a:t> (</a:t>
            </a:r>
            <a:r>
              <a:rPr lang="en-GB" sz="1867" dirty="0"/>
              <a:t>XV – XVIII </a:t>
            </a:r>
            <a:r>
              <a:rPr lang="ru-RU" sz="1867" dirty="0"/>
              <a:t>в.), королевство </a:t>
            </a:r>
            <a:r>
              <a:rPr lang="ru-RU" sz="1867" dirty="0" err="1"/>
              <a:t>Чака</a:t>
            </a:r>
            <a:r>
              <a:rPr lang="ru-RU" sz="1867" dirty="0"/>
              <a:t> (зулусы), </a:t>
            </a:r>
            <a:r>
              <a:rPr lang="en-GB" sz="1867" dirty="0"/>
              <a:t>XIX </a:t>
            </a:r>
            <a:r>
              <a:rPr lang="ru-RU" sz="1867" dirty="0"/>
              <a:t>в.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3E0A0C8-5EEE-BE48-9261-501BD884C31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7" r="5637"/>
          <a:stretch/>
        </p:blipFill>
        <p:spPr bwMode="auto">
          <a:xfrm>
            <a:off x="11178140" y="2233061"/>
            <a:ext cx="4851131" cy="567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42960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4">
            <a:extLst>
              <a:ext uri="{FF2B5EF4-FFF2-40B4-BE49-F238E27FC236}">
                <a16:creationId xmlns:a16="http://schemas.microsoft.com/office/drawing/2014/main" id="{4807F3F4-1D63-E244-8D2C-D5A3B251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83</a:t>
            </a:fld>
            <a:endParaRPr lang="ru-RU" dirty="0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D6336F60-B0FE-EB4C-91A3-FE412EF49FA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906108" y="189848"/>
            <a:ext cx="12836933" cy="987456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/>
              <a:t>Восточная Африка: Уганда, Руанда, Бурунди, Кения, Танзания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B80D43F-ED72-CE4E-AAFB-8FFFF61ACF3E}"/>
              </a:ext>
            </a:extLst>
          </p:cNvPr>
          <p:cNvSpPr txBox="1">
            <a:spLocks/>
          </p:cNvSpPr>
          <p:nvPr/>
        </p:nvSpPr>
        <p:spPr bwMode="auto">
          <a:xfrm>
            <a:off x="1200152" y="2450693"/>
            <a:ext cx="3888105" cy="545485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defRPr/>
            </a:pPr>
            <a:r>
              <a:rPr lang="ru-RU" sz="1867" dirty="0"/>
              <a:t>Танзания, Кения – суахили, связь с арабами (Занзибар)</a:t>
            </a:r>
          </a:p>
          <a:p>
            <a:pPr>
              <a:defRPr/>
            </a:pPr>
            <a:r>
              <a:rPr lang="ru-RU" sz="1867" dirty="0"/>
              <a:t>Арабская колонизация и работорговля: оманская Империя, султанат Занзибар.</a:t>
            </a:r>
          </a:p>
          <a:p>
            <a:pPr>
              <a:defRPr/>
            </a:pPr>
            <a:r>
              <a:rPr lang="ru-RU" sz="1867" dirty="0"/>
              <a:t>Руанда, Бурунди – дуализм </a:t>
            </a:r>
            <a:r>
              <a:rPr lang="ru-RU" sz="1867" dirty="0" err="1"/>
              <a:t>тутси</a:t>
            </a:r>
            <a:r>
              <a:rPr lang="ru-RU" sz="1867" dirty="0"/>
              <a:t> и </a:t>
            </a:r>
            <a:r>
              <a:rPr lang="ru-RU" sz="1867" dirty="0" err="1"/>
              <a:t>хуту</a:t>
            </a:r>
            <a:r>
              <a:rPr lang="ru-RU" sz="1867" dirty="0"/>
              <a:t>.</a:t>
            </a:r>
          </a:p>
          <a:p>
            <a:pPr>
              <a:defRPr/>
            </a:pPr>
            <a:r>
              <a:rPr lang="ru-RU" sz="1867" dirty="0"/>
              <a:t>Колониализм: разрушение балансной структуры африканских обществ.</a:t>
            </a:r>
          </a:p>
          <a:p>
            <a:pPr>
              <a:defRPr/>
            </a:pPr>
            <a:endParaRPr lang="ru-RU" sz="1867" dirty="0"/>
          </a:p>
          <a:p>
            <a:pPr>
              <a:defRPr/>
            </a:pPr>
            <a:endParaRPr lang="ru-RU" sz="1867" dirty="0"/>
          </a:p>
          <a:p>
            <a:pPr>
              <a:defRPr/>
            </a:pPr>
            <a:endParaRPr lang="ru-RU" sz="1867" dirty="0"/>
          </a:p>
          <a:p>
            <a:pPr>
              <a:defRPr/>
            </a:pPr>
            <a:endParaRPr lang="ru-RU" sz="1867" dirty="0"/>
          </a:p>
        </p:txBody>
      </p:sp>
      <p:pic>
        <p:nvPicPr>
          <p:cNvPr id="5" name="Рисунок 10">
            <a:extLst>
              <a:ext uri="{FF2B5EF4-FFF2-40B4-BE49-F238E27FC236}">
                <a16:creationId xmlns:a16="http://schemas.microsoft.com/office/drawing/2014/main" id="{80C1C282-9FD7-944D-8F5E-90B7A472A1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503" r="9503"/>
          <a:stretch/>
        </p:blipFill>
        <p:spPr bwMode="auto">
          <a:xfrm>
            <a:off x="11317476" y="2417220"/>
            <a:ext cx="4851131" cy="5672488"/>
          </a:xfrm>
          <a:prstGeom prst="rect">
            <a:avLst/>
          </a:prstGeom>
        </p:spPr>
      </p:pic>
      <p:pic>
        <p:nvPicPr>
          <p:cNvPr id="6" name="Рисунок 9">
            <a:extLst>
              <a:ext uri="{FF2B5EF4-FFF2-40B4-BE49-F238E27FC236}">
                <a16:creationId xmlns:a16="http://schemas.microsoft.com/office/drawing/2014/main" id="{9CDCCB16-EFA5-5E42-BFB5-576B7CCA296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705" r="17705"/>
          <a:stretch/>
        </p:blipFill>
        <p:spPr bwMode="auto">
          <a:xfrm>
            <a:off x="5556432" y="2417221"/>
            <a:ext cx="4851400" cy="3943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81838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4">
            <a:extLst>
              <a:ext uri="{FF2B5EF4-FFF2-40B4-BE49-F238E27FC236}">
                <a16:creationId xmlns:a16="http://schemas.microsoft.com/office/drawing/2014/main" id="{4807F3F4-1D63-E244-8D2C-D5A3B251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84</a:t>
            </a:fld>
            <a:endParaRPr lang="ru-RU" dirty="0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7217EF4F-91D6-C04B-AA84-7289CD24047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200000" y="1152000"/>
            <a:ext cx="12836933" cy="987456"/>
          </a:xfrm>
        </p:spPr>
        <p:txBody>
          <a:bodyPr/>
          <a:lstStyle/>
          <a:p>
            <a:pPr>
              <a:defRPr/>
            </a:pPr>
            <a:r>
              <a:rPr lang="ru-RU"/>
              <a:t>Банту Южной Африки</a:t>
            </a:r>
          </a:p>
        </p:txBody>
      </p:sp>
      <p:pic>
        <p:nvPicPr>
          <p:cNvPr id="4" name="Рисунок 6">
            <a:extLst>
              <a:ext uri="{FF2B5EF4-FFF2-40B4-BE49-F238E27FC236}">
                <a16:creationId xmlns:a16="http://schemas.microsoft.com/office/drawing/2014/main" id="{C461A2B1-887B-A24C-AD17-447D1B1B4D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156" r="25156"/>
          <a:stretch/>
        </p:blipFill>
        <p:spPr bwMode="auto">
          <a:xfrm>
            <a:off x="5787993" y="2233061"/>
            <a:ext cx="4851131" cy="5672488"/>
          </a:xfrm>
          <a:prstGeom prst="rect">
            <a:avLst/>
          </a:prstGeom>
        </p:spPr>
      </p:pic>
      <p:sp>
        <p:nvSpPr>
          <p:cNvPr id="5" name="Текст 3">
            <a:extLst>
              <a:ext uri="{FF2B5EF4-FFF2-40B4-BE49-F238E27FC236}">
                <a16:creationId xmlns:a16="http://schemas.microsoft.com/office/drawing/2014/main" id="{39897C65-F7E9-5B41-A122-E8F40CA780DD}"/>
              </a:ext>
            </a:extLst>
          </p:cNvPr>
          <p:cNvSpPr txBox="1">
            <a:spLocks/>
          </p:cNvSpPr>
          <p:nvPr/>
        </p:nvSpPr>
        <p:spPr bwMode="auto">
          <a:xfrm>
            <a:off x="1200152" y="2166667"/>
            <a:ext cx="3888105" cy="573888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defRPr/>
            </a:pPr>
            <a:r>
              <a:rPr lang="ru-RU" sz="1867" dirty="0"/>
              <a:t>Зулусы: народ как армия, реформы </a:t>
            </a:r>
            <a:r>
              <a:rPr lang="ru-RU" sz="1867" dirty="0" err="1"/>
              <a:t>Чаки</a:t>
            </a:r>
            <a:r>
              <a:rPr lang="ru-RU" sz="1867" dirty="0"/>
              <a:t> (1787-1828).</a:t>
            </a:r>
          </a:p>
          <a:p>
            <a:pPr>
              <a:defRPr/>
            </a:pPr>
            <a:r>
              <a:rPr lang="ru-RU" sz="1867" dirty="0" err="1"/>
              <a:t>Инкоси</a:t>
            </a:r>
            <a:r>
              <a:rPr lang="ru-RU" sz="1867" dirty="0"/>
              <a:t> – военный вождь, монарх.</a:t>
            </a:r>
          </a:p>
          <a:p>
            <a:pPr>
              <a:defRPr/>
            </a:pPr>
            <a:r>
              <a:rPr lang="ru-RU" sz="1867" dirty="0"/>
              <a:t>Объединения народов </a:t>
            </a:r>
            <a:r>
              <a:rPr lang="ru-RU" sz="1867" dirty="0" err="1"/>
              <a:t>сото</a:t>
            </a:r>
            <a:r>
              <a:rPr lang="ru-RU" sz="1867" dirty="0"/>
              <a:t> (Лесото), Свази (</a:t>
            </a:r>
            <a:r>
              <a:rPr lang="ru-RU" sz="1867" dirty="0" err="1"/>
              <a:t>Эсватини</a:t>
            </a:r>
            <a:r>
              <a:rPr lang="ru-RU" sz="1867" dirty="0"/>
              <a:t>), Ботсвана (</a:t>
            </a:r>
            <a:r>
              <a:rPr lang="ru-RU" sz="1867" dirty="0" err="1"/>
              <a:t>тсвана</a:t>
            </a:r>
            <a:r>
              <a:rPr lang="ru-RU" sz="1867" dirty="0"/>
              <a:t>).</a:t>
            </a:r>
          </a:p>
          <a:p>
            <a:pPr>
              <a:defRPr/>
            </a:pPr>
            <a:r>
              <a:rPr lang="ru-RU" sz="1867" dirty="0"/>
              <a:t>Борьба с колониализмом: африканеров и англичан: ЮАР, Зимбабве, Намибия.</a:t>
            </a:r>
          </a:p>
          <a:p>
            <a:pPr>
              <a:defRPr/>
            </a:pPr>
            <a:endParaRPr lang="ru-RU" sz="1867" dirty="0"/>
          </a:p>
          <a:p>
            <a:pPr>
              <a:defRPr/>
            </a:pPr>
            <a:endParaRPr lang="ru-RU" sz="1867" dirty="0"/>
          </a:p>
          <a:p>
            <a:pPr>
              <a:defRPr/>
            </a:pPr>
            <a:endParaRPr lang="ru-RU" sz="1867" dirty="0"/>
          </a:p>
        </p:txBody>
      </p:sp>
      <p:pic>
        <p:nvPicPr>
          <p:cNvPr id="6" name="Рисунок 7">
            <a:extLst>
              <a:ext uri="{FF2B5EF4-FFF2-40B4-BE49-F238E27FC236}">
                <a16:creationId xmlns:a16="http://schemas.microsoft.com/office/drawing/2014/main" id="{DDC4AC89-35E6-244A-A936-3CFB77EC0D2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7550" r="27549"/>
          <a:stretch/>
        </p:blipFill>
        <p:spPr bwMode="auto">
          <a:xfrm>
            <a:off x="11178140" y="2233061"/>
            <a:ext cx="4851131" cy="567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19819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4">
            <a:extLst>
              <a:ext uri="{FF2B5EF4-FFF2-40B4-BE49-F238E27FC236}">
                <a16:creationId xmlns:a16="http://schemas.microsoft.com/office/drawing/2014/main" id="{4807F3F4-1D63-E244-8D2C-D5A3B251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85</a:t>
            </a:fld>
            <a:endParaRPr lang="ru-RU" dirty="0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4196931A-B590-A142-8751-76896345C0B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190284" y="1200000"/>
            <a:ext cx="12836933" cy="987456"/>
          </a:xfrm>
        </p:spPr>
        <p:txBody>
          <a:bodyPr/>
          <a:lstStyle/>
          <a:p>
            <a:pPr>
              <a:defRPr/>
            </a:pPr>
            <a:r>
              <a:rPr lang="ru-RU"/>
              <a:t>Пигмеи и койсаны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7524B10-307A-D44F-8DB9-E5152A069AEB}"/>
              </a:ext>
            </a:extLst>
          </p:cNvPr>
          <p:cNvSpPr txBox="1">
            <a:spLocks/>
          </p:cNvSpPr>
          <p:nvPr/>
        </p:nvSpPr>
        <p:spPr bwMode="auto">
          <a:xfrm>
            <a:off x="1200152" y="2166667"/>
            <a:ext cx="2782569" cy="573888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defRPr/>
            </a:pPr>
            <a:r>
              <a:rPr lang="ru-RU" sz="1867" dirty="0"/>
              <a:t>Пигмеи – население лесов, охотники-собиратели.</a:t>
            </a:r>
          </a:p>
          <a:p>
            <a:pPr>
              <a:defRPr/>
            </a:pPr>
            <a:r>
              <a:rPr lang="ru-RU" sz="1867" dirty="0"/>
              <a:t>Койсаны – бушмены (сан), </a:t>
            </a:r>
            <a:r>
              <a:rPr lang="ru-RU" sz="1867" dirty="0" err="1"/>
              <a:t>кхой-кхой</a:t>
            </a:r>
            <a:r>
              <a:rPr lang="ru-RU" sz="1867" dirty="0"/>
              <a:t> (готтентоты) охотники-собиратели и скотоводы соответственно.</a:t>
            </a:r>
          </a:p>
          <a:p>
            <a:pPr>
              <a:defRPr/>
            </a:pPr>
            <a:r>
              <a:rPr lang="ru-RU" sz="1867" dirty="0" err="1"/>
              <a:t>Кликсы</a:t>
            </a:r>
            <a:r>
              <a:rPr lang="ru-RU" sz="1867" dirty="0"/>
              <a:t>: также </a:t>
            </a:r>
            <a:r>
              <a:rPr lang="ru-RU" sz="1867" dirty="0" err="1"/>
              <a:t>сандаве</a:t>
            </a:r>
            <a:r>
              <a:rPr lang="ru-RU" sz="1867" dirty="0"/>
              <a:t>, </a:t>
            </a:r>
            <a:r>
              <a:rPr lang="ru-RU" sz="1867" dirty="0" err="1"/>
              <a:t>хадза</a:t>
            </a:r>
            <a:r>
              <a:rPr lang="ru-RU" sz="1867" dirty="0"/>
              <a:t> (Кения, Танзания).</a:t>
            </a:r>
          </a:p>
          <a:p>
            <a:pPr>
              <a:defRPr/>
            </a:pPr>
            <a:endParaRPr lang="ru-RU" sz="1867" dirty="0"/>
          </a:p>
          <a:p>
            <a:pPr>
              <a:defRPr/>
            </a:pPr>
            <a:endParaRPr lang="ru-RU" sz="1867" dirty="0"/>
          </a:p>
        </p:txBody>
      </p:sp>
      <p:pic>
        <p:nvPicPr>
          <p:cNvPr id="5" name="Рисунок 7">
            <a:extLst>
              <a:ext uri="{FF2B5EF4-FFF2-40B4-BE49-F238E27FC236}">
                <a16:creationId xmlns:a16="http://schemas.microsoft.com/office/drawing/2014/main" id="{90A49970-FBF3-F246-A2EA-6D5DBA48621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284" r="8284"/>
          <a:stretch/>
        </p:blipFill>
        <p:spPr bwMode="auto">
          <a:xfrm>
            <a:off x="4214155" y="2233061"/>
            <a:ext cx="3094749" cy="5672488"/>
          </a:xfrm>
          <a:prstGeom prst="rect">
            <a:avLst/>
          </a:prstGeom>
        </p:spPr>
      </p:pic>
      <p:pic>
        <p:nvPicPr>
          <p:cNvPr id="6" name="Рисунок 11">
            <a:extLst>
              <a:ext uri="{FF2B5EF4-FFF2-40B4-BE49-F238E27FC236}">
                <a16:creationId xmlns:a16="http://schemas.microsoft.com/office/drawing/2014/main" id="{1205B8C6-CACD-0444-80AE-649495927A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7024" r="27024"/>
          <a:stretch/>
        </p:blipFill>
        <p:spPr bwMode="auto">
          <a:xfrm>
            <a:off x="8285843" y="2115332"/>
            <a:ext cx="3475567" cy="5672667"/>
          </a:xfrm>
          <a:prstGeom prst="rect">
            <a:avLst/>
          </a:prstGeom>
        </p:spPr>
      </p:pic>
      <p:pic>
        <p:nvPicPr>
          <p:cNvPr id="7" name="Рисунок 13">
            <a:extLst>
              <a:ext uri="{FF2B5EF4-FFF2-40B4-BE49-F238E27FC236}">
                <a16:creationId xmlns:a16="http://schemas.microsoft.com/office/drawing/2014/main" id="{9CC9D3C8-EE12-1948-9361-90C10FDEDC3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295" r="12295"/>
          <a:stretch/>
        </p:blipFill>
        <p:spPr bwMode="auto">
          <a:xfrm>
            <a:off x="12968312" y="2166667"/>
            <a:ext cx="3094749" cy="567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56136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4">
            <a:extLst>
              <a:ext uri="{FF2B5EF4-FFF2-40B4-BE49-F238E27FC236}">
                <a16:creationId xmlns:a16="http://schemas.microsoft.com/office/drawing/2014/main" id="{4807F3F4-1D63-E244-8D2C-D5A3B251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86</a:t>
            </a:fld>
            <a:endParaRPr lang="ru-RU" dirty="0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5F3578B2-5717-2644-9E92-612EEAE5BB5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200000" y="1200001"/>
            <a:ext cx="14208365" cy="855223"/>
          </a:xfrm>
        </p:spPr>
        <p:txBody>
          <a:bodyPr/>
          <a:lstStyle/>
          <a:p>
            <a:pPr>
              <a:defRPr/>
            </a:pPr>
            <a:r>
              <a:rPr lang="ru-RU" dirty="0"/>
              <a:t>Колониализм и его последствия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627CACF-7FC0-5D4D-ACA0-9B515AAAF76A}"/>
              </a:ext>
            </a:extLst>
          </p:cNvPr>
          <p:cNvSpPr txBox="1">
            <a:spLocks/>
          </p:cNvSpPr>
          <p:nvPr/>
        </p:nvSpPr>
        <p:spPr bwMode="auto">
          <a:xfrm>
            <a:off x="746194" y="2238225"/>
            <a:ext cx="3888105" cy="573888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defRPr/>
            </a:pPr>
            <a:r>
              <a:rPr lang="ru-RU" sz="1867" dirty="0"/>
              <a:t>Западный колониализм - с </a:t>
            </a:r>
            <a:r>
              <a:rPr lang="en-GB" sz="1867" dirty="0"/>
              <a:t>XVI </a:t>
            </a:r>
            <a:r>
              <a:rPr lang="ru-RU" sz="1867" dirty="0"/>
              <a:t>века.</a:t>
            </a:r>
          </a:p>
          <a:p>
            <a:pPr>
              <a:defRPr/>
            </a:pPr>
            <a:r>
              <a:rPr lang="ru-RU" sz="1867" dirty="0"/>
              <a:t>Берлинская конференция 1884 г. – раздел сфер влияния в Африке.</a:t>
            </a:r>
          </a:p>
          <a:p>
            <a:pPr>
              <a:defRPr/>
            </a:pPr>
            <a:r>
              <a:rPr lang="ru-RU" sz="1867" dirty="0"/>
              <a:t>Борьба с колониализмом. Год Африки – 1960 й</a:t>
            </a:r>
          </a:p>
          <a:p>
            <a:pPr>
              <a:defRPr/>
            </a:pPr>
            <a:r>
              <a:rPr lang="ru-RU" sz="1867" dirty="0"/>
              <a:t>Искусственность границ, клановые и межэтнические конфликты.</a:t>
            </a:r>
          </a:p>
          <a:p>
            <a:pPr>
              <a:defRPr/>
            </a:pPr>
            <a:r>
              <a:rPr lang="ru-RU" sz="1867" dirty="0"/>
              <a:t>Неоколониализм, колониальный характер экономик.</a:t>
            </a:r>
          </a:p>
          <a:p>
            <a:pPr>
              <a:defRPr/>
            </a:pPr>
            <a:r>
              <a:rPr lang="ru-RU" sz="1867" dirty="0" err="1"/>
              <a:t>Археомодерн</a:t>
            </a:r>
            <a:r>
              <a:rPr lang="ru-RU" sz="1867" dirty="0"/>
              <a:t>.</a:t>
            </a:r>
          </a:p>
          <a:p>
            <a:pPr>
              <a:defRPr/>
            </a:pPr>
            <a:endParaRPr lang="ru-RU" sz="1867" dirty="0"/>
          </a:p>
          <a:p>
            <a:pPr>
              <a:defRPr/>
            </a:pPr>
            <a:endParaRPr lang="ru-RU" sz="1867" dirty="0"/>
          </a:p>
        </p:txBody>
      </p:sp>
      <p:pic>
        <p:nvPicPr>
          <p:cNvPr id="5" name="Рисунок 7">
            <a:extLst>
              <a:ext uri="{FF2B5EF4-FFF2-40B4-BE49-F238E27FC236}">
                <a16:creationId xmlns:a16="http://schemas.microsoft.com/office/drawing/2014/main" id="{780A3B61-3569-7C42-8FE5-5F14DCA8368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56" r="1656"/>
          <a:stretch/>
        </p:blipFill>
        <p:spPr bwMode="auto">
          <a:xfrm>
            <a:off x="4870045" y="2271333"/>
            <a:ext cx="11061699" cy="5672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57453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4">
            <a:extLst>
              <a:ext uri="{FF2B5EF4-FFF2-40B4-BE49-F238E27FC236}">
                <a16:creationId xmlns:a16="http://schemas.microsoft.com/office/drawing/2014/main" id="{4807F3F4-1D63-E244-8D2C-D5A3B251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87</a:t>
            </a:fld>
            <a:endParaRPr lang="ru-R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55F3B0-099F-8349-8B7F-F4EFA1122C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5585" y="616086"/>
            <a:ext cx="6132879" cy="7911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600177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1858185" y="508509"/>
            <a:ext cx="12539631" cy="1488904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5600" dirty="0"/>
              <a:t>Западная Африка </a:t>
            </a:r>
            <a:endParaRPr lang="ru-RU" sz="5600" strike="sngStrike" dirty="0"/>
          </a:p>
          <a:p>
            <a:endParaRPr lang="ru-RU" sz="4267" b="1" dirty="0"/>
          </a:p>
        </p:txBody>
      </p:sp>
      <p:sp>
        <p:nvSpPr>
          <p:cNvPr id="16" name="Номер слайда 4">
            <a:extLst>
              <a:ext uri="{FF2B5EF4-FFF2-40B4-BE49-F238E27FC236}">
                <a16:creationId xmlns:a16="http://schemas.microsoft.com/office/drawing/2014/main" id="{4807F3F4-1D63-E244-8D2C-D5A3B251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88</a:t>
            </a:fld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7F8651-D029-7A49-9CAB-81F2115042CD}"/>
              </a:ext>
            </a:extLst>
          </p:cNvPr>
          <p:cNvSpPr txBox="1"/>
          <p:nvPr/>
        </p:nvSpPr>
        <p:spPr>
          <a:xfrm>
            <a:off x="118109" y="1417889"/>
            <a:ext cx="6522640" cy="7271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33" b="1" dirty="0"/>
              <a:t>Бенин</a:t>
            </a:r>
            <a:endParaRPr lang="ru-RU" sz="1333" dirty="0"/>
          </a:p>
          <a:p>
            <a:pPr lvl="1"/>
            <a:r>
              <a:rPr lang="ru-RU" sz="1333" dirty="0"/>
              <a:t>14 млн</a:t>
            </a:r>
          </a:p>
          <a:p>
            <a:pPr lvl="1"/>
            <a:r>
              <a:rPr lang="ru-RU" sz="1333" dirty="0"/>
              <a:t>Фон (39%), </a:t>
            </a:r>
            <a:r>
              <a:rPr lang="ru-RU" sz="1333" dirty="0" err="1"/>
              <a:t>аджа</a:t>
            </a:r>
            <a:r>
              <a:rPr lang="ru-RU" sz="1333" dirty="0"/>
              <a:t> (15%), йоруба (12%) и др.</a:t>
            </a:r>
          </a:p>
          <a:p>
            <a:pPr lvl="1"/>
            <a:r>
              <a:rPr lang="ru-RU" sz="1333" dirty="0"/>
              <a:t>Французский</a:t>
            </a:r>
          </a:p>
          <a:p>
            <a:pPr lvl="1"/>
            <a:r>
              <a:rPr lang="ru-RU" sz="1333" dirty="0"/>
              <a:t>Христианство (43%), ислам (25%), традиционные верования (</a:t>
            </a:r>
            <a:r>
              <a:rPr lang="ru-RU" sz="1333" dirty="0" err="1"/>
              <a:t>вуду</a:t>
            </a:r>
            <a:r>
              <a:rPr lang="ru-RU" sz="1333" dirty="0"/>
              <a:t>, 17%)</a:t>
            </a:r>
          </a:p>
          <a:p>
            <a:r>
              <a:rPr lang="ru-RU" sz="1333" b="1" dirty="0"/>
              <a:t>Буркина-Фасо</a:t>
            </a:r>
            <a:endParaRPr lang="ru-RU" sz="1333" dirty="0"/>
          </a:p>
          <a:p>
            <a:pPr lvl="1"/>
            <a:r>
              <a:rPr lang="ru-RU" sz="1333" dirty="0"/>
              <a:t>23 млн</a:t>
            </a:r>
          </a:p>
          <a:p>
            <a:pPr lvl="1"/>
            <a:r>
              <a:rPr lang="ru-RU" sz="1333" dirty="0"/>
              <a:t>М</a:t>
            </a:r>
            <a:r>
              <a:rPr lang="en-GB" sz="1333" dirty="0" err="1"/>
              <a:t>ossi</a:t>
            </a:r>
            <a:r>
              <a:rPr lang="en-GB" sz="1333" dirty="0"/>
              <a:t> (52%), </a:t>
            </a:r>
            <a:r>
              <a:rPr lang="ru-RU" sz="1333" dirty="0"/>
              <a:t>фульбе (8%), </a:t>
            </a:r>
            <a:r>
              <a:rPr lang="ru-RU" sz="1333" dirty="0" err="1"/>
              <a:t>гурма</a:t>
            </a:r>
            <a:r>
              <a:rPr lang="ru-RU" sz="1333" dirty="0"/>
              <a:t> (7%)</a:t>
            </a:r>
          </a:p>
          <a:p>
            <a:pPr lvl="1"/>
            <a:r>
              <a:rPr lang="ru-RU" sz="1333" dirty="0"/>
              <a:t>Французский</a:t>
            </a:r>
          </a:p>
          <a:p>
            <a:pPr lvl="1"/>
            <a:r>
              <a:rPr lang="ru-RU" sz="1333" dirty="0"/>
              <a:t>Ислам (61%), христианство (23%), традиционные верования</a:t>
            </a:r>
          </a:p>
          <a:p>
            <a:r>
              <a:rPr lang="ru-RU" sz="1333" b="1" dirty="0"/>
              <a:t>Кабо-Верде</a:t>
            </a:r>
            <a:endParaRPr lang="ru-RU" sz="1333" dirty="0"/>
          </a:p>
          <a:p>
            <a:pPr lvl="1"/>
            <a:r>
              <a:rPr lang="ru-RU" sz="1333" dirty="0"/>
              <a:t>600 тыс.</a:t>
            </a:r>
          </a:p>
          <a:p>
            <a:pPr lvl="1"/>
            <a:r>
              <a:rPr lang="ru-RU" sz="1333" dirty="0"/>
              <a:t>Креолы (71%), африканцы (28%)</a:t>
            </a:r>
          </a:p>
          <a:p>
            <a:pPr lvl="1"/>
            <a:r>
              <a:rPr lang="ru-RU" sz="1333" dirty="0"/>
              <a:t>Португальский</a:t>
            </a:r>
          </a:p>
          <a:p>
            <a:pPr lvl="1"/>
            <a:r>
              <a:rPr lang="ru-RU" sz="1333" dirty="0"/>
              <a:t>Христианство (95%, католицизм), протестантизм</a:t>
            </a:r>
          </a:p>
          <a:p>
            <a:r>
              <a:rPr lang="ru-RU" sz="1333" b="1" dirty="0"/>
              <a:t>Кот-д’Ивуар</a:t>
            </a:r>
            <a:endParaRPr lang="ru-RU" sz="1333" dirty="0"/>
          </a:p>
          <a:p>
            <a:pPr lvl="1"/>
            <a:r>
              <a:rPr lang="ru-RU" sz="1333" dirty="0"/>
              <a:t>30 млн</a:t>
            </a:r>
          </a:p>
          <a:p>
            <a:pPr lvl="1"/>
            <a:r>
              <a:rPr lang="ru-RU" sz="1333" dirty="0" err="1"/>
              <a:t>Акан</a:t>
            </a:r>
            <a:r>
              <a:rPr lang="ru-RU" sz="1333" dirty="0"/>
              <a:t> (42%), </a:t>
            </a:r>
            <a:r>
              <a:rPr lang="ru-RU" sz="1333" dirty="0" err="1"/>
              <a:t>вольтийские</a:t>
            </a:r>
            <a:r>
              <a:rPr lang="ru-RU" sz="1333" dirty="0"/>
              <a:t> народы (18%), манде (17%)</a:t>
            </a:r>
          </a:p>
          <a:p>
            <a:pPr lvl="1"/>
            <a:r>
              <a:rPr lang="ru-RU" sz="1333" dirty="0"/>
              <a:t>Французский</a:t>
            </a:r>
          </a:p>
          <a:p>
            <a:pPr lvl="1"/>
            <a:r>
              <a:rPr lang="ru-RU" sz="1333" dirty="0"/>
              <a:t>Ислам (43%), христианство (34%), традиционные верования</a:t>
            </a:r>
          </a:p>
          <a:p>
            <a:r>
              <a:rPr lang="ru-RU" sz="1333" b="1" dirty="0"/>
              <a:t>Гамбия</a:t>
            </a:r>
            <a:endParaRPr lang="ru-RU" sz="1333" dirty="0"/>
          </a:p>
          <a:p>
            <a:pPr lvl="1"/>
            <a:r>
              <a:rPr lang="ru-RU" sz="1333" dirty="0"/>
              <a:t>2,7 млн</a:t>
            </a:r>
          </a:p>
          <a:p>
            <a:pPr lvl="1"/>
            <a:r>
              <a:rPr lang="ru-RU" sz="1333" dirty="0" err="1"/>
              <a:t>Мандинка</a:t>
            </a:r>
            <a:r>
              <a:rPr lang="ru-RU" sz="1333" dirty="0"/>
              <a:t> (34%), </a:t>
            </a:r>
            <a:r>
              <a:rPr lang="ru-RU" sz="1333" dirty="0" err="1"/>
              <a:t>фула</a:t>
            </a:r>
            <a:r>
              <a:rPr lang="ru-RU" sz="1333" dirty="0"/>
              <a:t> (22%), волоф (12%)</a:t>
            </a:r>
          </a:p>
          <a:p>
            <a:pPr lvl="1"/>
            <a:r>
              <a:rPr lang="ru-RU" sz="1333" dirty="0"/>
              <a:t>Английский</a:t>
            </a:r>
          </a:p>
          <a:p>
            <a:pPr lvl="1"/>
            <a:r>
              <a:rPr lang="ru-RU" sz="1333" dirty="0"/>
              <a:t>Ислам (96%), христианство (4%)</a:t>
            </a:r>
          </a:p>
          <a:p>
            <a:r>
              <a:rPr lang="ru-RU" sz="1333" b="1" dirty="0"/>
              <a:t>Гана</a:t>
            </a:r>
          </a:p>
          <a:p>
            <a:pPr lvl="1"/>
            <a:r>
              <a:rPr lang="ru-RU" sz="1333" dirty="0"/>
              <a:t>34 млн</a:t>
            </a:r>
          </a:p>
          <a:p>
            <a:pPr lvl="1"/>
            <a:r>
              <a:rPr lang="ru-RU" sz="1333" dirty="0" err="1"/>
              <a:t>Акан</a:t>
            </a:r>
            <a:r>
              <a:rPr lang="ru-RU" sz="1333" dirty="0"/>
              <a:t> (47%), </a:t>
            </a:r>
            <a:r>
              <a:rPr lang="ru-RU" sz="1333" dirty="0" err="1"/>
              <a:t>моши-дагбани</a:t>
            </a:r>
            <a:r>
              <a:rPr lang="ru-RU" sz="1333" dirty="0"/>
              <a:t> (16%), </a:t>
            </a:r>
            <a:r>
              <a:rPr lang="ru-RU" sz="1333" dirty="0" err="1"/>
              <a:t>эве</a:t>
            </a:r>
            <a:r>
              <a:rPr lang="ru-RU" sz="1333" dirty="0"/>
              <a:t> (14%)</a:t>
            </a:r>
          </a:p>
          <a:p>
            <a:pPr lvl="1"/>
            <a:r>
              <a:rPr lang="ru-RU" sz="1333" dirty="0"/>
              <a:t>Английский</a:t>
            </a:r>
          </a:p>
          <a:p>
            <a:pPr lvl="1"/>
            <a:r>
              <a:rPr lang="ru-RU" sz="1333" dirty="0"/>
              <a:t>Христианство (71%), ислам (18%), традиционные верования</a:t>
            </a:r>
          </a:p>
          <a:p>
            <a:r>
              <a:rPr lang="ru-RU" sz="1333" b="1" dirty="0"/>
              <a:t>Гвинея</a:t>
            </a:r>
          </a:p>
          <a:p>
            <a:pPr lvl="1"/>
            <a:r>
              <a:rPr lang="ru-RU" sz="1333" dirty="0"/>
              <a:t>14 млн</a:t>
            </a:r>
          </a:p>
          <a:p>
            <a:pPr lvl="1"/>
            <a:r>
              <a:rPr lang="ru-RU" sz="1333" dirty="0" err="1"/>
              <a:t>Фула</a:t>
            </a:r>
            <a:r>
              <a:rPr lang="ru-RU" sz="1333" dirty="0"/>
              <a:t> (40%), малинке (30%), </a:t>
            </a:r>
            <a:r>
              <a:rPr lang="ru-RU" sz="1333" dirty="0" err="1"/>
              <a:t>сусу</a:t>
            </a:r>
            <a:r>
              <a:rPr lang="ru-RU" sz="1333" dirty="0"/>
              <a:t> (20%)</a:t>
            </a:r>
          </a:p>
          <a:p>
            <a:pPr lvl="1"/>
            <a:r>
              <a:rPr lang="ru-RU" sz="1333" dirty="0"/>
              <a:t>Французский</a:t>
            </a:r>
          </a:p>
          <a:p>
            <a:pPr lvl="1"/>
            <a:r>
              <a:rPr lang="ru-RU" sz="1333" dirty="0"/>
              <a:t>Ислам (85%), христианство (8%), традиционные верования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287065-C0A9-F74F-A4DE-BE0DCA4EEFDD}"/>
              </a:ext>
            </a:extLst>
          </p:cNvPr>
          <p:cNvSpPr txBox="1"/>
          <p:nvPr/>
        </p:nvSpPr>
        <p:spPr>
          <a:xfrm>
            <a:off x="7134223" y="1721461"/>
            <a:ext cx="4576492" cy="6451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33" b="1" dirty="0"/>
              <a:t>Гвинея-Бисау</a:t>
            </a:r>
            <a:endParaRPr lang="ru-RU" sz="1333" dirty="0"/>
          </a:p>
          <a:p>
            <a:pPr lvl="1"/>
            <a:r>
              <a:rPr lang="ru-RU" sz="1333" dirty="0"/>
              <a:t>2,1 млн</a:t>
            </a:r>
          </a:p>
          <a:p>
            <a:pPr lvl="1"/>
            <a:r>
              <a:rPr lang="ru-RU" sz="1333" dirty="0" err="1"/>
              <a:t>Фула</a:t>
            </a:r>
            <a:r>
              <a:rPr lang="ru-RU" sz="1333" dirty="0"/>
              <a:t> (29%), </a:t>
            </a:r>
            <a:r>
              <a:rPr lang="ru-RU" sz="1333" dirty="0" err="1"/>
              <a:t>баланте</a:t>
            </a:r>
            <a:r>
              <a:rPr lang="ru-RU" sz="1333" dirty="0"/>
              <a:t> (23%), </a:t>
            </a:r>
            <a:r>
              <a:rPr lang="ru-RU" sz="1333" dirty="0" err="1"/>
              <a:t>мандинка</a:t>
            </a:r>
            <a:r>
              <a:rPr lang="ru-RU" sz="1333" dirty="0"/>
              <a:t> (14%) и др.</a:t>
            </a:r>
          </a:p>
          <a:p>
            <a:pPr lvl="1"/>
            <a:r>
              <a:rPr lang="ru-RU" sz="1333" dirty="0"/>
              <a:t>Португальский</a:t>
            </a:r>
          </a:p>
          <a:p>
            <a:pPr lvl="1"/>
            <a:r>
              <a:rPr lang="ru-RU" sz="1333" dirty="0"/>
              <a:t>Ислам (45%), традиционные верования (31%), христианство (22%)</a:t>
            </a:r>
          </a:p>
          <a:p>
            <a:r>
              <a:rPr lang="ru-RU" sz="1333" b="1" dirty="0"/>
              <a:t>Либерия</a:t>
            </a:r>
            <a:endParaRPr lang="ru-RU" sz="1333" dirty="0"/>
          </a:p>
          <a:p>
            <a:pPr lvl="1"/>
            <a:r>
              <a:rPr lang="ru-RU" sz="1333" dirty="0"/>
              <a:t>5,5 млн</a:t>
            </a:r>
          </a:p>
          <a:p>
            <a:pPr lvl="1"/>
            <a:r>
              <a:rPr lang="ru-RU" sz="1333" dirty="0" err="1"/>
              <a:t>Кпелле</a:t>
            </a:r>
            <a:r>
              <a:rPr lang="ru-RU" sz="1333" dirty="0"/>
              <a:t> (20%), </a:t>
            </a:r>
            <a:r>
              <a:rPr lang="ru-RU" sz="1333" dirty="0" err="1"/>
              <a:t>басса</a:t>
            </a:r>
            <a:r>
              <a:rPr lang="ru-RU" sz="1333" dirty="0"/>
              <a:t> (13%), </a:t>
            </a:r>
            <a:r>
              <a:rPr lang="ru-RU" sz="1333" dirty="0" err="1"/>
              <a:t>гребо</a:t>
            </a:r>
            <a:r>
              <a:rPr lang="ru-RU" sz="1333" dirty="0"/>
              <a:t> (10%) и др.</a:t>
            </a:r>
          </a:p>
          <a:p>
            <a:pPr lvl="1"/>
            <a:r>
              <a:rPr lang="ru-RU" sz="1333" dirty="0"/>
              <a:t>Английский</a:t>
            </a:r>
          </a:p>
          <a:p>
            <a:pPr lvl="1"/>
            <a:r>
              <a:rPr lang="ru-RU" sz="1333" dirty="0"/>
              <a:t>Христианство (85%), ислам (12%), традиционные верования</a:t>
            </a:r>
          </a:p>
          <a:p>
            <a:r>
              <a:rPr lang="ru-RU" sz="1333" b="1" dirty="0"/>
              <a:t>Мали</a:t>
            </a:r>
            <a:endParaRPr lang="ru-RU" sz="1333" dirty="0"/>
          </a:p>
          <a:p>
            <a:pPr lvl="1"/>
            <a:r>
              <a:rPr lang="ru-RU" sz="1333" dirty="0"/>
              <a:t>23 млн</a:t>
            </a:r>
          </a:p>
          <a:p>
            <a:pPr lvl="1"/>
            <a:r>
              <a:rPr lang="ru-RU" sz="1333" dirty="0"/>
              <a:t>Бамбара (34%), </a:t>
            </a:r>
            <a:r>
              <a:rPr lang="ru-RU" sz="1333" dirty="0" err="1"/>
              <a:t>фула</a:t>
            </a:r>
            <a:r>
              <a:rPr lang="ru-RU" sz="1333" dirty="0"/>
              <a:t> (15%), </a:t>
            </a:r>
            <a:r>
              <a:rPr lang="ru-RU" sz="1333" dirty="0" err="1"/>
              <a:t>сараколе</a:t>
            </a:r>
            <a:r>
              <a:rPr lang="ru-RU" sz="1333" dirty="0"/>
              <a:t> (11%) и др.</a:t>
            </a:r>
          </a:p>
          <a:p>
            <a:pPr lvl="1"/>
            <a:r>
              <a:rPr lang="ru-RU" sz="1333" dirty="0"/>
              <a:t>Французский</a:t>
            </a:r>
          </a:p>
          <a:p>
            <a:pPr lvl="1"/>
            <a:r>
              <a:rPr lang="ru-RU" sz="1333" dirty="0"/>
              <a:t>Ислам (95%), христианство и традиционные верования (меньшинство)</a:t>
            </a:r>
          </a:p>
          <a:p>
            <a:r>
              <a:rPr lang="ru-RU" sz="1333" b="1" dirty="0"/>
              <a:t>Нигер</a:t>
            </a:r>
            <a:endParaRPr lang="ru-RU" sz="1333" dirty="0"/>
          </a:p>
          <a:p>
            <a:pPr lvl="1"/>
            <a:r>
              <a:rPr lang="ru-RU" sz="1333" dirty="0"/>
              <a:t>27 млн</a:t>
            </a:r>
          </a:p>
          <a:p>
            <a:pPr lvl="1"/>
            <a:r>
              <a:rPr lang="ru-RU" sz="1333" dirty="0"/>
              <a:t>Хауса (55%), </a:t>
            </a:r>
            <a:r>
              <a:rPr lang="ru-RU" sz="1333" dirty="0" err="1"/>
              <a:t>джерма</a:t>
            </a:r>
            <a:r>
              <a:rPr lang="ru-RU" sz="1333" dirty="0"/>
              <a:t>-сонгай (21%), туареги (9%) и др.</a:t>
            </a:r>
          </a:p>
          <a:p>
            <a:pPr lvl="1"/>
            <a:r>
              <a:rPr lang="ru-RU" sz="1333" dirty="0"/>
              <a:t>Французский</a:t>
            </a:r>
          </a:p>
          <a:p>
            <a:pPr lvl="1"/>
            <a:r>
              <a:rPr lang="ru-RU" sz="1333" dirty="0"/>
              <a:t>Ислам (99%), христианство (меньшинство)</a:t>
            </a:r>
          </a:p>
          <a:p>
            <a:r>
              <a:rPr lang="ru-RU" sz="1333" b="1" dirty="0"/>
              <a:t>Нигерия</a:t>
            </a:r>
          </a:p>
          <a:p>
            <a:pPr lvl="1"/>
            <a:r>
              <a:rPr lang="ru-RU" sz="1333" dirty="0"/>
              <a:t>225 млн</a:t>
            </a:r>
          </a:p>
          <a:p>
            <a:pPr lvl="1"/>
            <a:r>
              <a:rPr lang="ru-RU" sz="1333" dirty="0"/>
              <a:t>Хауса (30%), йоруба (15%), </a:t>
            </a:r>
            <a:r>
              <a:rPr lang="ru-RU" sz="1333" dirty="0" err="1"/>
              <a:t>игбо</a:t>
            </a:r>
            <a:r>
              <a:rPr lang="ru-RU" sz="1333" dirty="0"/>
              <a:t> (15%) и др.</a:t>
            </a:r>
          </a:p>
          <a:p>
            <a:pPr lvl="1"/>
            <a:r>
              <a:rPr lang="ru-RU" sz="1333" dirty="0"/>
              <a:t>Английский</a:t>
            </a:r>
          </a:p>
          <a:p>
            <a:pPr lvl="1"/>
            <a:r>
              <a:rPr lang="ru-RU" sz="1333" dirty="0"/>
              <a:t>Ислам (50%), христианство (48%), традиционные верования</a:t>
            </a:r>
          </a:p>
          <a:p>
            <a:endParaRPr lang="ru-RU" sz="1333" dirty="0"/>
          </a:p>
          <a:p>
            <a:endParaRPr lang="ru-RU" sz="1333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8704A2-172B-B54E-ABE9-3CD70D6BE923}"/>
              </a:ext>
            </a:extLst>
          </p:cNvPr>
          <p:cNvSpPr txBox="1"/>
          <p:nvPr/>
        </p:nvSpPr>
        <p:spPr>
          <a:xfrm>
            <a:off x="11789347" y="1997413"/>
            <a:ext cx="4027301" cy="3374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33" b="1" dirty="0"/>
              <a:t>Сенегал</a:t>
            </a:r>
            <a:endParaRPr lang="ru-RU" sz="1333" dirty="0"/>
          </a:p>
          <a:p>
            <a:pPr lvl="1"/>
            <a:r>
              <a:rPr lang="ru-RU" sz="1333" dirty="0"/>
              <a:t>18 млн</a:t>
            </a:r>
          </a:p>
          <a:p>
            <a:pPr lvl="1"/>
            <a:r>
              <a:rPr lang="ru-RU" sz="1333" dirty="0"/>
              <a:t>Волоф (43%), </a:t>
            </a:r>
            <a:r>
              <a:rPr lang="ru-RU" sz="1333" dirty="0" err="1"/>
              <a:t>фула</a:t>
            </a:r>
            <a:r>
              <a:rPr lang="ru-RU" sz="1333" dirty="0"/>
              <a:t> (24%), серер (15%) и др.</a:t>
            </a:r>
          </a:p>
          <a:p>
            <a:pPr lvl="1"/>
            <a:r>
              <a:rPr lang="ru-RU" sz="1333" dirty="0"/>
              <a:t>Французский</a:t>
            </a:r>
          </a:p>
          <a:p>
            <a:pPr lvl="1"/>
            <a:r>
              <a:rPr lang="ru-RU" sz="1333" dirty="0"/>
              <a:t>Ислам (96%), христианство (4%)</a:t>
            </a:r>
          </a:p>
          <a:p>
            <a:r>
              <a:rPr lang="ru-RU" sz="1333" b="1" dirty="0"/>
              <a:t>Сьерра-Леоне</a:t>
            </a:r>
          </a:p>
          <a:p>
            <a:pPr lvl="1"/>
            <a:r>
              <a:rPr lang="ru-RU" sz="1333" dirty="0"/>
              <a:t>8,5 млн</a:t>
            </a:r>
          </a:p>
          <a:p>
            <a:pPr lvl="1"/>
            <a:r>
              <a:rPr lang="ru-RU" sz="1333" dirty="0" err="1"/>
              <a:t>Темне</a:t>
            </a:r>
            <a:r>
              <a:rPr lang="ru-RU" sz="1333" dirty="0"/>
              <a:t> (35%), </a:t>
            </a:r>
            <a:r>
              <a:rPr lang="ru-RU" sz="1333" dirty="0" err="1"/>
              <a:t>менде</a:t>
            </a:r>
            <a:r>
              <a:rPr lang="ru-RU" sz="1333" dirty="0"/>
              <a:t> (31%), лимба (8%) и др.</a:t>
            </a:r>
          </a:p>
          <a:p>
            <a:pPr lvl="1"/>
            <a:r>
              <a:rPr lang="ru-RU" sz="1333" dirty="0"/>
              <a:t>Английский</a:t>
            </a:r>
          </a:p>
          <a:p>
            <a:pPr lvl="1"/>
            <a:r>
              <a:rPr lang="ru-RU" sz="1333" dirty="0"/>
              <a:t>Ислам (78%), христианство (21%)</a:t>
            </a:r>
          </a:p>
          <a:p>
            <a:r>
              <a:rPr lang="ru-RU" sz="1333" b="1" dirty="0"/>
              <a:t>Того</a:t>
            </a:r>
          </a:p>
          <a:p>
            <a:pPr lvl="1"/>
            <a:r>
              <a:rPr lang="ru-RU" sz="1333" dirty="0"/>
              <a:t>Численность: ~9 млн</a:t>
            </a:r>
          </a:p>
          <a:p>
            <a:pPr lvl="1"/>
            <a:r>
              <a:rPr lang="ru-RU" sz="1333" dirty="0" err="1"/>
              <a:t>Эве</a:t>
            </a:r>
            <a:r>
              <a:rPr lang="ru-RU" sz="1333" dirty="0"/>
              <a:t> (33%), </a:t>
            </a:r>
            <a:r>
              <a:rPr lang="ru-RU" sz="1333" dirty="0" err="1"/>
              <a:t>кабье</a:t>
            </a:r>
            <a:r>
              <a:rPr lang="ru-RU" sz="1333" dirty="0"/>
              <a:t> (14%), мина (6%) и др.</a:t>
            </a:r>
          </a:p>
          <a:p>
            <a:pPr lvl="1"/>
            <a:r>
              <a:rPr lang="ru-RU" sz="1333" dirty="0"/>
              <a:t>Французский</a:t>
            </a:r>
          </a:p>
          <a:p>
            <a:pPr lvl="1"/>
            <a:r>
              <a:rPr lang="ru-RU" sz="1333" dirty="0"/>
              <a:t>Христианство (48%), традиционные верования (33%), ислам (14%)(33%), ислам (14%)</a:t>
            </a:r>
          </a:p>
        </p:txBody>
      </p:sp>
    </p:spTree>
    <p:extLst>
      <p:ext uri="{BB962C8B-B14F-4D97-AF65-F5344CB8AC3E}">
        <p14:creationId xmlns:p14="http://schemas.microsoft.com/office/powerpoint/2010/main" val="584735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1858185" y="161644"/>
            <a:ext cx="12539631" cy="1488904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5600" dirty="0"/>
              <a:t>Центральная  Африка </a:t>
            </a:r>
            <a:endParaRPr lang="ru-RU" sz="5600" strike="sngStrike" dirty="0"/>
          </a:p>
          <a:p>
            <a:endParaRPr lang="ru-RU" sz="4267" b="1" dirty="0"/>
          </a:p>
        </p:txBody>
      </p:sp>
      <p:sp>
        <p:nvSpPr>
          <p:cNvPr id="16" name="Номер слайда 4">
            <a:extLst>
              <a:ext uri="{FF2B5EF4-FFF2-40B4-BE49-F238E27FC236}">
                <a16:creationId xmlns:a16="http://schemas.microsoft.com/office/drawing/2014/main" id="{4807F3F4-1D63-E244-8D2C-D5A3B251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89</a:t>
            </a:fld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7F8651-D029-7A49-9CAB-81F2115042CD}"/>
              </a:ext>
            </a:extLst>
          </p:cNvPr>
          <p:cNvSpPr txBox="1"/>
          <p:nvPr/>
        </p:nvSpPr>
        <p:spPr>
          <a:xfrm>
            <a:off x="987114" y="1422023"/>
            <a:ext cx="6405908" cy="6245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33" b="1" dirty="0"/>
              <a:t>Ангола</a:t>
            </a:r>
            <a:endParaRPr lang="ru-RU" sz="1333" dirty="0"/>
          </a:p>
          <a:p>
            <a:pPr lvl="1"/>
            <a:r>
              <a:rPr lang="ru-RU" sz="1333" dirty="0"/>
              <a:t>36 млн</a:t>
            </a:r>
          </a:p>
          <a:p>
            <a:pPr lvl="1"/>
            <a:r>
              <a:rPr lang="ru-RU" sz="1333" dirty="0" err="1"/>
              <a:t>Овимбунду</a:t>
            </a:r>
            <a:r>
              <a:rPr lang="ru-RU" sz="1333" dirty="0"/>
              <a:t> (37%), </a:t>
            </a:r>
            <a:r>
              <a:rPr lang="ru-RU" sz="1333" dirty="0" err="1"/>
              <a:t>кимбунду</a:t>
            </a:r>
            <a:r>
              <a:rPr lang="ru-RU" sz="1333" dirty="0"/>
              <a:t> (25%), </a:t>
            </a:r>
            <a:r>
              <a:rPr lang="ru-RU" sz="1333" dirty="0" err="1"/>
              <a:t>баконго</a:t>
            </a:r>
            <a:r>
              <a:rPr lang="ru-RU" sz="1333" dirty="0"/>
              <a:t> (13%)</a:t>
            </a:r>
          </a:p>
          <a:p>
            <a:pPr lvl="1"/>
            <a:r>
              <a:rPr lang="ru-RU" sz="1333" dirty="0"/>
              <a:t>Португальский</a:t>
            </a:r>
          </a:p>
          <a:p>
            <a:pPr lvl="1"/>
            <a:r>
              <a:rPr lang="ru-RU" sz="1333" dirty="0"/>
              <a:t>Христианство (95%), традиционные верования</a:t>
            </a:r>
          </a:p>
          <a:p>
            <a:r>
              <a:rPr lang="ru-RU" sz="1333" b="1" dirty="0"/>
              <a:t>Камерун</a:t>
            </a:r>
            <a:endParaRPr lang="ru-RU" sz="1333" dirty="0"/>
          </a:p>
          <a:p>
            <a:pPr lvl="1"/>
            <a:r>
              <a:rPr lang="ru-RU" sz="1333" dirty="0"/>
              <a:t>29 млн</a:t>
            </a:r>
          </a:p>
          <a:p>
            <a:pPr lvl="1"/>
            <a:r>
              <a:rPr lang="ru-RU" sz="1333" dirty="0"/>
              <a:t>Высокогорные банту (31%), фульбе (10%), </a:t>
            </a:r>
            <a:r>
              <a:rPr lang="ru-RU" sz="1333" dirty="0" err="1"/>
              <a:t>дуала</a:t>
            </a:r>
            <a:r>
              <a:rPr lang="ru-RU" sz="1333" dirty="0"/>
              <a:t> Французский, английский</a:t>
            </a:r>
          </a:p>
          <a:p>
            <a:pPr lvl="1"/>
            <a:r>
              <a:rPr lang="ru-RU" sz="1333" dirty="0"/>
              <a:t>Христианство (70%), ислам (24%), традиционные верования</a:t>
            </a:r>
          </a:p>
          <a:p>
            <a:r>
              <a:rPr lang="ru-RU" sz="1333" b="1" dirty="0"/>
              <a:t>Центральноафриканская Республика (ЦАР)</a:t>
            </a:r>
          </a:p>
          <a:p>
            <a:pPr lvl="1"/>
            <a:r>
              <a:rPr lang="ru-RU" sz="1333" dirty="0"/>
              <a:t>5 млн</a:t>
            </a:r>
          </a:p>
          <a:p>
            <a:pPr lvl="1"/>
            <a:r>
              <a:rPr lang="ru-RU" sz="1333" dirty="0"/>
              <a:t>Бая (33%), банда (27%), </a:t>
            </a:r>
            <a:r>
              <a:rPr lang="ru-RU" sz="1333" dirty="0" err="1"/>
              <a:t>манджа</a:t>
            </a:r>
            <a:r>
              <a:rPr lang="ru-RU" sz="1333" dirty="0"/>
              <a:t> (13%) и др.</a:t>
            </a:r>
          </a:p>
          <a:p>
            <a:pPr lvl="1"/>
            <a:r>
              <a:rPr lang="ru-RU" sz="1333" dirty="0"/>
              <a:t>Французский, </a:t>
            </a:r>
            <a:r>
              <a:rPr lang="ru-RU" sz="1333" dirty="0" err="1"/>
              <a:t>санго</a:t>
            </a:r>
            <a:endParaRPr lang="ru-RU" sz="1333" dirty="0"/>
          </a:p>
          <a:p>
            <a:pPr lvl="1"/>
            <a:r>
              <a:rPr lang="ru-RU" sz="1333" dirty="0"/>
              <a:t>Христианство (80%), ислам (15%), традиционные верования</a:t>
            </a:r>
          </a:p>
          <a:p>
            <a:r>
              <a:rPr lang="ru-RU" sz="1333" b="1" dirty="0"/>
              <a:t>Чад</a:t>
            </a:r>
          </a:p>
          <a:p>
            <a:pPr lvl="1"/>
            <a:r>
              <a:rPr lang="ru-RU" sz="1333" dirty="0"/>
              <a:t>19 млн</a:t>
            </a:r>
          </a:p>
          <a:p>
            <a:pPr lvl="1"/>
            <a:r>
              <a:rPr lang="ru-RU" sz="1333" dirty="0"/>
              <a:t>Сара (28%), арабы (12%), </a:t>
            </a:r>
            <a:r>
              <a:rPr lang="ru-RU" sz="1333" dirty="0" err="1"/>
              <a:t>канембу</a:t>
            </a:r>
            <a:r>
              <a:rPr lang="ru-RU" sz="1333" dirty="0"/>
              <a:t> (9%) и др.</a:t>
            </a:r>
          </a:p>
          <a:p>
            <a:pPr lvl="1"/>
            <a:r>
              <a:rPr lang="ru-RU" sz="1333" dirty="0"/>
              <a:t>Французский, арабский</a:t>
            </a:r>
          </a:p>
          <a:p>
            <a:pPr lvl="1"/>
            <a:r>
              <a:rPr lang="ru-RU" sz="1333" dirty="0"/>
              <a:t>Ислам (55%), христианство (40%), традиционные верования</a:t>
            </a:r>
          </a:p>
          <a:p>
            <a:r>
              <a:rPr lang="ru-RU" sz="1333" b="1" dirty="0"/>
              <a:t>Республика Конго</a:t>
            </a:r>
          </a:p>
          <a:p>
            <a:pPr lvl="1"/>
            <a:r>
              <a:rPr lang="ru-RU" sz="1333" dirty="0"/>
              <a:t>6 млн</a:t>
            </a:r>
          </a:p>
          <a:p>
            <a:pPr lvl="1"/>
            <a:r>
              <a:rPr lang="ru-RU" sz="1333" dirty="0"/>
              <a:t>Конго (48%), </a:t>
            </a:r>
            <a:r>
              <a:rPr lang="ru-RU" sz="1333" dirty="0" err="1"/>
              <a:t>санга</a:t>
            </a:r>
            <a:r>
              <a:rPr lang="ru-RU" sz="1333" dirty="0"/>
              <a:t> (20%), </a:t>
            </a:r>
            <a:r>
              <a:rPr lang="ru-RU" sz="1333" dirty="0" err="1"/>
              <a:t>теке</a:t>
            </a:r>
            <a:r>
              <a:rPr lang="ru-RU" sz="1333" dirty="0"/>
              <a:t> (17%) и др.</a:t>
            </a:r>
          </a:p>
          <a:p>
            <a:pPr lvl="1"/>
            <a:r>
              <a:rPr lang="ru-RU" sz="1333" dirty="0"/>
              <a:t>Французский</a:t>
            </a:r>
          </a:p>
          <a:p>
            <a:pPr lvl="1"/>
            <a:r>
              <a:rPr lang="ru-RU" sz="1333" dirty="0"/>
              <a:t>Христианство (85%), традиционные верования (10%)</a:t>
            </a:r>
          </a:p>
          <a:p>
            <a:r>
              <a:rPr lang="ru-RU" sz="1333" b="1" dirty="0"/>
              <a:t>Демократическая Республика Конго (ДРК)</a:t>
            </a:r>
          </a:p>
          <a:p>
            <a:pPr lvl="1"/>
            <a:r>
              <a:rPr lang="ru-RU" sz="1333" dirty="0"/>
              <a:t>105 млн</a:t>
            </a:r>
          </a:p>
          <a:p>
            <a:pPr lvl="1"/>
            <a:r>
              <a:rPr lang="ru-RU" sz="1333" dirty="0"/>
              <a:t>Более 200 групп, крупнейшие — луба, </a:t>
            </a:r>
            <a:r>
              <a:rPr lang="ru-RU" sz="1333" dirty="0" err="1"/>
              <a:t>конго</a:t>
            </a:r>
            <a:r>
              <a:rPr lang="ru-RU" sz="1333" dirty="0"/>
              <a:t>, </a:t>
            </a:r>
            <a:r>
              <a:rPr lang="ru-RU" sz="1333" dirty="0" err="1"/>
              <a:t>монго</a:t>
            </a:r>
            <a:endParaRPr lang="ru-RU" sz="1333" dirty="0"/>
          </a:p>
          <a:p>
            <a:pPr lvl="1"/>
            <a:r>
              <a:rPr lang="ru-RU" sz="1333" dirty="0"/>
              <a:t>Французский</a:t>
            </a:r>
          </a:p>
          <a:p>
            <a:pPr lvl="1"/>
            <a:r>
              <a:rPr lang="ru-RU" sz="1333" dirty="0"/>
              <a:t>Христианство (95%), ислам и традиционные верования (меньшинство)</a:t>
            </a:r>
          </a:p>
          <a:p>
            <a:endParaRPr lang="ru-RU" sz="1333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287065-C0A9-F74F-A4DE-BE0DCA4EEFDD}"/>
              </a:ext>
            </a:extLst>
          </p:cNvPr>
          <p:cNvSpPr txBox="1"/>
          <p:nvPr/>
        </p:nvSpPr>
        <p:spPr>
          <a:xfrm>
            <a:off x="8071753" y="1637864"/>
            <a:ext cx="4778327" cy="5425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33" b="1" dirty="0"/>
              <a:t>Демократическая Республика Конго (ДРК)</a:t>
            </a:r>
          </a:p>
          <a:p>
            <a:pPr lvl="1"/>
            <a:r>
              <a:rPr lang="ru-RU" sz="1333" dirty="0"/>
              <a:t>105 млн</a:t>
            </a:r>
          </a:p>
          <a:p>
            <a:pPr lvl="1"/>
            <a:r>
              <a:rPr lang="ru-RU" sz="1333" dirty="0"/>
              <a:t>Более 200 групп, крупнейшие — луба, </a:t>
            </a:r>
            <a:r>
              <a:rPr lang="ru-RU" sz="1333" dirty="0" err="1"/>
              <a:t>конго</a:t>
            </a:r>
            <a:r>
              <a:rPr lang="ru-RU" sz="1333" dirty="0"/>
              <a:t>, </a:t>
            </a:r>
            <a:r>
              <a:rPr lang="ru-RU" sz="1333" dirty="0" err="1"/>
              <a:t>монго</a:t>
            </a:r>
            <a:endParaRPr lang="ru-RU" sz="1333" dirty="0"/>
          </a:p>
          <a:p>
            <a:pPr lvl="1"/>
            <a:r>
              <a:rPr lang="ru-RU" sz="1333" dirty="0"/>
              <a:t>Французский</a:t>
            </a:r>
          </a:p>
          <a:p>
            <a:pPr lvl="1"/>
            <a:r>
              <a:rPr lang="ru-RU" sz="1333" dirty="0"/>
              <a:t>Христианство (95%), ислам и традиционные верования (меньшинство)</a:t>
            </a:r>
          </a:p>
          <a:p>
            <a:endParaRPr lang="ru-RU" sz="1333" b="1" dirty="0"/>
          </a:p>
          <a:p>
            <a:r>
              <a:rPr lang="ru-RU" sz="1333" b="1" dirty="0"/>
              <a:t>Экваториальная Гвинея</a:t>
            </a:r>
          </a:p>
          <a:p>
            <a:pPr lvl="1"/>
            <a:r>
              <a:rPr lang="ru-RU" sz="1333" dirty="0"/>
              <a:t>1,7 млн</a:t>
            </a:r>
          </a:p>
          <a:p>
            <a:pPr lvl="1"/>
            <a:r>
              <a:rPr lang="ru-RU" sz="1333" dirty="0"/>
              <a:t>Фанг (86%), </a:t>
            </a:r>
            <a:r>
              <a:rPr lang="ru-RU" sz="1333" dirty="0" err="1"/>
              <a:t>буби</a:t>
            </a:r>
            <a:r>
              <a:rPr lang="ru-RU" sz="1333" dirty="0"/>
              <a:t> (6%) и др.</a:t>
            </a:r>
          </a:p>
          <a:p>
            <a:pPr lvl="1"/>
            <a:r>
              <a:rPr lang="ru-RU" sz="1333" dirty="0"/>
              <a:t>Испанский, французский, португальский</a:t>
            </a:r>
          </a:p>
          <a:p>
            <a:pPr lvl="1"/>
            <a:r>
              <a:rPr lang="ru-RU" sz="1333" dirty="0"/>
              <a:t>Христианство (88%), ислам и традиционные верования (меньшинство)</a:t>
            </a:r>
          </a:p>
          <a:p>
            <a:r>
              <a:rPr lang="ru-RU" sz="1333" b="1" dirty="0"/>
              <a:t>Габон</a:t>
            </a:r>
          </a:p>
          <a:p>
            <a:r>
              <a:rPr lang="ru-RU" sz="1333" dirty="0"/>
              <a:t>2,4 млн</a:t>
            </a:r>
          </a:p>
          <a:p>
            <a:pPr lvl="1"/>
            <a:r>
              <a:rPr lang="ru-RU" sz="1333" dirty="0"/>
              <a:t>Фанг (32%), </a:t>
            </a:r>
            <a:r>
              <a:rPr lang="ru-RU" sz="1333" dirty="0" err="1"/>
              <a:t>шира</a:t>
            </a:r>
            <a:r>
              <a:rPr lang="ru-RU" sz="1333" dirty="0"/>
              <a:t> (15%), </a:t>
            </a:r>
            <a:r>
              <a:rPr lang="ru-RU" sz="1333" dirty="0" err="1"/>
              <a:t>мпонгве</a:t>
            </a:r>
            <a:r>
              <a:rPr lang="ru-RU" sz="1333" dirty="0"/>
              <a:t> и др.</a:t>
            </a:r>
          </a:p>
          <a:p>
            <a:pPr lvl="1"/>
            <a:r>
              <a:rPr lang="ru-RU" sz="1333" dirty="0"/>
              <a:t>Французский</a:t>
            </a:r>
          </a:p>
          <a:p>
            <a:pPr lvl="1"/>
            <a:r>
              <a:rPr lang="ru-RU" sz="1333" dirty="0"/>
              <a:t>Христианство (88%), ислам (10%), традиционные верования</a:t>
            </a:r>
          </a:p>
          <a:p>
            <a:r>
              <a:rPr lang="ru-RU" sz="1333" b="1" dirty="0"/>
              <a:t>Сан-Томе и Принсипи</a:t>
            </a:r>
          </a:p>
          <a:p>
            <a:pPr lvl="1"/>
            <a:r>
              <a:rPr lang="ru-RU" sz="1333" dirty="0"/>
              <a:t>230 тыс.</a:t>
            </a:r>
          </a:p>
          <a:p>
            <a:pPr lvl="1"/>
            <a:r>
              <a:rPr lang="ru-RU" sz="1333" dirty="0" err="1"/>
              <a:t>Местисы</a:t>
            </a:r>
            <a:r>
              <a:rPr lang="ru-RU" sz="1333" dirty="0"/>
              <a:t> (потомки португальцев и африканцев), фанг</a:t>
            </a:r>
          </a:p>
          <a:p>
            <a:pPr lvl="1"/>
            <a:r>
              <a:rPr lang="ru-RU" sz="1333" dirty="0"/>
              <a:t>Португальский</a:t>
            </a:r>
          </a:p>
          <a:p>
            <a:pPr lvl="1"/>
            <a:r>
              <a:rPr lang="ru-RU" sz="1333" dirty="0"/>
              <a:t>Христианство (85%, католицизм), традиционные верования</a:t>
            </a:r>
          </a:p>
          <a:p>
            <a:endParaRPr lang="ru-RU" sz="1333" dirty="0"/>
          </a:p>
        </p:txBody>
      </p:sp>
    </p:spTree>
    <p:extLst>
      <p:ext uri="{BB962C8B-B14F-4D97-AF65-F5344CB8AC3E}">
        <p14:creationId xmlns:p14="http://schemas.microsoft.com/office/powerpoint/2010/main" val="3766011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4782533" y="51319"/>
            <a:ext cx="6337713" cy="928915"/>
          </a:xfrm>
        </p:spPr>
        <p:txBody>
          <a:bodyPr anchor="t" anchorCtr="0">
            <a:normAutofit/>
          </a:bodyPr>
          <a:lstStyle/>
          <a:p>
            <a:pPr>
              <a:defRPr/>
            </a:pPr>
            <a:r>
              <a:rPr lang="ru-RU" dirty="0"/>
              <a:t>Ислам и политика</a:t>
            </a:r>
            <a:endParaRPr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3D4391C-B8C0-B24A-A837-316267417444}" type="slidenum">
              <a:rPr lang="ru-RU"/>
              <a:t>9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279669" y="1161421"/>
            <a:ext cx="7034959" cy="439672"/>
          </a:xfrm>
          <a:prstGeom prst="rect">
            <a:avLst/>
          </a:prstGeom>
          <a:solidFill>
            <a:srgbClr val="00B050">
              <a:alpha val="77000"/>
            </a:srgb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257" dirty="0">
                <a:solidFill>
                  <a:schemeClr val="bg1"/>
                </a:solidFill>
              </a:rPr>
              <a:t>Первый халифат Мохаммед Праведные халифы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95885" y="2508286"/>
            <a:ext cx="4461464" cy="439672"/>
          </a:xfrm>
          <a:prstGeom prst="rect">
            <a:avLst/>
          </a:prstGeom>
          <a:solidFill>
            <a:srgbClr val="C00000"/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257" dirty="0">
                <a:solidFill>
                  <a:schemeClr val="bg1"/>
                </a:solidFill>
              </a:rPr>
              <a:t>Второй халифат </a:t>
            </a:r>
            <a:r>
              <a:rPr lang="ru-RU" sz="2257" dirty="0" err="1">
                <a:solidFill>
                  <a:schemeClr val="bg1"/>
                </a:solidFill>
              </a:rPr>
              <a:t>Омейяды</a:t>
            </a:r>
            <a:endParaRPr lang="ru-RU" sz="2257" dirty="0">
              <a:solidFill>
                <a:schemeClr val="bg1"/>
              </a:solidFill>
            </a:endParaRPr>
          </a:p>
        </p:txBody>
      </p:sp>
      <p:cxnSp>
        <p:nvCxnSpPr>
          <p:cNvPr id="31" name="Прямая со стрелкой 30"/>
          <p:cNvCxnSpPr/>
          <p:nvPr/>
        </p:nvCxnSpPr>
        <p:spPr bwMode="auto">
          <a:xfrm>
            <a:off x="7847316" y="2099455"/>
            <a:ext cx="12584" cy="350456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 bwMode="auto">
          <a:xfrm>
            <a:off x="864893" y="5473372"/>
            <a:ext cx="553232" cy="319545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 bwMode="auto">
          <a:xfrm>
            <a:off x="5505126" y="6206705"/>
            <a:ext cx="4519381" cy="439672"/>
          </a:xfrm>
          <a:prstGeom prst="rect">
            <a:avLst/>
          </a:prstGeom>
          <a:solidFill>
            <a:srgbClr val="92D050"/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257" dirty="0">
                <a:solidFill>
                  <a:schemeClr val="bg1"/>
                </a:solidFill>
              </a:rPr>
              <a:t>Четвертый </a:t>
            </a:r>
            <a:r>
              <a:rPr lang="ru-RU" sz="2257" dirty="0" err="1">
                <a:solidFill>
                  <a:schemeClr val="bg1"/>
                </a:solidFill>
              </a:rPr>
              <a:t>хадифат</a:t>
            </a:r>
            <a:r>
              <a:rPr lang="ru-RU" sz="2257" dirty="0">
                <a:solidFill>
                  <a:schemeClr val="bg1"/>
                </a:solidFill>
              </a:rPr>
              <a:t> Османы</a:t>
            </a:r>
          </a:p>
        </p:txBody>
      </p:sp>
      <p:sp>
        <p:nvSpPr>
          <p:cNvPr id="27" name="TextBox 26"/>
          <p:cNvSpPr txBox="1"/>
          <p:nvPr/>
        </p:nvSpPr>
        <p:spPr bwMode="auto">
          <a:xfrm>
            <a:off x="5815663" y="3658575"/>
            <a:ext cx="3364575" cy="439672"/>
          </a:xfrm>
          <a:prstGeom prst="rect">
            <a:avLst/>
          </a:prstGeom>
          <a:solidFill>
            <a:srgbClr val="002060"/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>
                <a:solidFill>
                  <a:schemeClr val="bg1"/>
                </a:solidFill>
              </a:rPr>
              <a:t>Третий халифат </a:t>
            </a:r>
            <a:r>
              <a:rPr lang="ru-RU" sz="2257" dirty="0" err="1">
                <a:solidFill>
                  <a:schemeClr val="bg1"/>
                </a:solidFill>
              </a:rPr>
              <a:t>Абассиды</a:t>
            </a:r>
            <a:endParaRPr lang="ru-RU" sz="2257" dirty="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 bwMode="auto">
          <a:xfrm>
            <a:off x="13412195" y="4534924"/>
            <a:ext cx="1499898" cy="439672"/>
          </a:xfrm>
          <a:prstGeom prst="rect">
            <a:avLst/>
          </a:prstGeom>
          <a:solidFill>
            <a:schemeClr val="accent6"/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 err="1">
                <a:solidFill>
                  <a:schemeClr val="bg1"/>
                </a:solidFill>
              </a:rPr>
              <a:t>Фатимиды</a:t>
            </a:r>
            <a:endParaRPr lang="ru-RU" sz="2257" dirty="0">
              <a:solidFill>
                <a:schemeClr val="bg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 bwMode="auto">
          <a:xfrm>
            <a:off x="13210493" y="3511931"/>
            <a:ext cx="1808808" cy="439672"/>
          </a:xfrm>
          <a:prstGeom prst="rect">
            <a:avLst/>
          </a:prstGeom>
          <a:solidFill>
            <a:schemeClr val="accent6"/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257" dirty="0" err="1">
                <a:solidFill>
                  <a:schemeClr val="bg1"/>
                </a:solidFill>
              </a:rPr>
              <a:t>карматы</a:t>
            </a:r>
            <a:endParaRPr lang="ru-RU" sz="2257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 bwMode="auto">
          <a:xfrm>
            <a:off x="11319729" y="2673703"/>
            <a:ext cx="1055097" cy="439672"/>
          </a:xfrm>
          <a:prstGeom prst="rect">
            <a:avLst/>
          </a:prstGeom>
          <a:solidFill>
            <a:schemeClr val="accent6"/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>
                <a:solidFill>
                  <a:schemeClr val="bg1"/>
                </a:solidFill>
              </a:rPr>
              <a:t>Шииты</a:t>
            </a:r>
          </a:p>
        </p:txBody>
      </p:sp>
      <p:sp>
        <p:nvSpPr>
          <p:cNvPr id="33" name="TextBox 32"/>
          <p:cNvSpPr txBox="1"/>
          <p:nvPr/>
        </p:nvSpPr>
        <p:spPr bwMode="auto">
          <a:xfrm>
            <a:off x="340691" y="6606946"/>
            <a:ext cx="2218236" cy="439672"/>
          </a:xfrm>
          <a:prstGeom prst="rect">
            <a:avLst/>
          </a:prstGeom>
          <a:solidFill>
            <a:srgbClr val="002060"/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>
                <a:solidFill>
                  <a:schemeClr val="bg1"/>
                </a:solidFill>
              </a:rPr>
              <a:t>Великие моголы</a:t>
            </a:r>
          </a:p>
        </p:txBody>
      </p:sp>
      <p:sp>
        <p:nvSpPr>
          <p:cNvPr id="34" name="TextBox 33"/>
          <p:cNvSpPr txBox="1"/>
          <p:nvPr/>
        </p:nvSpPr>
        <p:spPr bwMode="auto">
          <a:xfrm>
            <a:off x="10996131" y="6209050"/>
            <a:ext cx="1457450" cy="439672"/>
          </a:xfrm>
          <a:prstGeom prst="rect">
            <a:avLst/>
          </a:prstGeom>
          <a:solidFill>
            <a:schemeClr val="accent6"/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 err="1">
                <a:solidFill>
                  <a:schemeClr val="bg1"/>
                </a:solidFill>
              </a:rPr>
              <a:t>Сефевиды</a:t>
            </a:r>
            <a:endParaRPr lang="ru-RU" sz="2257" dirty="0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 bwMode="auto">
          <a:xfrm>
            <a:off x="154253" y="4459405"/>
            <a:ext cx="1696105" cy="787010"/>
          </a:xfrm>
          <a:prstGeom prst="rect">
            <a:avLst/>
          </a:prstGeom>
          <a:solidFill>
            <a:schemeClr val="accent6"/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ru-RU" sz="2257">
                <a:solidFill>
                  <a:schemeClr val="bg1"/>
                </a:solidFill>
              </a:rPr>
              <a:t>Чагатайский</a:t>
            </a:r>
          </a:p>
          <a:p>
            <a:r>
              <a:rPr lang="ru-RU" sz="2257" dirty="0">
                <a:solidFill>
                  <a:schemeClr val="bg1"/>
                </a:solidFill>
              </a:rPr>
              <a:t> улус</a:t>
            </a:r>
          </a:p>
        </p:txBody>
      </p:sp>
      <p:sp>
        <p:nvSpPr>
          <p:cNvPr id="37" name="TextBox 36"/>
          <p:cNvSpPr txBox="1"/>
          <p:nvPr/>
        </p:nvSpPr>
        <p:spPr bwMode="auto">
          <a:xfrm>
            <a:off x="2356521" y="4502891"/>
            <a:ext cx="2449344" cy="439672"/>
          </a:xfrm>
          <a:prstGeom prst="rect">
            <a:avLst/>
          </a:prstGeom>
          <a:solidFill>
            <a:schemeClr val="accent6"/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257" dirty="0">
                <a:solidFill>
                  <a:schemeClr val="bg1"/>
                </a:solidFill>
              </a:rPr>
              <a:t>Золотая орда</a:t>
            </a:r>
          </a:p>
        </p:txBody>
      </p:sp>
      <p:sp>
        <p:nvSpPr>
          <p:cNvPr id="39" name="TextBox 38"/>
          <p:cNvSpPr txBox="1"/>
          <p:nvPr/>
        </p:nvSpPr>
        <p:spPr bwMode="auto">
          <a:xfrm>
            <a:off x="4983575" y="4534924"/>
            <a:ext cx="1707851" cy="43967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257" dirty="0" err="1">
                <a:solidFill>
                  <a:schemeClr val="bg1"/>
                </a:solidFill>
              </a:rPr>
              <a:t>Ильханы</a:t>
            </a:r>
            <a:endParaRPr lang="ru-RU" sz="2257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 bwMode="auto">
          <a:xfrm>
            <a:off x="1565364" y="5561292"/>
            <a:ext cx="1385677" cy="439672"/>
          </a:xfrm>
          <a:prstGeom prst="rect">
            <a:avLst/>
          </a:prstGeom>
          <a:solidFill>
            <a:srgbClr val="002060"/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257" dirty="0">
                <a:solidFill>
                  <a:schemeClr val="bg1"/>
                </a:solidFill>
              </a:rPr>
              <a:t>Тимур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6373" y="7788656"/>
            <a:ext cx="1481688" cy="439672"/>
          </a:xfrm>
          <a:prstGeom prst="rect">
            <a:avLst/>
          </a:prstGeom>
          <a:solidFill>
            <a:srgbClr val="00B050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 err="1">
                <a:solidFill>
                  <a:schemeClr val="bg1"/>
                </a:solidFill>
              </a:rPr>
              <a:t>Хашемиты</a:t>
            </a:r>
            <a:endParaRPr lang="ru-RU" sz="2257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090321" y="7788656"/>
            <a:ext cx="949299" cy="439672"/>
          </a:xfrm>
          <a:prstGeom prst="rect">
            <a:avLst/>
          </a:prstGeom>
          <a:solidFill>
            <a:srgbClr val="00B050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>
                <a:solidFill>
                  <a:schemeClr val="bg1"/>
                </a:solidFill>
              </a:rPr>
              <a:t>Сауды</a:t>
            </a:r>
            <a:endParaRPr lang="ru-RU" sz="2257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385921" y="7472536"/>
            <a:ext cx="1218795" cy="439672"/>
          </a:xfrm>
          <a:prstGeom prst="rect">
            <a:avLst/>
          </a:prstGeom>
          <a:solidFill>
            <a:schemeClr val="accent6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>
                <a:solidFill>
                  <a:schemeClr val="bg1"/>
                </a:solidFill>
              </a:rPr>
              <a:t>Пехлеви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55909" y="7788656"/>
            <a:ext cx="1361270" cy="439672"/>
          </a:xfrm>
          <a:prstGeom prst="rect">
            <a:avLst/>
          </a:prstGeom>
          <a:solidFill>
            <a:srgbClr val="00B050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>
                <a:solidFill>
                  <a:schemeClr val="bg1"/>
                </a:solidFill>
              </a:rPr>
              <a:t>Малайцы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18125" y="7765068"/>
            <a:ext cx="1321196" cy="439672"/>
          </a:xfrm>
          <a:prstGeom prst="rect">
            <a:avLst/>
          </a:prstGeom>
          <a:solidFill>
            <a:srgbClr val="00B050">
              <a:alpha val="77000"/>
            </a:srgb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>
                <a:solidFill>
                  <a:schemeClr val="bg1"/>
                </a:solidFill>
              </a:rPr>
              <a:t>Пакистан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737474" y="7764994"/>
            <a:ext cx="1132041" cy="439672"/>
          </a:xfrm>
          <a:prstGeom prst="rect">
            <a:avLst/>
          </a:prstGeom>
          <a:solidFill>
            <a:srgbClr val="00B050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>
                <a:solidFill>
                  <a:schemeClr val="bg1"/>
                </a:solidFill>
              </a:rPr>
              <a:t>Магриб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3311115" y="8309303"/>
            <a:ext cx="1291764" cy="439672"/>
          </a:xfrm>
          <a:prstGeom prst="rect">
            <a:avLst/>
          </a:prstGeom>
          <a:solidFill>
            <a:schemeClr val="accent6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>
                <a:solidFill>
                  <a:schemeClr val="bg1"/>
                </a:solidFill>
              </a:rPr>
              <a:t>Хомейни</a:t>
            </a:r>
          </a:p>
        </p:txBody>
      </p:sp>
      <p:cxnSp>
        <p:nvCxnSpPr>
          <p:cNvPr id="47" name="Прямая со стрелкой 46"/>
          <p:cNvCxnSpPr/>
          <p:nvPr/>
        </p:nvCxnSpPr>
        <p:spPr bwMode="auto">
          <a:xfrm>
            <a:off x="7834732" y="3136951"/>
            <a:ext cx="12584" cy="350456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 bwMode="auto">
          <a:xfrm>
            <a:off x="7834732" y="4633124"/>
            <a:ext cx="0" cy="1391417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 bwMode="auto">
          <a:xfrm>
            <a:off x="2042112" y="6140515"/>
            <a:ext cx="12584" cy="350456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 bwMode="auto">
          <a:xfrm flipH="1">
            <a:off x="9196310" y="3161874"/>
            <a:ext cx="1799821" cy="443229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>
            <a:cxnSpLocks/>
          </p:cNvCxnSpPr>
          <p:nvPr/>
        </p:nvCxnSpPr>
        <p:spPr bwMode="auto">
          <a:xfrm>
            <a:off x="12754755" y="3029821"/>
            <a:ext cx="1017324" cy="375907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>
            <a:cxnSpLocks/>
          </p:cNvCxnSpPr>
          <p:nvPr/>
        </p:nvCxnSpPr>
        <p:spPr bwMode="auto">
          <a:xfrm flipH="1">
            <a:off x="11491982" y="5202725"/>
            <a:ext cx="632745" cy="301024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 bwMode="auto">
          <a:xfrm>
            <a:off x="12251145" y="3383489"/>
            <a:ext cx="93980" cy="2641052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 rot="1463379">
            <a:off x="13111041" y="2542908"/>
            <a:ext cx="1478546" cy="3625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756" dirty="0" err="1"/>
              <a:t>семиричники</a:t>
            </a:r>
            <a:endParaRPr lang="ru-RU" sz="1756" dirty="0"/>
          </a:p>
        </p:txBody>
      </p:sp>
      <p:sp>
        <p:nvSpPr>
          <p:cNvPr id="64" name="TextBox 63"/>
          <p:cNvSpPr txBox="1"/>
          <p:nvPr/>
        </p:nvSpPr>
        <p:spPr bwMode="auto">
          <a:xfrm rot="5229011">
            <a:off x="11546311" y="4485384"/>
            <a:ext cx="2133276" cy="3625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756" dirty="0" err="1"/>
              <a:t>двенадцатиричники</a:t>
            </a:r>
            <a:endParaRPr lang="ru-RU" sz="1756" dirty="0"/>
          </a:p>
        </p:txBody>
      </p:sp>
      <p:cxnSp>
        <p:nvCxnSpPr>
          <p:cNvPr id="65" name="Прямая со стрелкой 64"/>
          <p:cNvCxnSpPr/>
          <p:nvPr/>
        </p:nvCxnSpPr>
        <p:spPr bwMode="auto">
          <a:xfrm>
            <a:off x="9829695" y="3178776"/>
            <a:ext cx="425152" cy="4354667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>
            <a:cxnSpLocks/>
          </p:cNvCxnSpPr>
          <p:nvPr/>
        </p:nvCxnSpPr>
        <p:spPr bwMode="auto">
          <a:xfrm>
            <a:off x="11940311" y="6838569"/>
            <a:ext cx="1270183" cy="869203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 bwMode="auto">
          <a:xfrm flipH="1">
            <a:off x="14105497" y="7986448"/>
            <a:ext cx="18801" cy="209373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 rot="16200000">
            <a:off x="7051468" y="5332920"/>
            <a:ext cx="718466" cy="3625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756"/>
              <a:t>турки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6320537" y="4060115"/>
            <a:ext cx="788999" cy="3625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756" dirty="0"/>
              <a:t>арабы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8276265" y="4073365"/>
            <a:ext cx="777777" cy="3625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756" dirty="0"/>
              <a:t>персы</a:t>
            </a:r>
          </a:p>
        </p:txBody>
      </p:sp>
      <p:sp>
        <p:nvSpPr>
          <p:cNvPr id="77" name="TextBox 76"/>
          <p:cNvSpPr txBox="1"/>
          <p:nvPr/>
        </p:nvSpPr>
        <p:spPr bwMode="auto">
          <a:xfrm>
            <a:off x="6847918" y="2093058"/>
            <a:ext cx="788999" cy="3625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756" dirty="0"/>
              <a:t>арабы</a:t>
            </a:r>
          </a:p>
        </p:txBody>
      </p:sp>
      <p:sp>
        <p:nvSpPr>
          <p:cNvPr id="78" name="TextBox 77"/>
          <p:cNvSpPr txBox="1"/>
          <p:nvPr/>
        </p:nvSpPr>
        <p:spPr bwMode="auto">
          <a:xfrm>
            <a:off x="6513558" y="8368797"/>
            <a:ext cx="788999" cy="3625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756" dirty="0"/>
              <a:t>арабы</a:t>
            </a:r>
          </a:p>
        </p:txBody>
      </p:sp>
      <p:sp>
        <p:nvSpPr>
          <p:cNvPr id="79" name="TextBox 78"/>
          <p:cNvSpPr txBox="1"/>
          <p:nvPr/>
        </p:nvSpPr>
        <p:spPr bwMode="auto">
          <a:xfrm>
            <a:off x="8090319" y="8347862"/>
            <a:ext cx="788999" cy="3625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756" dirty="0"/>
              <a:t>арабы</a:t>
            </a:r>
          </a:p>
        </p:txBody>
      </p:sp>
      <p:sp>
        <p:nvSpPr>
          <p:cNvPr id="80" name="TextBox 79"/>
          <p:cNvSpPr txBox="1"/>
          <p:nvPr/>
        </p:nvSpPr>
        <p:spPr bwMode="auto">
          <a:xfrm>
            <a:off x="9317675" y="8349735"/>
            <a:ext cx="1728358" cy="3625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756" dirty="0"/>
              <a:t>арабы/берберы</a:t>
            </a:r>
          </a:p>
        </p:txBody>
      </p:sp>
      <p:sp>
        <p:nvSpPr>
          <p:cNvPr id="82" name="TextBox 81"/>
          <p:cNvSpPr txBox="1"/>
          <p:nvPr/>
        </p:nvSpPr>
        <p:spPr bwMode="auto">
          <a:xfrm>
            <a:off x="6172014" y="3088705"/>
            <a:ext cx="788999" cy="3625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756"/>
              <a:t>арабы</a:t>
            </a:r>
            <a:endParaRPr lang="ru-RU" sz="1756" dirty="0"/>
          </a:p>
        </p:txBody>
      </p:sp>
      <p:sp>
        <p:nvSpPr>
          <p:cNvPr id="83" name="TextBox 82"/>
          <p:cNvSpPr txBox="1"/>
          <p:nvPr/>
        </p:nvSpPr>
        <p:spPr bwMode="auto">
          <a:xfrm>
            <a:off x="8076573" y="3075881"/>
            <a:ext cx="1037463" cy="3625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756" dirty="0"/>
              <a:t>берберы</a:t>
            </a:r>
          </a:p>
        </p:txBody>
      </p:sp>
      <p:sp>
        <p:nvSpPr>
          <p:cNvPr id="84" name="TextBox 83"/>
          <p:cNvSpPr txBox="1"/>
          <p:nvPr/>
        </p:nvSpPr>
        <p:spPr bwMode="auto">
          <a:xfrm>
            <a:off x="11410662" y="7753238"/>
            <a:ext cx="1043555" cy="439672"/>
          </a:xfrm>
          <a:prstGeom prst="rect">
            <a:avLst/>
          </a:prstGeom>
          <a:solidFill>
            <a:srgbClr val="00B050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>
                <a:solidFill>
                  <a:schemeClr val="bg1"/>
                </a:solidFill>
              </a:rPr>
              <a:t>Турция</a:t>
            </a:r>
          </a:p>
        </p:txBody>
      </p:sp>
      <p:cxnSp>
        <p:nvCxnSpPr>
          <p:cNvPr id="85" name="Прямая со стрелкой 84"/>
          <p:cNvCxnSpPr/>
          <p:nvPr/>
        </p:nvCxnSpPr>
        <p:spPr bwMode="auto">
          <a:xfrm>
            <a:off x="8293217" y="6852119"/>
            <a:ext cx="3465051" cy="681324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C6A1DDB3-FB45-174E-A252-4A21B842C1E2}"/>
              </a:ext>
            </a:extLst>
          </p:cNvPr>
          <p:cNvSpPr txBox="1"/>
          <p:nvPr/>
        </p:nvSpPr>
        <p:spPr bwMode="auto">
          <a:xfrm>
            <a:off x="11538208" y="8383178"/>
            <a:ext cx="718466" cy="3625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756" dirty="0"/>
              <a:t>турки</a:t>
            </a:r>
          </a:p>
        </p:txBody>
      </p:sp>
      <p:cxnSp>
        <p:nvCxnSpPr>
          <p:cNvPr id="52" name="Прямая со стрелкой 56">
            <a:extLst>
              <a:ext uri="{FF2B5EF4-FFF2-40B4-BE49-F238E27FC236}">
                <a16:creationId xmlns:a16="http://schemas.microsoft.com/office/drawing/2014/main" id="{9969E3A4-BE42-A141-B696-2C1B40B77DA2}"/>
              </a:ext>
            </a:extLst>
          </p:cNvPr>
          <p:cNvCxnSpPr>
            <a:cxnSpLocks/>
            <a:stCxn id="64" idx="3"/>
          </p:cNvCxnSpPr>
          <p:nvPr/>
        </p:nvCxnSpPr>
        <p:spPr bwMode="auto">
          <a:xfrm>
            <a:off x="12665980" y="5731970"/>
            <a:ext cx="613189" cy="599015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F8605406-4B67-9746-BA0B-4A2AE2DB7133}"/>
              </a:ext>
            </a:extLst>
          </p:cNvPr>
          <p:cNvSpPr txBox="1"/>
          <p:nvPr/>
        </p:nvSpPr>
        <p:spPr bwMode="auto">
          <a:xfrm>
            <a:off x="13075357" y="6470461"/>
            <a:ext cx="1313311" cy="379656"/>
          </a:xfrm>
          <a:prstGeom prst="rect">
            <a:avLst/>
          </a:prstGeom>
          <a:solidFill>
            <a:schemeClr val="accent6"/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867" dirty="0" err="1">
                <a:solidFill>
                  <a:schemeClr val="bg1"/>
                </a:solidFill>
              </a:rPr>
              <a:t>алевиты</a:t>
            </a:r>
            <a:endParaRPr lang="ru-RU" sz="1867" dirty="0">
              <a:solidFill>
                <a:schemeClr val="bg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DDCF327-AC9F-9847-A54B-126A5DA28488}"/>
              </a:ext>
            </a:extLst>
          </p:cNvPr>
          <p:cNvSpPr txBox="1"/>
          <p:nvPr/>
        </p:nvSpPr>
        <p:spPr bwMode="auto">
          <a:xfrm>
            <a:off x="10510892" y="5596004"/>
            <a:ext cx="1034257" cy="379656"/>
          </a:xfrm>
          <a:prstGeom prst="rect">
            <a:avLst/>
          </a:prstGeom>
          <a:solidFill>
            <a:schemeClr val="accent6"/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ru-RU" sz="1867" dirty="0" err="1">
                <a:solidFill>
                  <a:schemeClr val="bg1"/>
                </a:solidFill>
              </a:rPr>
              <a:t>алавиты</a:t>
            </a:r>
            <a:endParaRPr lang="ru-RU" sz="1867" dirty="0">
              <a:solidFill>
                <a:schemeClr val="bg1"/>
              </a:solidFill>
            </a:endParaRPr>
          </a:p>
        </p:txBody>
      </p:sp>
      <p:cxnSp>
        <p:nvCxnSpPr>
          <p:cNvPr id="59" name="Прямая со стрелкой 69">
            <a:extLst>
              <a:ext uri="{FF2B5EF4-FFF2-40B4-BE49-F238E27FC236}">
                <a16:creationId xmlns:a16="http://schemas.microsoft.com/office/drawing/2014/main" id="{1D9E3F40-67BD-9946-ADC7-DA42B042857B}"/>
              </a:ext>
            </a:extLst>
          </p:cNvPr>
          <p:cNvCxnSpPr>
            <a:cxnSpLocks/>
          </p:cNvCxnSpPr>
          <p:nvPr/>
        </p:nvCxnSpPr>
        <p:spPr bwMode="auto">
          <a:xfrm>
            <a:off x="14203223" y="4105543"/>
            <a:ext cx="33112" cy="347928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9">
            <a:extLst>
              <a:ext uri="{FF2B5EF4-FFF2-40B4-BE49-F238E27FC236}">
                <a16:creationId xmlns:a16="http://schemas.microsoft.com/office/drawing/2014/main" id="{577673BD-4671-E44F-898E-02F27292189D}"/>
              </a:ext>
            </a:extLst>
          </p:cNvPr>
          <p:cNvCxnSpPr>
            <a:cxnSpLocks/>
          </p:cNvCxnSpPr>
          <p:nvPr/>
        </p:nvCxnSpPr>
        <p:spPr bwMode="auto">
          <a:xfrm>
            <a:off x="14327435" y="5085437"/>
            <a:ext cx="0" cy="387935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C37E149A-07E4-2949-B598-67DEF9A0CBA2}"/>
              </a:ext>
            </a:extLst>
          </p:cNvPr>
          <p:cNvSpPr txBox="1"/>
          <p:nvPr/>
        </p:nvSpPr>
        <p:spPr bwMode="auto">
          <a:xfrm>
            <a:off x="13506570" y="5499771"/>
            <a:ext cx="1326004" cy="379656"/>
          </a:xfrm>
          <a:prstGeom prst="rect">
            <a:avLst/>
          </a:prstGeom>
          <a:solidFill>
            <a:schemeClr val="accent6"/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ru-RU" sz="1867" dirty="0">
                <a:solidFill>
                  <a:schemeClr val="bg1"/>
                </a:solidFill>
              </a:rPr>
              <a:t>исмаилиты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687C599-09CC-3D4A-8FDA-FB824921F088}"/>
              </a:ext>
            </a:extLst>
          </p:cNvPr>
          <p:cNvSpPr txBox="1"/>
          <p:nvPr/>
        </p:nvSpPr>
        <p:spPr bwMode="auto">
          <a:xfrm>
            <a:off x="14893173" y="6200097"/>
            <a:ext cx="1021897" cy="379656"/>
          </a:xfrm>
          <a:prstGeom prst="rect">
            <a:avLst/>
          </a:prstGeom>
          <a:solidFill>
            <a:schemeClr val="accent6"/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867" dirty="0">
                <a:solidFill>
                  <a:schemeClr val="bg1"/>
                </a:solidFill>
              </a:rPr>
              <a:t>друзы</a:t>
            </a:r>
          </a:p>
        </p:txBody>
      </p:sp>
      <p:cxnSp>
        <p:nvCxnSpPr>
          <p:cNvPr id="72" name="Прямая со стрелкой 56">
            <a:extLst>
              <a:ext uri="{FF2B5EF4-FFF2-40B4-BE49-F238E27FC236}">
                <a16:creationId xmlns:a16="http://schemas.microsoft.com/office/drawing/2014/main" id="{C9829A01-E3EF-794B-A54F-D213A105DF0F}"/>
              </a:ext>
            </a:extLst>
          </p:cNvPr>
          <p:cNvCxnSpPr>
            <a:cxnSpLocks/>
          </p:cNvCxnSpPr>
          <p:nvPr/>
        </p:nvCxnSpPr>
        <p:spPr bwMode="auto">
          <a:xfrm>
            <a:off x="14388667" y="5980117"/>
            <a:ext cx="376840" cy="424399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92EB1434-FB92-7149-A498-F28667559709}"/>
              </a:ext>
            </a:extLst>
          </p:cNvPr>
          <p:cNvSpPr txBox="1"/>
          <p:nvPr/>
        </p:nvSpPr>
        <p:spPr bwMode="auto">
          <a:xfrm>
            <a:off x="10539426" y="4164904"/>
            <a:ext cx="1048685" cy="379656"/>
          </a:xfrm>
          <a:prstGeom prst="rect">
            <a:avLst/>
          </a:prstGeom>
          <a:solidFill>
            <a:schemeClr val="accent6"/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ru-RU" sz="1867" dirty="0" err="1">
                <a:solidFill>
                  <a:schemeClr val="bg1"/>
                </a:solidFill>
              </a:rPr>
              <a:t>зейдиты</a:t>
            </a:r>
            <a:endParaRPr lang="ru-RU" sz="1867" dirty="0">
              <a:solidFill>
                <a:schemeClr val="bg1"/>
              </a:solidFill>
            </a:endParaRPr>
          </a:p>
        </p:txBody>
      </p:sp>
      <p:cxnSp>
        <p:nvCxnSpPr>
          <p:cNvPr id="76" name="Прямая со стрелкой 56">
            <a:extLst>
              <a:ext uri="{FF2B5EF4-FFF2-40B4-BE49-F238E27FC236}">
                <a16:creationId xmlns:a16="http://schemas.microsoft.com/office/drawing/2014/main" id="{E8E20DCB-5AC5-3E45-A564-BB7ECB7BBEFA}"/>
              </a:ext>
            </a:extLst>
          </p:cNvPr>
          <p:cNvCxnSpPr>
            <a:cxnSpLocks/>
          </p:cNvCxnSpPr>
          <p:nvPr/>
        </p:nvCxnSpPr>
        <p:spPr bwMode="auto">
          <a:xfrm flipH="1">
            <a:off x="11334213" y="3667241"/>
            <a:ext cx="632745" cy="301024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E0E2D35D-B8EB-8E41-80E9-12BE3F2E76F6}"/>
              </a:ext>
            </a:extLst>
          </p:cNvPr>
          <p:cNvSpPr txBox="1"/>
          <p:nvPr/>
        </p:nvSpPr>
        <p:spPr bwMode="auto">
          <a:xfrm>
            <a:off x="138586" y="2883519"/>
            <a:ext cx="1278649" cy="3796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867" dirty="0" err="1">
                <a:solidFill>
                  <a:schemeClr val="bg1"/>
                </a:solidFill>
              </a:rPr>
              <a:t>ибадиты</a:t>
            </a:r>
            <a:endParaRPr lang="ru-RU" sz="1867" dirty="0">
              <a:solidFill>
                <a:schemeClr val="bg1"/>
              </a:solidFill>
            </a:endParaRPr>
          </a:p>
        </p:txBody>
      </p:sp>
      <p:cxnSp>
        <p:nvCxnSpPr>
          <p:cNvPr id="86" name="Прямая со стрелкой 56">
            <a:extLst>
              <a:ext uri="{FF2B5EF4-FFF2-40B4-BE49-F238E27FC236}">
                <a16:creationId xmlns:a16="http://schemas.microsoft.com/office/drawing/2014/main" id="{24BAE7C9-E638-A042-96B0-A36B5C119A0F}"/>
              </a:ext>
            </a:extLst>
          </p:cNvPr>
          <p:cNvCxnSpPr>
            <a:cxnSpLocks/>
          </p:cNvCxnSpPr>
          <p:nvPr/>
        </p:nvCxnSpPr>
        <p:spPr bwMode="auto">
          <a:xfrm flipH="1">
            <a:off x="1613813" y="2743521"/>
            <a:ext cx="3644385" cy="284171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>
            <a:extLst>
              <a:ext uri="{FF2B5EF4-FFF2-40B4-BE49-F238E27FC236}">
                <a16:creationId xmlns:a16="http://schemas.microsoft.com/office/drawing/2014/main" id="{97C8CE2D-3F00-D740-BB41-12DC1F2ABAF8}"/>
              </a:ext>
            </a:extLst>
          </p:cNvPr>
          <p:cNvSpPr txBox="1"/>
          <p:nvPr/>
        </p:nvSpPr>
        <p:spPr bwMode="auto">
          <a:xfrm>
            <a:off x="3152961" y="3170492"/>
            <a:ext cx="1242648" cy="439672"/>
          </a:xfrm>
          <a:prstGeom prst="rect">
            <a:avLst/>
          </a:prstGeom>
          <a:solidFill>
            <a:srgbClr val="00B050"/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ru-RU" sz="2257" dirty="0">
                <a:solidFill>
                  <a:schemeClr val="bg1"/>
                </a:solidFill>
              </a:rPr>
              <a:t>Сунниты</a:t>
            </a:r>
          </a:p>
        </p:txBody>
      </p:sp>
    </p:spTree>
    <p:extLst>
      <p:ext uri="{BB962C8B-B14F-4D97-AF65-F5344CB8AC3E}">
        <p14:creationId xmlns:p14="http://schemas.microsoft.com/office/powerpoint/2010/main" val="151610430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1858185" y="161644"/>
            <a:ext cx="12539631" cy="1488904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5600" dirty="0"/>
              <a:t>Южная  Африка </a:t>
            </a:r>
            <a:endParaRPr lang="ru-RU" sz="5600" strike="sngStrike" dirty="0"/>
          </a:p>
          <a:p>
            <a:endParaRPr lang="ru-RU" sz="4267" b="1" dirty="0"/>
          </a:p>
        </p:txBody>
      </p:sp>
      <p:sp>
        <p:nvSpPr>
          <p:cNvPr id="16" name="Номер слайда 4">
            <a:extLst>
              <a:ext uri="{FF2B5EF4-FFF2-40B4-BE49-F238E27FC236}">
                <a16:creationId xmlns:a16="http://schemas.microsoft.com/office/drawing/2014/main" id="{4807F3F4-1D63-E244-8D2C-D5A3B251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90</a:t>
            </a:fld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7F8651-D029-7A49-9CAB-81F2115042CD}"/>
              </a:ext>
            </a:extLst>
          </p:cNvPr>
          <p:cNvSpPr txBox="1"/>
          <p:nvPr/>
        </p:nvSpPr>
        <p:spPr>
          <a:xfrm>
            <a:off x="118109" y="1637864"/>
            <a:ext cx="6405908" cy="5630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33" b="1" dirty="0"/>
              <a:t>Ботсвана</a:t>
            </a:r>
          </a:p>
          <a:p>
            <a:pPr lvl="1"/>
            <a:r>
              <a:rPr lang="ru-RU" sz="1333" dirty="0"/>
              <a:t>2,7 млн</a:t>
            </a:r>
          </a:p>
          <a:p>
            <a:pPr lvl="1"/>
            <a:r>
              <a:rPr lang="ru-RU" sz="1333" dirty="0" err="1"/>
              <a:t>Тсвана</a:t>
            </a:r>
            <a:r>
              <a:rPr lang="ru-RU" sz="1333" dirty="0"/>
              <a:t> (79%), </a:t>
            </a:r>
            <a:r>
              <a:rPr lang="ru-RU" sz="1333" dirty="0" err="1"/>
              <a:t>каленга</a:t>
            </a:r>
            <a:r>
              <a:rPr lang="ru-RU" sz="1333" dirty="0"/>
              <a:t> (11%), бушмены (3%)</a:t>
            </a:r>
          </a:p>
          <a:p>
            <a:pPr lvl="1"/>
            <a:r>
              <a:rPr lang="ru-RU" sz="1333" dirty="0"/>
              <a:t>Английский, </a:t>
            </a:r>
            <a:r>
              <a:rPr lang="ru-RU" sz="1333" dirty="0" err="1"/>
              <a:t>тсвана</a:t>
            </a:r>
            <a:endParaRPr lang="ru-RU" sz="1333" dirty="0"/>
          </a:p>
          <a:p>
            <a:pPr lvl="1"/>
            <a:r>
              <a:rPr lang="ru-RU" sz="1333" dirty="0"/>
              <a:t>Христианство (79%), традиционные верования (20%)</a:t>
            </a:r>
          </a:p>
          <a:p>
            <a:r>
              <a:rPr lang="ru-RU" sz="1333" b="1" dirty="0" err="1"/>
              <a:t>Эсватини</a:t>
            </a:r>
            <a:endParaRPr lang="ru-RU" sz="1333" b="1" dirty="0"/>
          </a:p>
          <a:p>
            <a:pPr lvl="1"/>
            <a:r>
              <a:rPr lang="ru-RU" sz="1333" dirty="0"/>
              <a:t>1,2 млн</a:t>
            </a:r>
          </a:p>
          <a:p>
            <a:pPr lvl="1"/>
            <a:r>
              <a:rPr lang="ru-RU" sz="1333" dirty="0" err="1"/>
              <a:t>Свати</a:t>
            </a:r>
            <a:r>
              <a:rPr lang="ru-RU" sz="1333" dirty="0"/>
              <a:t> (84%), зулу (10%) и др.</a:t>
            </a:r>
          </a:p>
          <a:p>
            <a:pPr lvl="1"/>
            <a:r>
              <a:rPr lang="ru-RU" sz="1333" dirty="0"/>
              <a:t>Английский, </a:t>
            </a:r>
            <a:r>
              <a:rPr lang="ru-RU" sz="1333" dirty="0" err="1"/>
              <a:t>сисвати</a:t>
            </a:r>
            <a:endParaRPr lang="ru-RU" sz="1333" dirty="0"/>
          </a:p>
          <a:p>
            <a:pPr lvl="1"/>
            <a:r>
              <a:rPr lang="ru-RU" sz="1333" dirty="0"/>
              <a:t>Христианство (90%), традиционные верования</a:t>
            </a:r>
          </a:p>
          <a:p>
            <a:r>
              <a:rPr lang="ru-RU" sz="1333" b="1" dirty="0"/>
              <a:t>Лесото</a:t>
            </a:r>
          </a:p>
          <a:p>
            <a:pPr lvl="1"/>
            <a:r>
              <a:rPr lang="ru-RU" sz="1333" dirty="0"/>
              <a:t>2,3 млн</a:t>
            </a:r>
          </a:p>
          <a:p>
            <a:pPr lvl="1"/>
            <a:r>
              <a:rPr lang="ru-RU" sz="1333" dirty="0" err="1"/>
              <a:t>Сото</a:t>
            </a:r>
            <a:r>
              <a:rPr lang="ru-RU" sz="1333" dirty="0"/>
              <a:t> (99%)</a:t>
            </a:r>
          </a:p>
          <a:p>
            <a:pPr lvl="1"/>
            <a:r>
              <a:rPr lang="ru-RU" sz="1333" dirty="0"/>
              <a:t>Английский, </a:t>
            </a:r>
            <a:r>
              <a:rPr lang="ru-RU" sz="1333" dirty="0" err="1"/>
              <a:t>сесото</a:t>
            </a:r>
            <a:endParaRPr lang="ru-RU" sz="1333" dirty="0"/>
          </a:p>
          <a:p>
            <a:pPr lvl="1"/>
            <a:r>
              <a:rPr lang="ru-RU" sz="1333" dirty="0"/>
              <a:t>Христианство (90%), традиционные верования</a:t>
            </a:r>
          </a:p>
          <a:p>
            <a:r>
              <a:rPr lang="ru-RU" sz="1333" b="1" dirty="0"/>
              <a:t>Мадагаскар</a:t>
            </a:r>
          </a:p>
          <a:p>
            <a:pPr lvl="1"/>
            <a:r>
              <a:rPr lang="ru-RU" sz="1333" dirty="0"/>
              <a:t>30 млн</a:t>
            </a:r>
          </a:p>
          <a:p>
            <a:pPr lvl="1"/>
            <a:r>
              <a:rPr lang="ru-RU" sz="1333" dirty="0"/>
              <a:t>Малагасийцы (18 основных групп, включая мерина, </a:t>
            </a:r>
            <a:r>
              <a:rPr lang="ru-RU" sz="1333" dirty="0" err="1"/>
              <a:t>бетсимесарака</a:t>
            </a:r>
            <a:r>
              <a:rPr lang="ru-RU" sz="1333" dirty="0"/>
              <a:t>)</a:t>
            </a:r>
          </a:p>
          <a:p>
            <a:pPr lvl="1"/>
            <a:r>
              <a:rPr lang="ru-RU" sz="1333" dirty="0"/>
              <a:t>Малагасийский, французский</a:t>
            </a:r>
          </a:p>
          <a:p>
            <a:pPr lvl="1"/>
            <a:r>
              <a:rPr lang="ru-RU" sz="1333" dirty="0"/>
              <a:t>Христианство (55%), традиционные верования (40%), ислам (5%)</a:t>
            </a:r>
          </a:p>
          <a:p>
            <a:r>
              <a:rPr lang="ru-RU" sz="1333" b="1" dirty="0"/>
              <a:t>Малави</a:t>
            </a:r>
          </a:p>
          <a:p>
            <a:pPr lvl="1"/>
            <a:r>
              <a:rPr lang="ru-RU" sz="1333" dirty="0"/>
              <a:t>21 млн</a:t>
            </a:r>
          </a:p>
          <a:p>
            <a:pPr lvl="1"/>
            <a:r>
              <a:rPr lang="ru-RU" sz="1333" dirty="0" err="1"/>
              <a:t>Чева</a:t>
            </a:r>
            <a:r>
              <a:rPr lang="ru-RU" sz="1333" dirty="0"/>
              <a:t> (34%), </a:t>
            </a:r>
            <a:r>
              <a:rPr lang="ru-RU" sz="1333" dirty="0" err="1"/>
              <a:t>ломве</a:t>
            </a:r>
            <a:r>
              <a:rPr lang="ru-RU" sz="1333" dirty="0"/>
              <a:t> (19%), </a:t>
            </a:r>
            <a:r>
              <a:rPr lang="ru-RU" sz="1333" dirty="0" err="1"/>
              <a:t>яо</a:t>
            </a:r>
            <a:r>
              <a:rPr lang="ru-RU" sz="1333" dirty="0"/>
              <a:t> (13%) и др.</a:t>
            </a:r>
          </a:p>
          <a:p>
            <a:pPr lvl="1"/>
            <a:r>
              <a:rPr lang="ru-RU" sz="1333" dirty="0"/>
              <a:t>Английский, </a:t>
            </a:r>
            <a:r>
              <a:rPr lang="ru-RU" sz="1333" dirty="0" err="1"/>
              <a:t>чичева</a:t>
            </a:r>
            <a:endParaRPr lang="ru-RU" sz="1333" dirty="0"/>
          </a:p>
          <a:p>
            <a:pPr lvl="1"/>
            <a:r>
              <a:rPr lang="ru-RU" sz="1333" dirty="0"/>
              <a:t>Христианство (80%), ислам (15%), традиционные верования</a:t>
            </a:r>
          </a:p>
          <a:p>
            <a:endParaRPr lang="ru-RU" sz="1333" dirty="0"/>
          </a:p>
          <a:p>
            <a:endParaRPr lang="ru-RU" sz="1333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F3E9252-9280-534E-8D90-CAC93B6D7C5B}"/>
              </a:ext>
            </a:extLst>
          </p:cNvPr>
          <p:cNvSpPr txBox="1"/>
          <p:nvPr/>
        </p:nvSpPr>
        <p:spPr>
          <a:xfrm>
            <a:off x="7257962" y="1650549"/>
            <a:ext cx="6405908" cy="5835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33" b="1" dirty="0"/>
              <a:t>Мозамбик</a:t>
            </a:r>
          </a:p>
          <a:p>
            <a:pPr lvl="1"/>
            <a:r>
              <a:rPr lang="ru-RU" sz="1333" dirty="0"/>
              <a:t>34 млн</a:t>
            </a:r>
          </a:p>
          <a:p>
            <a:pPr lvl="1"/>
            <a:r>
              <a:rPr lang="ru-RU" sz="1333" dirty="0" err="1"/>
              <a:t>Макуа</a:t>
            </a:r>
            <a:r>
              <a:rPr lang="ru-RU" sz="1333" dirty="0"/>
              <a:t> (47%), </a:t>
            </a:r>
            <a:r>
              <a:rPr lang="ru-RU" sz="1333" dirty="0" err="1"/>
              <a:t>тсонга</a:t>
            </a:r>
            <a:r>
              <a:rPr lang="ru-RU" sz="1333" dirty="0"/>
              <a:t> (23%), </a:t>
            </a:r>
            <a:r>
              <a:rPr lang="ru-RU" sz="1333" dirty="0" err="1"/>
              <a:t>малави</a:t>
            </a:r>
            <a:r>
              <a:rPr lang="ru-RU" sz="1333" dirty="0"/>
              <a:t> (12%) и др.</a:t>
            </a:r>
          </a:p>
          <a:p>
            <a:pPr lvl="1"/>
            <a:r>
              <a:rPr lang="ru-RU" sz="1333" dirty="0"/>
              <a:t>Португальский</a:t>
            </a:r>
          </a:p>
          <a:p>
            <a:pPr lvl="1"/>
            <a:r>
              <a:rPr lang="ru-RU" sz="1333" dirty="0"/>
              <a:t>Христианство (60%), ислам (18%), традиционные верования</a:t>
            </a:r>
          </a:p>
          <a:p>
            <a:r>
              <a:rPr lang="ru-RU" sz="1333" b="1" dirty="0"/>
              <a:t>Намибия</a:t>
            </a:r>
          </a:p>
          <a:p>
            <a:pPr lvl="1"/>
            <a:r>
              <a:rPr lang="ru-RU" sz="1333" dirty="0"/>
              <a:t>3 млн</a:t>
            </a:r>
          </a:p>
          <a:p>
            <a:pPr lvl="1"/>
            <a:r>
              <a:rPr lang="ru-RU" sz="1333" dirty="0" err="1"/>
              <a:t>Овамбо</a:t>
            </a:r>
            <a:r>
              <a:rPr lang="ru-RU" sz="1333" dirty="0"/>
              <a:t> (50%), </a:t>
            </a:r>
            <a:r>
              <a:rPr lang="ru-RU" sz="1333" dirty="0" err="1"/>
              <a:t>нама</a:t>
            </a:r>
            <a:r>
              <a:rPr lang="ru-RU" sz="1333" dirty="0"/>
              <a:t> (7%), гереро (7%) и др.</a:t>
            </a:r>
          </a:p>
          <a:p>
            <a:pPr lvl="1"/>
            <a:r>
              <a:rPr lang="ru-RU" sz="1333" dirty="0"/>
              <a:t>Английский</a:t>
            </a:r>
          </a:p>
          <a:p>
            <a:pPr lvl="1"/>
            <a:r>
              <a:rPr lang="ru-RU" sz="1333" dirty="0"/>
              <a:t>Христианство (90%), традиционные верования</a:t>
            </a:r>
          </a:p>
          <a:p>
            <a:r>
              <a:rPr lang="ru-RU" sz="1333" b="1" dirty="0"/>
              <a:t>Южно-Африканская Республика (ЮАР)</a:t>
            </a:r>
          </a:p>
          <a:p>
            <a:pPr lvl="1"/>
            <a:r>
              <a:rPr lang="ru-RU" sz="1333" dirty="0"/>
              <a:t>62 млн</a:t>
            </a:r>
          </a:p>
          <a:p>
            <a:pPr lvl="1"/>
            <a:r>
              <a:rPr lang="ru-RU" sz="1333" dirty="0"/>
              <a:t>Зулу (24%), коса (18%), </a:t>
            </a:r>
            <a:r>
              <a:rPr lang="ru-RU" sz="1333" dirty="0" err="1"/>
              <a:t>педи</a:t>
            </a:r>
            <a:r>
              <a:rPr lang="ru-RU" sz="1333" dirty="0"/>
              <a:t> (10%), белые (8%) и др.</a:t>
            </a:r>
          </a:p>
          <a:p>
            <a:pPr lvl="1"/>
            <a:r>
              <a:rPr lang="ru-RU" sz="1333" dirty="0"/>
              <a:t>11 языков, включая английский, африкаанс, зулу, коса</a:t>
            </a:r>
          </a:p>
          <a:p>
            <a:pPr lvl="1"/>
            <a:r>
              <a:rPr lang="ru-RU" sz="1333" dirty="0"/>
              <a:t>Христианство (80%), традиционные верования (15%), ислам, индуизм</a:t>
            </a:r>
          </a:p>
          <a:p>
            <a:r>
              <a:rPr lang="ru-RU" sz="1333" b="1" dirty="0"/>
              <a:t>Замбия</a:t>
            </a:r>
          </a:p>
          <a:p>
            <a:pPr lvl="1"/>
            <a:r>
              <a:rPr lang="ru-RU" sz="1333" dirty="0"/>
              <a:t>20 млн</a:t>
            </a:r>
          </a:p>
          <a:p>
            <a:pPr lvl="1"/>
            <a:r>
              <a:rPr lang="ru-RU" sz="1333" dirty="0" err="1"/>
              <a:t>Бемба</a:t>
            </a:r>
            <a:r>
              <a:rPr lang="ru-RU" sz="1333" dirty="0"/>
              <a:t> (21%), </a:t>
            </a:r>
            <a:r>
              <a:rPr lang="ru-RU" sz="1333" dirty="0" err="1"/>
              <a:t>тонга</a:t>
            </a:r>
            <a:r>
              <a:rPr lang="ru-RU" sz="1333" dirty="0"/>
              <a:t> (13%), </a:t>
            </a:r>
            <a:r>
              <a:rPr lang="ru-RU" sz="1333" dirty="0" err="1"/>
              <a:t>чева</a:t>
            </a:r>
            <a:r>
              <a:rPr lang="ru-RU" sz="1333" dirty="0"/>
              <a:t> (7%) и др.</a:t>
            </a:r>
          </a:p>
          <a:p>
            <a:pPr lvl="1"/>
            <a:r>
              <a:rPr lang="ru-RU" sz="1333" dirty="0"/>
              <a:t>Английский</a:t>
            </a:r>
          </a:p>
          <a:p>
            <a:pPr lvl="1"/>
            <a:r>
              <a:rPr lang="ru-RU" sz="1333" dirty="0"/>
              <a:t>Христианство (95%), ислам и традиционные верования (меньшинство)</a:t>
            </a:r>
          </a:p>
          <a:p>
            <a:r>
              <a:rPr lang="ru-RU" sz="1333" b="1" dirty="0"/>
              <a:t>Зимбабве</a:t>
            </a:r>
          </a:p>
          <a:p>
            <a:pPr lvl="1"/>
            <a:r>
              <a:rPr lang="ru-RU" sz="1333" dirty="0"/>
              <a:t>16 млн</a:t>
            </a:r>
          </a:p>
          <a:p>
            <a:pPr lvl="1"/>
            <a:r>
              <a:rPr lang="ru-RU" sz="1333" dirty="0"/>
              <a:t>Шона (70%), </a:t>
            </a:r>
            <a:r>
              <a:rPr lang="ru-RU" sz="1333" dirty="0" err="1"/>
              <a:t>ндебеле</a:t>
            </a:r>
            <a:r>
              <a:rPr lang="ru-RU" sz="1333" dirty="0"/>
              <a:t> (20%) и др.</a:t>
            </a:r>
          </a:p>
          <a:p>
            <a:pPr lvl="1"/>
            <a:r>
              <a:rPr lang="ru-RU" sz="1333" dirty="0"/>
              <a:t>Английский, </a:t>
            </a:r>
            <a:r>
              <a:rPr lang="ru-RU" sz="1333" dirty="0" err="1"/>
              <a:t>шона</a:t>
            </a:r>
            <a:r>
              <a:rPr lang="ru-RU" sz="1333" dirty="0"/>
              <a:t>, </a:t>
            </a:r>
            <a:r>
              <a:rPr lang="ru-RU" sz="1333" dirty="0" err="1"/>
              <a:t>ндебеле</a:t>
            </a:r>
            <a:endParaRPr lang="ru-RU" sz="1333" dirty="0"/>
          </a:p>
          <a:p>
            <a:pPr lvl="1"/>
            <a:r>
              <a:rPr lang="ru-RU" sz="1333" dirty="0"/>
              <a:t>Христианство (85%), традиционные верования (10%)</a:t>
            </a:r>
          </a:p>
          <a:p>
            <a:pPr lvl="1"/>
            <a:endParaRPr lang="ru-RU" sz="1333" dirty="0"/>
          </a:p>
          <a:p>
            <a:endParaRPr lang="ru-RU" sz="1333" dirty="0"/>
          </a:p>
          <a:p>
            <a:endParaRPr lang="ru-RU" sz="1333" dirty="0"/>
          </a:p>
        </p:txBody>
      </p:sp>
    </p:spTree>
    <p:extLst>
      <p:ext uri="{BB962C8B-B14F-4D97-AF65-F5344CB8AC3E}">
        <p14:creationId xmlns:p14="http://schemas.microsoft.com/office/powerpoint/2010/main" val="333395378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7A073-CA3A-EB43-AD55-2272E88614C4}"/>
              </a:ext>
            </a:extLst>
          </p:cNvPr>
          <p:cNvSpPr txBox="1">
            <a:spLocks/>
          </p:cNvSpPr>
          <p:nvPr/>
        </p:nvSpPr>
        <p:spPr>
          <a:xfrm>
            <a:off x="1858185" y="161644"/>
            <a:ext cx="12539631" cy="1488904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5600" dirty="0"/>
              <a:t>Восточная  Африка </a:t>
            </a:r>
            <a:endParaRPr lang="ru-RU" sz="5600" strike="sngStrike" dirty="0"/>
          </a:p>
          <a:p>
            <a:endParaRPr lang="ru-RU" sz="4267" b="1" dirty="0"/>
          </a:p>
        </p:txBody>
      </p:sp>
      <p:sp>
        <p:nvSpPr>
          <p:cNvPr id="16" name="Номер слайда 4">
            <a:extLst>
              <a:ext uri="{FF2B5EF4-FFF2-40B4-BE49-F238E27FC236}">
                <a16:creationId xmlns:a16="http://schemas.microsoft.com/office/drawing/2014/main" id="{4807F3F4-1D63-E244-8D2C-D5A3B251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91</a:t>
            </a:fld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7F8651-D029-7A49-9CAB-81F2115042CD}"/>
              </a:ext>
            </a:extLst>
          </p:cNvPr>
          <p:cNvSpPr txBox="1"/>
          <p:nvPr/>
        </p:nvSpPr>
        <p:spPr>
          <a:xfrm>
            <a:off x="828249" y="1650549"/>
            <a:ext cx="6405908" cy="6245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33" b="1" dirty="0"/>
              <a:t>Бурунди</a:t>
            </a:r>
          </a:p>
          <a:p>
            <a:pPr lvl="1"/>
            <a:r>
              <a:rPr lang="ru-RU" sz="1333" dirty="0"/>
              <a:t>13,5 млн</a:t>
            </a:r>
          </a:p>
          <a:p>
            <a:pPr lvl="1"/>
            <a:r>
              <a:rPr lang="ru-RU" sz="1333" dirty="0" err="1"/>
              <a:t>Хуту</a:t>
            </a:r>
            <a:r>
              <a:rPr lang="ru-RU" sz="1333" dirty="0"/>
              <a:t> (85%), </a:t>
            </a:r>
            <a:r>
              <a:rPr lang="ru-RU" sz="1333" dirty="0" err="1"/>
              <a:t>тутси</a:t>
            </a:r>
            <a:r>
              <a:rPr lang="ru-RU" sz="1333" dirty="0"/>
              <a:t> (14%), </a:t>
            </a:r>
            <a:r>
              <a:rPr lang="ru-RU" sz="1333" dirty="0" err="1"/>
              <a:t>тва</a:t>
            </a:r>
            <a:r>
              <a:rPr lang="ru-RU" sz="1333" dirty="0"/>
              <a:t> (1%)</a:t>
            </a:r>
          </a:p>
          <a:p>
            <a:pPr lvl="1"/>
            <a:r>
              <a:rPr lang="ru-RU" sz="1333" dirty="0" err="1"/>
              <a:t>Кирунди</a:t>
            </a:r>
            <a:r>
              <a:rPr lang="ru-RU" sz="1333" dirty="0"/>
              <a:t>, </a:t>
            </a:r>
            <a:r>
              <a:rPr lang="ru-RU" sz="1333" dirty="0" err="1"/>
              <a:t>франБурунди</a:t>
            </a:r>
            <a:endParaRPr lang="ru-RU" sz="1333" dirty="0"/>
          </a:p>
          <a:p>
            <a:pPr lvl="1"/>
            <a:r>
              <a:rPr lang="ru-RU" sz="1333" dirty="0"/>
              <a:t>13,5 млн</a:t>
            </a:r>
          </a:p>
          <a:p>
            <a:pPr lvl="1"/>
            <a:r>
              <a:rPr lang="ru-RU" sz="1333" dirty="0" err="1"/>
              <a:t>Хуту</a:t>
            </a:r>
            <a:r>
              <a:rPr lang="ru-RU" sz="1333" dirty="0"/>
              <a:t> (85%), </a:t>
            </a:r>
            <a:r>
              <a:rPr lang="ru-RU" sz="1333" dirty="0" err="1"/>
              <a:t>тутси</a:t>
            </a:r>
            <a:r>
              <a:rPr lang="ru-RU" sz="1333" dirty="0"/>
              <a:t> (14%), </a:t>
            </a:r>
            <a:r>
              <a:rPr lang="ru-RU" sz="1333" dirty="0" err="1"/>
              <a:t>тва</a:t>
            </a:r>
            <a:r>
              <a:rPr lang="ru-RU" sz="1333" dirty="0"/>
              <a:t> (1%)</a:t>
            </a:r>
          </a:p>
          <a:p>
            <a:pPr lvl="1"/>
            <a:r>
              <a:rPr lang="ru-RU" sz="1333" dirty="0" err="1"/>
              <a:t>Кирунди</a:t>
            </a:r>
            <a:r>
              <a:rPr lang="ru-RU" sz="1333" dirty="0"/>
              <a:t>, французский, английский</a:t>
            </a:r>
          </a:p>
          <a:p>
            <a:pPr lvl="1"/>
            <a:r>
              <a:rPr lang="ru-RU" sz="1333" dirty="0"/>
              <a:t>Христианство (около 90%, преимущественно католицизм), традиционные верования, ислам (меньшинство)</a:t>
            </a:r>
          </a:p>
          <a:p>
            <a:r>
              <a:rPr lang="ru-RU" sz="1333" b="1" dirty="0"/>
              <a:t>Джибути</a:t>
            </a:r>
          </a:p>
          <a:p>
            <a:pPr lvl="1"/>
            <a:r>
              <a:rPr lang="ru-RU" sz="1333" dirty="0"/>
              <a:t>1,1 млн</a:t>
            </a:r>
          </a:p>
          <a:p>
            <a:pPr lvl="1"/>
            <a:r>
              <a:rPr lang="ru-RU" sz="1333" dirty="0"/>
              <a:t>Сомалийцы (60%), </a:t>
            </a:r>
            <a:r>
              <a:rPr lang="ru-RU" sz="1333" dirty="0" err="1"/>
              <a:t>афар</a:t>
            </a:r>
            <a:r>
              <a:rPr lang="ru-RU" sz="1333" dirty="0"/>
              <a:t> (35%), другие (5%)</a:t>
            </a:r>
          </a:p>
          <a:p>
            <a:pPr lvl="1"/>
            <a:r>
              <a:rPr lang="ru-RU" sz="1333" dirty="0"/>
              <a:t>Арабский, французский</a:t>
            </a:r>
          </a:p>
          <a:p>
            <a:pPr lvl="1"/>
            <a:r>
              <a:rPr lang="ru-RU" sz="1333" dirty="0"/>
              <a:t>Ислам (94%, преимущественно суннизм), христианство (меньшинство)</a:t>
            </a:r>
          </a:p>
          <a:p>
            <a:r>
              <a:rPr lang="ru-RU" sz="1333" b="1" dirty="0"/>
              <a:t>Эритрея</a:t>
            </a:r>
          </a:p>
          <a:p>
            <a:pPr lvl="1"/>
            <a:r>
              <a:rPr lang="ru-RU" sz="1333" dirty="0"/>
              <a:t>3,7 млн (оценка, так как точные данные отсутствуют)</a:t>
            </a:r>
          </a:p>
          <a:p>
            <a:pPr lvl="1"/>
            <a:r>
              <a:rPr lang="ru-RU" sz="1333" dirty="0"/>
              <a:t>Тигринья (55%), тигре (30%), </a:t>
            </a:r>
            <a:r>
              <a:rPr lang="ru-RU" sz="1333" dirty="0" err="1"/>
              <a:t>сахо</a:t>
            </a:r>
            <a:r>
              <a:rPr lang="ru-RU" sz="1333" dirty="0"/>
              <a:t>, </a:t>
            </a:r>
            <a:r>
              <a:rPr lang="ru-RU" sz="1333" dirty="0" err="1"/>
              <a:t>кунама</a:t>
            </a:r>
            <a:r>
              <a:rPr lang="ru-RU" sz="1333" dirty="0"/>
              <a:t>, </a:t>
            </a:r>
            <a:r>
              <a:rPr lang="ru-RU" sz="1333" dirty="0" err="1"/>
              <a:t>афар</a:t>
            </a:r>
            <a:r>
              <a:rPr lang="ru-RU" sz="1333" dirty="0"/>
              <a:t> и др.</a:t>
            </a:r>
          </a:p>
          <a:p>
            <a:pPr lvl="1"/>
            <a:r>
              <a:rPr lang="ru-RU" sz="1333" dirty="0"/>
              <a:t>Тигринья, арабский, английский (рабочие языки, официального нет)</a:t>
            </a:r>
          </a:p>
          <a:p>
            <a:pPr lvl="1"/>
            <a:r>
              <a:rPr lang="ru-RU" sz="1333" dirty="0"/>
              <a:t>Христианство (около 50%, коптское православие), ислам (около 48%)</a:t>
            </a:r>
          </a:p>
          <a:p>
            <a:r>
              <a:rPr lang="ru-RU" sz="1333" b="1" dirty="0"/>
              <a:t>Эфиопия</a:t>
            </a:r>
          </a:p>
          <a:p>
            <a:pPr lvl="1"/>
            <a:r>
              <a:rPr lang="ru-RU" sz="1333" dirty="0"/>
              <a:t>126 млн</a:t>
            </a:r>
          </a:p>
          <a:p>
            <a:pPr lvl="1"/>
            <a:r>
              <a:rPr lang="ru-RU" sz="1333" dirty="0" err="1"/>
              <a:t>Оромо</a:t>
            </a:r>
            <a:r>
              <a:rPr lang="ru-RU" sz="1333" dirty="0"/>
              <a:t> (34%), </a:t>
            </a:r>
            <a:r>
              <a:rPr lang="ru-RU" sz="1333" dirty="0" err="1"/>
              <a:t>амхара</a:t>
            </a:r>
            <a:r>
              <a:rPr lang="ru-RU" sz="1333" dirty="0"/>
              <a:t> (27%), сомалийцы (6%), </a:t>
            </a:r>
            <a:r>
              <a:rPr lang="ru-RU" sz="1333" dirty="0" err="1"/>
              <a:t>тиграи</a:t>
            </a:r>
            <a:r>
              <a:rPr lang="ru-RU" sz="1333" dirty="0"/>
              <a:t> (6%) и др.</a:t>
            </a:r>
          </a:p>
          <a:p>
            <a:pPr lvl="1"/>
            <a:r>
              <a:rPr lang="ru-RU" sz="1333" dirty="0" err="1"/>
              <a:t>Амхарский</a:t>
            </a:r>
            <a:endParaRPr lang="ru-RU" sz="1333" dirty="0"/>
          </a:p>
          <a:p>
            <a:pPr lvl="1"/>
            <a:r>
              <a:rPr lang="ru-RU" sz="1333" dirty="0"/>
              <a:t>Христианство (около 63%, эфиопское православие), ислам (34%)</a:t>
            </a:r>
          </a:p>
          <a:p>
            <a:r>
              <a:rPr lang="ru-RU" sz="1333" b="1" dirty="0"/>
              <a:t>Кения</a:t>
            </a:r>
          </a:p>
          <a:p>
            <a:pPr lvl="1"/>
            <a:r>
              <a:rPr lang="ru-RU" sz="1333" dirty="0"/>
              <a:t>56 млн</a:t>
            </a:r>
          </a:p>
          <a:p>
            <a:pPr lvl="1"/>
            <a:r>
              <a:rPr lang="ru-RU" sz="1333" dirty="0" err="1"/>
              <a:t>Кикуйю</a:t>
            </a:r>
            <a:r>
              <a:rPr lang="ru-RU" sz="1333" dirty="0"/>
              <a:t> (22%), </a:t>
            </a:r>
            <a:r>
              <a:rPr lang="ru-RU" sz="1333" dirty="0" err="1"/>
              <a:t>лухья</a:t>
            </a:r>
            <a:r>
              <a:rPr lang="ru-RU" sz="1333" dirty="0"/>
              <a:t> (14%), </a:t>
            </a:r>
            <a:r>
              <a:rPr lang="ru-RU" sz="1333" dirty="0" err="1"/>
              <a:t>луо</a:t>
            </a:r>
            <a:r>
              <a:rPr lang="ru-RU" sz="1333" dirty="0"/>
              <a:t> (13%), </a:t>
            </a:r>
            <a:r>
              <a:rPr lang="ru-RU" sz="1333" dirty="0" err="1"/>
              <a:t>календжин</a:t>
            </a:r>
            <a:r>
              <a:rPr lang="ru-RU" sz="1333" dirty="0"/>
              <a:t> (12%) и др.</a:t>
            </a:r>
          </a:p>
          <a:p>
            <a:pPr lvl="1"/>
            <a:r>
              <a:rPr lang="ru-RU" sz="1333" dirty="0"/>
              <a:t>Суахили, английский</a:t>
            </a:r>
          </a:p>
          <a:p>
            <a:pPr lvl="1"/>
            <a:r>
              <a:rPr lang="ru-RU" sz="1333" dirty="0"/>
              <a:t>Христианство (85%), ислам (11%), традиционные верования</a:t>
            </a:r>
          </a:p>
          <a:p>
            <a:endParaRPr lang="ru-RU" sz="1333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994133-E86E-0F43-B390-78127EBCC1FD}"/>
              </a:ext>
            </a:extLst>
          </p:cNvPr>
          <p:cNvSpPr txBox="1"/>
          <p:nvPr/>
        </p:nvSpPr>
        <p:spPr>
          <a:xfrm>
            <a:off x="7956278" y="1563088"/>
            <a:ext cx="6405908" cy="7681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33" b="1" dirty="0"/>
              <a:t>Руанда</a:t>
            </a:r>
          </a:p>
          <a:p>
            <a:pPr lvl="1"/>
            <a:r>
              <a:rPr lang="ru-RU" sz="1333" dirty="0"/>
              <a:t>14 млн</a:t>
            </a:r>
          </a:p>
          <a:p>
            <a:pPr lvl="1"/>
            <a:r>
              <a:rPr lang="ru-RU" sz="1333" dirty="0" err="1"/>
              <a:t>Хуту</a:t>
            </a:r>
            <a:r>
              <a:rPr lang="ru-RU" sz="1333" dirty="0"/>
              <a:t> (84%), </a:t>
            </a:r>
            <a:r>
              <a:rPr lang="ru-RU" sz="1333" dirty="0" err="1"/>
              <a:t>тутси</a:t>
            </a:r>
            <a:r>
              <a:rPr lang="ru-RU" sz="1333" dirty="0"/>
              <a:t> (15%), </a:t>
            </a:r>
            <a:r>
              <a:rPr lang="ru-RU" sz="1333" dirty="0" err="1"/>
              <a:t>тва</a:t>
            </a:r>
            <a:r>
              <a:rPr lang="ru-RU" sz="1333" dirty="0"/>
              <a:t> (1%)</a:t>
            </a:r>
          </a:p>
          <a:p>
            <a:pPr lvl="1"/>
            <a:r>
              <a:rPr lang="ru-RU" sz="1333" dirty="0" err="1"/>
              <a:t>Киньяруанда</a:t>
            </a:r>
            <a:r>
              <a:rPr lang="ru-RU" sz="1333" dirty="0"/>
              <a:t>, французский, английский, суахили</a:t>
            </a:r>
          </a:p>
          <a:p>
            <a:pPr lvl="1"/>
            <a:r>
              <a:rPr lang="ru-RU" sz="1333" dirty="0"/>
              <a:t>Христианство (около 93%, католицизм и протестантизм), ислам (меньшинство)</a:t>
            </a:r>
          </a:p>
          <a:p>
            <a:r>
              <a:rPr lang="ru-RU" sz="1333" b="1" dirty="0"/>
              <a:t>Сомали</a:t>
            </a:r>
          </a:p>
          <a:p>
            <a:pPr lvl="1"/>
            <a:r>
              <a:rPr lang="ru-RU" sz="1333" dirty="0"/>
              <a:t>18 млн</a:t>
            </a:r>
          </a:p>
          <a:p>
            <a:pPr lvl="1"/>
            <a:r>
              <a:rPr lang="ru-RU" sz="1333" dirty="0"/>
              <a:t>Сомалийцы (85%), банту и др.</a:t>
            </a:r>
          </a:p>
          <a:p>
            <a:pPr lvl="1"/>
            <a:r>
              <a:rPr lang="ru-RU" sz="1333" dirty="0"/>
              <a:t>Сомалийский, арабский</a:t>
            </a:r>
          </a:p>
          <a:p>
            <a:pPr lvl="1"/>
            <a:r>
              <a:rPr lang="ru-RU" sz="1333" dirty="0"/>
              <a:t>Ислам (почти 100%, суннизм)</a:t>
            </a:r>
          </a:p>
          <a:p>
            <a:r>
              <a:rPr lang="ru-RU" sz="1333" b="1" dirty="0"/>
              <a:t>Южный Судан</a:t>
            </a:r>
          </a:p>
          <a:p>
            <a:pPr lvl="1"/>
            <a:r>
              <a:rPr lang="ru-RU" sz="1333" dirty="0"/>
              <a:t>11 млн</a:t>
            </a:r>
          </a:p>
          <a:p>
            <a:pPr lvl="1"/>
            <a:r>
              <a:rPr lang="ru-RU" sz="1333" dirty="0" err="1"/>
              <a:t>Динка</a:t>
            </a:r>
            <a:r>
              <a:rPr lang="ru-RU" sz="1333" dirty="0"/>
              <a:t> (36%), </a:t>
            </a:r>
            <a:r>
              <a:rPr lang="ru-RU" sz="1333" dirty="0" err="1"/>
              <a:t>нуэр</a:t>
            </a:r>
            <a:r>
              <a:rPr lang="ru-RU" sz="1333" dirty="0"/>
              <a:t> (16%), </a:t>
            </a:r>
            <a:r>
              <a:rPr lang="ru-RU" sz="1333" dirty="0" err="1"/>
              <a:t>шиллук</a:t>
            </a:r>
            <a:r>
              <a:rPr lang="ru-RU" sz="1333" dirty="0"/>
              <a:t>, </a:t>
            </a:r>
            <a:r>
              <a:rPr lang="ru-RU" sz="1333" dirty="0" err="1"/>
              <a:t>азанде</a:t>
            </a:r>
            <a:r>
              <a:rPr lang="ru-RU" sz="1333" dirty="0"/>
              <a:t> и др.</a:t>
            </a:r>
          </a:p>
          <a:p>
            <a:pPr lvl="1"/>
            <a:r>
              <a:rPr lang="ru-RU" sz="1333" dirty="0"/>
              <a:t>Английский</a:t>
            </a:r>
          </a:p>
          <a:p>
            <a:pPr lvl="1"/>
            <a:r>
              <a:rPr lang="ru-RU" sz="1333" dirty="0"/>
              <a:t>Христианство (60%), традиционные верования (33%), ислам (6%)</a:t>
            </a:r>
          </a:p>
          <a:p>
            <a:r>
              <a:rPr lang="ru-RU" sz="1333" b="1" dirty="0"/>
              <a:t>Судан</a:t>
            </a:r>
          </a:p>
          <a:p>
            <a:pPr lvl="1"/>
            <a:r>
              <a:rPr lang="ru-RU" sz="1333" dirty="0"/>
              <a:t>47 млн</a:t>
            </a:r>
          </a:p>
          <a:p>
            <a:pPr lvl="1"/>
            <a:r>
              <a:rPr lang="ru-RU" sz="1333" dirty="0"/>
              <a:t>Суданские арабы (70%), фур, беджа, </a:t>
            </a:r>
            <a:r>
              <a:rPr lang="ru-RU" sz="1333" dirty="0" err="1"/>
              <a:t>нуба</a:t>
            </a:r>
            <a:r>
              <a:rPr lang="ru-RU" sz="1333" dirty="0"/>
              <a:t> и др.</a:t>
            </a:r>
          </a:p>
          <a:p>
            <a:pPr lvl="1"/>
            <a:r>
              <a:rPr lang="ru-RU" sz="1333" dirty="0"/>
              <a:t>Арабский, английский</a:t>
            </a:r>
          </a:p>
          <a:p>
            <a:pPr lvl="1"/>
            <a:r>
              <a:rPr lang="ru-RU" sz="1333" dirty="0"/>
              <a:t>Ислам (97%, суннизм), христианство и традиционные верования (меньшинство)</a:t>
            </a:r>
          </a:p>
          <a:p>
            <a:r>
              <a:rPr lang="ru-RU" sz="1333" b="1" dirty="0"/>
              <a:t>Танзания</a:t>
            </a:r>
          </a:p>
          <a:p>
            <a:pPr lvl="1"/>
            <a:r>
              <a:rPr lang="ru-RU" sz="1333" dirty="0"/>
              <a:t>67 млн</a:t>
            </a:r>
          </a:p>
          <a:p>
            <a:pPr lvl="1"/>
            <a:r>
              <a:rPr lang="ru-RU" sz="1333" dirty="0"/>
              <a:t>Более 120 групп, крупнейшие — </a:t>
            </a:r>
            <a:r>
              <a:rPr lang="ru-RU" sz="1333" dirty="0" err="1"/>
              <a:t>сукума</a:t>
            </a:r>
            <a:r>
              <a:rPr lang="ru-RU" sz="1333" dirty="0"/>
              <a:t>, </a:t>
            </a:r>
            <a:r>
              <a:rPr lang="ru-RU" sz="1333" dirty="0" err="1"/>
              <a:t>ньямвези</a:t>
            </a:r>
            <a:r>
              <a:rPr lang="ru-RU" sz="1333" dirty="0"/>
              <a:t>, </a:t>
            </a:r>
            <a:r>
              <a:rPr lang="ru-RU" sz="1333" dirty="0" err="1"/>
              <a:t>чагга</a:t>
            </a:r>
            <a:r>
              <a:rPr lang="ru-RU" sz="1333" dirty="0"/>
              <a:t>, </a:t>
            </a:r>
            <a:r>
              <a:rPr lang="ru-RU" sz="1333" dirty="0" err="1"/>
              <a:t>хайя</a:t>
            </a:r>
            <a:endParaRPr lang="ru-RU" sz="1333" dirty="0"/>
          </a:p>
          <a:p>
            <a:pPr lvl="1"/>
            <a:r>
              <a:rPr lang="ru-RU" sz="1333" dirty="0"/>
              <a:t>Суахили, английский</a:t>
            </a:r>
          </a:p>
          <a:p>
            <a:pPr lvl="1"/>
            <a:r>
              <a:rPr lang="ru-RU" sz="1333" dirty="0"/>
              <a:t>Христианство (около 61%), ислам (35%), традиционные верования</a:t>
            </a:r>
          </a:p>
          <a:p>
            <a:r>
              <a:rPr lang="ru-RU" sz="1333" b="1" dirty="0"/>
              <a:t>Уганда</a:t>
            </a:r>
          </a:p>
          <a:p>
            <a:pPr lvl="1"/>
            <a:r>
              <a:rPr lang="ru-RU" sz="1333" dirty="0"/>
              <a:t>49 млн</a:t>
            </a:r>
          </a:p>
          <a:p>
            <a:pPr lvl="1"/>
            <a:r>
              <a:rPr lang="ru-RU" sz="1333" dirty="0" err="1"/>
              <a:t>Баганда</a:t>
            </a:r>
            <a:r>
              <a:rPr lang="ru-RU" sz="1333" dirty="0"/>
              <a:t> (17%), </a:t>
            </a:r>
            <a:r>
              <a:rPr lang="ru-RU" sz="1333" dirty="0" err="1"/>
              <a:t>баньянколе</a:t>
            </a:r>
            <a:r>
              <a:rPr lang="ru-RU" sz="1333" dirty="0"/>
              <a:t> (10%), </a:t>
            </a:r>
            <a:r>
              <a:rPr lang="ru-RU" sz="1333" dirty="0" err="1"/>
              <a:t>басога</a:t>
            </a:r>
            <a:r>
              <a:rPr lang="ru-RU" sz="1333" dirty="0"/>
              <a:t> (8%) и др.</a:t>
            </a:r>
          </a:p>
          <a:p>
            <a:pPr lvl="1"/>
            <a:r>
              <a:rPr lang="ru-RU" sz="1333" dirty="0"/>
              <a:t>Английский, суахили</a:t>
            </a:r>
          </a:p>
          <a:p>
            <a:pPr lvl="1"/>
            <a:r>
              <a:rPr lang="ru-RU" sz="1333" dirty="0"/>
              <a:t>Христианство (84%), ислам (14%)</a:t>
            </a:r>
          </a:p>
          <a:p>
            <a:endParaRPr lang="ru-RU" sz="1333" dirty="0"/>
          </a:p>
          <a:p>
            <a:endParaRPr lang="ru-RU" sz="1333" dirty="0"/>
          </a:p>
          <a:p>
            <a:endParaRPr lang="ru-RU" sz="1333" dirty="0"/>
          </a:p>
          <a:p>
            <a:endParaRPr lang="ru-RU" sz="1333" dirty="0"/>
          </a:p>
          <a:p>
            <a:endParaRPr lang="ru-RU" sz="1333" dirty="0"/>
          </a:p>
          <a:p>
            <a:endParaRPr lang="ru-RU" sz="1333" dirty="0"/>
          </a:p>
        </p:txBody>
      </p:sp>
    </p:spTree>
    <p:extLst>
      <p:ext uri="{BB962C8B-B14F-4D97-AF65-F5344CB8AC3E}">
        <p14:creationId xmlns:p14="http://schemas.microsoft.com/office/powerpoint/2010/main" val="55925729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F681BB-4986-E044-AF0A-467248A65E64}"/>
              </a:ext>
            </a:extLst>
          </p:cNvPr>
          <p:cNvSpPr/>
          <p:nvPr/>
        </p:nvSpPr>
        <p:spPr>
          <a:xfrm>
            <a:off x="3553255" y="1982403"/>
            <a:ext cx="8128000" cy="255909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sz="4267" b="1" dirty="0"/>
              <a:t>Основные африканские теории МО</a:t>
            </a:r>
          </a:p>
          <a:p>
            <a:pPr>
              <a:lnSpc>
                <a:spcPct val="150000"/>
              </a:lnSpc>
            </a:pP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53D209EC-EB0C-6949-8F26-4970F3725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92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143806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4">
            <a:extLst>
              <a:ext uri="{FF2B5EF4-FFF2-40B4-BE49-F238E27FC236}">
                <a16:creationId xmlns:a16="http://schemas.microsoft.com/office/drawing/2014/main" id="{4807F3F4-1D63-E244-8D2C-D5A3B251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93</a:t>
            </a:fld>
            <a:endParaRPr lang="ru-RU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886C9B3-10D3-A842-A822-E3634FF482D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200151" y="235283"/>
            <a:ext cx="12836933" cy="987456"/>
          </a:xfrm>
        </p:spPr>
        <p:txBody>
          <a:bodyPr anchor="t" anchorCtr="0"/>
          <a:lstStyle/>
          <a:p>
            <a:pPr>
              <a:defRPr/>
            </a:pPr>
            <a:r>
              <a:rPr lang="ru-RU" dirty="0" err="1"/>
              <a:t>Панафриканизм</a:t>
            </a:r>
            <a:r>
              <a:rPr lang="ru-RU" dirty="0"/>
              <a:t>: структуры, люди, концепты</a:t>
            </a:r>
            <a:endParaRPr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10B73B-1EE5-7A43-A632-15102B97AA57}"/>
              </a:ext>
            </a:extLst>
          </p:cNvPr>
          <p:cNvSpPr txBox="1">
            <a:spLocks/>
          </p:cNvSpPr>
          <p:nvPr/>
        </p:nvSpPr>
        <p:spPr bwMode="auto">
          <a:xfrm>
            <a:off x="1200152" y="2166667"/>
            <a:ext cx="3888105" cy="573888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defRPr/>
            </a:pPr>
            <a:r>
              <a:rPr lang="ru-RU" sz="1867" dirty="0"/>
              <a:t>Организация африканского единства (1963), Африканский союз (2002).</a:t>
            </a:r>
          </a:p>
          <a:p>
            <a:pPr>
              <a:defRPr/>
            </a:pPr>
            <a:r>
              <a:rPr lang="ru-RU" sz="1867" dirty="0"/>
              <a:t>Альянс государств </a:t>
            </a:r>
            <a:r>
              <a:rPr lang="ru-RU" sz="1867" dirty="0" err="1"/>
              <a:t>Сахеля</a:t>
            </a:r>
            <a:r>
              <a:rPr lang="ru-RU" sz="1867" dirty="0"/>
              <a:t> (2023).</a:t>
            </a:r>
          </a:p>
          <a:p>
            <a:pPr>
              <a:defRPr/>
            </a:pPr>
            <a:r>
              <a:rPr lang="ru-RU" sz="1867" dirty="0" err="1"/>
              <a:t>Негритюд</a:t>
            </a:r>
            <a:r>
              <a:rPr lang="ru-RU" sz="1867" dirty="0"/>
              <a:t>, </a:t>
            </a:r>
            <a:r>
              <a:rPr lang="ru-RU" sz="1867" dirty="0" err="1"/>
              <a:t>кеметизм</a:t>
            </a:r>
            <a:r>
              <a:rPr lang="ru-RU" sz="1867" dirty="0"/>
              <a:t>, </a:t>
            </a:r>
            <a:r>
              <a:rPr lang="ru-RU" sz="1867" dirty="0" err="1"/>
              <a:t>киломбу</a:t>
            </a:r>
            <a:r>
              <a:rPr lang="ru-RU" sz="1867" dirty="0"/>
              <a:t>, черное масонство, эфиопианизм, </a:t>
            </a:r>
            <a:r>
              <a:rPr lang="ru-RU" sz="1867" dirty="0" err="1"/>
              <a:t>убунту</a:t>
            </a:r>
            <a:r>
              <a:rPr lang="ru-RU" sz="1867" dirty="0"/>
              <a:t>.</a:t>
            </a:r>
          </a:p>
          <a:p>
            <a:pPr>
              <a:defRPr/>
            </a:pPr>
            <a:r>
              <a:rPr lang="ru-RU" sz="1867" dirty="0"/>
              <a:t>Борьба с неоколониализмом: военным, финансовым, политическим, философским.</a:t>
            </a:r>
          </a:p>
          <a:p>
            <a:pPr>
              <a:defRPr/>
            </a:pPr>
            <a:endParaRPr lang="ru-RU" sz="1867" dirty="0"/>
          </a:p>
          <a:p>
            <a:pPr>
              <a:defRPr/>
            </a:pPr>
            <a:endParaRPr lang="ru-RU" sz="1867" dirty="0"/>
          </a:p>
          <a:p>
            <a:pPr>
              <a:defRPr/>
            </a:pPr>
            <a:endParaRPr lang="ru-RU" sz="1867" dirty="0"/>
          </a:p>
          <a:p>
            <a:pPr>
              <a:defRPr/>
            </a:pPr>
            <a:endParaRPr lang="ru-RU" sz="1867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35BC7813-43C0-BE47-A0AE-97D3AB7D713D}"/>
              </a:ext>
            </a:extLst>
          </p:cNvPr>
          <p:cNvSpPr txBox="1"/>
          <p:nvPr/>
        </p:nvSpPr>
        <p:spPr bwMode="auto">
          <a:xfrm>
            <a:off x="5820276" y="8219889"/>
            <a:ext cx="3062467" cy="29128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2114">
              <a:lnSpc>
                <a:spcPct val="100000"/>
              </a:lnSpc>
              <a:spcBef>
                <a:spcPts val="998"/>
              </a:spcBef>
              <a:buFont typeface="Arial"/>
              <a:buNone/>
              <a:defRPr sz="16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6057" indent="0" algn="l" defTabSz="912114">
              <a:lnSpc>
                <a:spcPct val="100000"/>
              </a:lnSpc>
              <a:spcBef>
                <a:spcPts val="499"/>
              </a:spcBef>
              <a:buFont typeface="Arial"/>
              <a:buNone/>
              <a:defRPr sz="14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2114" indent="0" algn="l" defTabSz="912114">
              <a:lnSpc>
                <a:spcPct val="100000"/>
              </a:lnSpc>
              <a:spcBef>
                <a:spcPts val="499"/>
              </a:spcBef>
              <a:buFont typeface="Arial"/>
              <a:buNone/>
              <a:defRPr sz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68171" indent="0" algn="l" defTabSz="912114">
              <a:lnSpc>
                <a:spcPct val="100000"/>
              </a:lnSpc>
              <a:spcBef>
                <a:spcPts val="499"/>
              </a:spcBef>
              <a:buFont typeface="Arial"/>
              <a:buNone/>
              <a:defRPr sz="1000">
                <a:solidFill>
                  <a:srgbClr val="6D6D6D"/>
                </a:solidFill>
                <a:latin typeface="Arial"/>
                <a:ea typeface="+mn-ea"/>
                <a:cs typeface="Arial"/>
              </a:defRPr>
            </a:lvl4pPr>
            <a:lvl5pPr marL="1824228" indent="0" algn="l" defTabSz="912114">
              <a:lnSpc>
                <a:spcPct val="100000"/>
              </a:lnSpc>
              <a:spcBef>
                <a:spcPts val="499"/>
              </a:spcBef>
              <a:buFont typeface="Arial"/>
              <a:buNone/>
              <a:defRPr sz="1000">
                <a:solidFill>
                  <a:srgbClr val="6D6D6D"/>
                </a:solidFill>
                <a:latin typeface="Arial"/>
                <a:ea typeface="+mn-ea"/>
                <a:cs typeface="Arial"/>
              </a:defRPr>
            </a:lvl5pPr>
            <a:lvl6pPr marL="2280285" indent="0" algn="l" defTabSz="912114">
              <a:lnSpc>
                <a:spcPct val="90000"/>
              </a:lnSpc>
              <a:spcBef>
                <a:spcPts val="499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6342" indent="0" algn="l" defTabSz="912114">
              <a:lnSpc>
                <a:spcPct val="90000"/>
              </a:lnSpc>
              <a:spcBef>
                <a:spcPts val="499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2399" indent="0" algn="l" defTabSz="912114">
              <a:lnSpc>
                <a:spcPct val="90000"/>
              </a:lnSpc>
              <a:spcBef>
                <a:spcPts val="499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8456" indent="0" algn="l" defTabSz="912114">
              <a:lnSpc>
                <a:spcPct val="90000"/>
              </a:lnSpc>
              <a:spcBef>
                <a:spcPts val="499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/>
              <a:t>Кеми Себа (1981 – наст время)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DBD00092-B6E9-9E46-B877-7FDAE01923B7}"/>
              </a:ext>
            </a:extLst>
          </p:cNvPr>
          <p:cNvSpPr txBox="1"/>
          <p:nvPr/>
        </p:nvSpPr>
        <p:spPr bwMode="auto">
          <a:xfrm>
            <a:off x="9350151" y="8219889"/>
            <a:ext cx="3062467" cy="29128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2114">
              <a:lnSpc>
                <a:spcPct val="100000"/>
              </a:lnSpc>
              <a:spcBef>
                <a:spcPts val="998"/>
              </a:spcBef>
              <a:buFont typeface="Arial"/>
              <a:buNone/>
              <a:defRPr sz="16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6057" indent="0" algn="l" defTabSz="912114">
              <a:lnSpc>
                <a:spcPct val="100000"/>
              </a:lnSpc>
              <a:spcBef>
                <a:spcPts val="499"/>
              </a:spcBef>
              <a:buFont typeface="Arial"/>
              <a:buNone/>
              <a:defRPr sz="14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2114" indent="0" algn="l" defTabSz="912114">
              <a:lnSpc>
                <a:spcPct val="100000"/>
              </a:lnSpc>
              <a:spcBef>
                <a:spcPts val="499"/>
              </a:spcBef>
              <a:buFont typeface="Arial"/>
              <a:buNone/>
              <a:defRPr sz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68171" indent="0" algn="l" defTabSz="912114">
              <a:lnSpc>
                <a:spcPct val="100000"/>
              </a:lnSpc>
              <a:spcBef>
                <a:spcPts val="499"/>
              </a:spcBef>
              <a:buFont typeface="Arial"/>
              <a:buNone/>
              <a:defRPr sz="1000">
                <a:solidFill>
                  <a:srgbClr val="6D6D6D"/>
                </a:solidFill>
                <a:latin typeface="Arial"/>
                <a:ea typeface="+mn-ea"/>
                <a:cs typeface="Arial"/>
              </a:defRPr>
            </a:lvl4pPr>
            <a:lvl5pPr marL="1824228" indent="0" algn="l" defTabSz="912114">
              <a:lnSpc>
                <a:spcPct val="100000"/>
              </a:lnSpc>
              <a:spcBef>
                <a:spcPts val="499"/>
              </a:spcBef>
              <a:buFont typeface="Arial"/>
              <a:buNone/>
              <a:defRPr sz="1000">
                <a:solidFill>
                  <a:srgbClr val="6D6D6D"/>
                </a:solidFill>
                <a:latin typeface="Arial"/>
                <a:ea typeface="+mn-ea"/>
                <a:cs typeface="Arial"/>
              </a:defRPr>
            </a:lvl5pPr>
            <a:lvl6pPr marL="2280285" indent="0" algn="l" defTabSz="912114">
              <a:lnSpc>
                <a:spcPct val="90000"/>
              </a:lnSpc>
              <a:spcBef>
                <a:spcPts val="499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6342" indent="0" algn="l" defTabSz="912114">
              <a:lnSpc>
                <a:spcPct val="90000"/>
              </a:lnSpc>
              <a:spcBef>
                <a:spcPts val="499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2399" indent="0" algn="l" defTabSz="912114">
              <a:lnSpc>
                <a:spcPct val="90000"/>
              </a:lnSpc>
              <a:spcBef>
                <a:spcPts val="499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8456" indent="0" algn="l" defTabSz="912114">
              <a:lnSpc>
                <a:spcPct val="90000"/>
              </a:lnSpc>
              <a:spcBef>
                <a:spcPts val="499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/>
              <a:t>Адам Диарра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F4B48E38-0FB2-AF41-A4A8-043613C7C86A}"/>
              </a:ext>
            </a:extLst>
          </p:cNvPr>
          <p:cNvSpPr txBox="1"/>
          <p:nvPr/>
        </p:nvSpPr>
        <p:spPr bwMode="auto">
          <a:xfrm>
            <a:off x="12935131" y="8219889"/>
            <a:ext cx="3062467" cy="29128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2114">
              <a:lnSpc>
                <a:spcPct val="100000"/>
              </a:lnSpc>
              <a:spcBef>
                <a:spcPts val="998"/>
              </a:spcBef>
              <a:buFont typeface="Arial"/>
              <a:buNone/>
              <a:defRPr sz="16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6057" indent="0" algn="l" defTabSz="912114">
              <a:lnSpc>
                <a:spcPct val="100000"/>
              </a:lnSpc>
              <a:spcBef>
                <a:spcPts val="499"/>
              </a:spcBef>
              <a:buFont typeface="Arial"/>
              <a:buNone/>
              <a:defRPr sz="14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2114" indent="0" algn="l" defTabSz="912114">
              <a:lnSpc>
                <a:spcPct val="100000"/>
              </a:lnSpc>
              <a:spcBef>
                <a:spcPts val="499"/>
              </a:spcBef>
              <a:buFont typeface="Arial"/>
              <a:buNone/>
              <a:defRPr sz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68171" indent="0" algn="l" defTabSz="912114">
              <a:lnSpc>
                <a:spcPct val="100000"/>
              </a:lnSpc>
              <a:spcBef>
                <a:spcPts val="499"/>
              </a:spcBef>
              <a:buFont typeface="Arial"/>
              <a:buNone/>
              <a:defRPr sz="1000">
                <a:solidFill>
                  <a:srgbClr val="6D6D6D"/>
                </a:solidFill>
                <a:latin typeface="Arial"/>
                <a:ea typeface="+mn-ea"/>
                <a:cs typeface="Arial"/>
              </a:defRPr>
            </a:lvl4pPr>
            <a:lvl5pPr marL="1824228" indent="0" algn="l" defTabSz="912114">
              <a:lnSpc>
                <a:spcPct val="100000"/>
              </a:lnSpc>
              <a:spcBef>
                <a:spcPts val="499"/>
              </a:spcBef>
              <a:buFont typeface="Arial"/>
              <a:buNone/>
              <a:defRPr sz="1000">
                <a:solidFill>
                  <a:srgbClr val="6D6D6D"/>
                </a:solidFill>
                <a:latin typeface="Arial"/>
                <a:ea typeface="+mn-ea"/>
                <a:cs typeface="Arial"/>
              </a:defRPr>
            </a:lvl5pPr>
            <a:lvl6pPr marL="2280285" indent="0" algn="l" defTabSz="912114">
              <a:lnSpc>
                <a:spcPct val="90000"/>
              </a:lnSpc>
              <a:spcBef>
                <a:spcPts val="499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6342" indent="0" algn="l" defTabSz="912114">
              <a:lnSpc>
                <a:spcPct val="90000"/>
              </a:lnSpc>
              <a:spcBef>
                <a:spcPts val="499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2399" indent="0" algn="l" defTabSz="912114">
              <a:lnSpc>
                <a:spcPct val="90000"/>
              </a:lnSpc>
              <a:spcBef>
                <a:spcPts val="499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8456" indent="0" algn="l" defTabSz="912114">
              <a:lnSpc>
                <a:spcPct val="90000"/>
              </a:lnSpc>
              <a:spcBef>
                <a:spcPts val="499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/>
              <a:t>Табо Мбеки (1942)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2464EED0-850D-9C4D-AAB0-AC1E5DFE38E2}"/>
              </a:ext>
            </a:extLst>
          </p:cNvPr>
          <p:cNvSpPr txBox="1"/>
          <p:nvPr/>
        </p:nvSpPr>
        <p:spPr bwMode="auto">
          <a:xfrm>
            <a:off x="5820276" y="4691019"/>
            <a:ext cx="3062467" cy="54573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2114">
              <a:lnSpc>
                <a:spcPct val="100000"/>
              </a:lnSpc>
              <a:spcBef>
                <a:spcPts val="998"/>
              </a:spcBef>
              <a:buFont typeface="Arial"/>
              <a:buNone/>
              <a:defRPr sz="16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6057" indent="0" algn="l" defTabSz="912114">
              <a:lnSpc>
                <a:spcPct val="100000"/>
              </a:lnSpc>
              <a:spcBef>
                <a:spcPts val="499"/>
              </a:spcBef>
              <a:buFont typeface="Arial"/>
              <a:buNone/>
              <a:defRPr sz="14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2114" indent="0" algn="l" defTabSz="912114">
              <a:lnSpc>
                <a:spcPct val="100000"/>
              </a:lnSpc>
              <a:spcBef>
                <a:spcPts val="499"/>
              </a:spcBef>
              <a:buFont typeface="Arial"/>
              <a:buNone/>
              <a:defRPr sz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68171" indent="0" algn="l" defTabSz="912114">
              <a:lnSpc>
                <a:spcPct val="100000"/>
              </a:lnSpc>
              <a:spcBef>
                <a:spcPts val="499"/>
              </a:spcBef>
              <a:buFont typeface="Arial"/>
              <a:buNone/>
              <a:defRPr sz="1000">
                <a:solidFill>
                  <a:srgbClr val="6D6D6D"/>
                </a:solidFill>
                <a:latin typeface="Arial"/>
                <a:ea typeface="+mn-ea"/>
                <a:cs typeface="Arial"/>
              </a:defRPr>
            </a:lvl4pPr>
            <a:lvl5pPr marL="1824228" indent="0" algn="l" defTabSz="912114">
              <a:lnSpc>
                <a:spcPct val="100000"/>
              </a:lnSpc>
              <a:spcBef>
                <a:spcPts val="499"/>
              </a:spcBef>
              <a:buFont typeface="Arial"/>
              <a:buNone/>
              <a:defRPr sz="1000">
                <a:solidFill>
                  <a:srgbClr val="6D6D6D"/>
                </a:solidFill>
                <a:latin typeface="Arial"/>
                <a:ea typeface="+mn-ea"/>
                <a:cs typeface="Arial"/>
              </a:defRPr>
            </a:lvl5pPr>
            <a:lvl6pPr marL="2280285" indent="0" algn="l" defTabSz="912114">
              <a:lnSpc>
                <a:spcPct val="90000"/>
              </a:lnSpc>
              <a:spcBef>
                <a:spcPts val="499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6342" indent="0" algn="l" defTabSz="912114">
              <a:lnSpc>
                <a:spcPct val="90000"/>
              </a:lnSpc>
              <a:spcBef>
                <a:spcPts val="499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2399" indent="0" algn="l" defTabSz="912114">
              <a:lnSpc>
                <a:spcPct val="90000"/>
              </a:lnSpc>
              <a:spcBef>
                <a:spcPts val="499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8456" indent="0" algn="l" defTabSz="912114">
              <a:lnSpc>
                <a:spcPct val="90000"/>
              </a:lnSpc>
              <a:spcBef>
                <a:spcPts val="499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/>
              <a:t>Кваме Нкрума (1909-1972)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2C4CEF8-1A6A-A74A-BE2D-790095C122F9}"/>
              </a:ext>
            </a:extLst>
          </p:cNvPr>
          <p:cNvSpPr txBox="1"/>
          <p:nvPr/>
        </p:nvSpPr>
        <p:spPr bwMode="auto">
          <a:xfrm>
            <a:off x="9533483" y="4764601"/>
            <a:ext cx="3062467" cy="3135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2114">
              <a:lnSpc>
                <a:spcPct val="100000"/>
              </a:lnSpc>
              <a:spcBef>
                <a:spcPts val="998"/>
              </a:spcBef>
              <a:buFont typeface="Arial"/>
              <a:buNone/>
              <a:defRPr sz="16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6057" indent="0" algn="l" defTabSz="912114">
              <a:lnSpc>
                <a:spcPct val="100000"/>
              </a:lnSpc>
              <a:spcBef>
                <a:spcPts val="499"/>
              </a:spcBef>
              <a:buFont typeface="Arial"/>
              <a:buNone/>
              <a:defRPr sz="14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2114" indent="0" algn="l" defTabSz="912114">
              <a:lnSpc>
                <a:spcPct val="100000"/>
              </a:lnSpc>
              <a:spcBef>
                <a:spcPts val="499"/>
              </a:spcBef>
              <a:buFont typeface="Arial"/>
              <a:buNone/>
              <a:defRPr sz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68171" indent="0" algn="l" defTabSz="912114">
              <a:lnSpc>
                <a:spcPct val="100000"/>
              </a:lnSpc>
              <a:spcBef>
                <a:spcPts val="499"/>
              </a:spcBef>
              <a:buFont typeface="Arial"/>
              <a:buNone/>
              <a:defRPr sz="1000">
                <a:solidFill>
                  <a:srgbClr val="6D6D6D"/>
                </a:solidFill>
                <a:latin typeface="Arial"/>
                <a:ea typeface="+mn-ea"/>
                <a:cs typeface="Arial"/>
              </a:defRPr>
            </a:lvl4pPr>
            <a:lvl5pPr marL="1824228" indent="0" algn="l" defTabSz="912114">
              <a:lnSpc>
                <a:spcPct val="100000"/>
              </a:lnSpc>
              <a:spcBef>
                <a:spcPts val="499"/>
              </a:spcBef>
              <a:buFont typeface="Arial"/>
              <a:buNone/>
              <a:defRPr sz="1000">
                <a:solidFill>
                  <a:srgbClr val="6D6D6D"/>
                </a:solidFill>
                <a:latin typeface="Arial"/>
                <a:ea typeface="+mn-ea"/>
                <a:cs typeface="Arial"/>
              </a:defRPr>
            </a:lvl5pPr>
            <a:lvl6pPr marL="2280285" indent="0" algn="l" defTabSz="912114">
              <a:lnSpc>
                <a:spcPct val="90000"/>
              </a:lnSpc>
              <a:spcBef>
                <a:spcPts val="499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6342" indent="0" algn="l" defTabSz="912114">
              <a:lnSpc>
                <a:spcPct val="90000"/>
              </a:lnSpc>
              <a:spcBef>
                <a:spcPts val="499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2399" indent="0" algn="l" defTabSz="912114">
              <a:lnSpc>
                <a:spcPct val="90000"/>
              </a:lnSpc>
              <a:spcBef>
                <a:spcPts val="499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8456" indent="0" algn="l" defTabSz="912114">
              <a:lnSpc>
                <a:spcPct val="90000"/>
              </a:lnSpc>
              <a:spcBef>
                <a:spcPts val="499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/>
              <a:t>Шейх Анта Диоп (1923-1986)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0E9D885C-CE68-AE4C-A5EC-F6ABEB66D59C}"/>
              </a:ext>
            </a:extLst>
          </p:cNvPr>
          <p:cNvSpPr txBox="1"/>
          <p:nvPr/>
        </p:nvSpPr>
        <p:spPr bwMode="auto">
          <a:xfrm>
            <a:off x="12949693" y="4691019"/>
            <a:ext cx="3062467" cy="54573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2114">
              <a:lnSpc>
                <a:spcPct val="100000"/>
              </a:lnSpc>
              <a:spcBef>
                <a:spcPts val="998"/>
              </a:spcBef>
              <a:buFont typeface="Arial"/>
              <a:buNone/>
              <a:defRPr sz="16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6057" indent="0" algn="l" defTabSz="912114">
              <a:lnSpc>
                <a:spcPct val="100000"/>
              </a:lnSpc>
              <a:spcBef>
                <a:spcPts val="499"/>
              </a:spcBef>
              <a:buFont typeface="Arial"/>
              <a:buNone/>
              <a:defRPr sz="14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2114" indent="0" algn="l" defTabSz="912114">
              <a:lnSpc>
                <a:spcPct val="100000"/>
              </a:lnSpc>
              <a:spcBef>
                <a:spcPts val="499"/>
              </a:spcBef>
              <a:buFont typeface="Arial"/>
              <a:buNone/>
              <a:defRPr sz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68171" indent="0" algn="l" defTabSz="912114">
              <a:lnSpc>
                <a:spcPct val="100000"/>
              </a:lnSpc>
              <a:spcBef>
                <a:spcPts val="499"/>
              </a:spcBef>
              <a:buFont typeface="Arial"/>
              <a:buNone/>
              <a:defRPr sz="1000">
                <a:solidFill>
                  <a:srgbClr val="6D6D6D"/>
                </a:solidFill>
                <a:latin typeface="Arial"/>
                <a:ea typeface="+mn-ea"/>
                <a:cs typeface="Arial"/>
              </a:defRPr>
            </a:lvl4pPr>
            <a:lvl5pPr marL="1824228" indent="0" algn="l" defTabSz="912114">
              <a:lnSpc>
                <a:spcPct val="100000"/>
              </a:lnSpc>
              <a:spcBef>
                <a:spcPts val="499"/>
              </a:spcBef>
              <a:buFont typeface="Arial"/>
              <a:buNone/>
              <a:defRPr sz="1000">
                <a:solidFill>
                  <a:srgbClr val="6D6D6D"/>
                </a:solidFill>
                <a:latin typeface="Arial"/>
                <a:ea typeface="+mn-ea"/>
                <a:cs typeface="Arial"/>
              </a:defRPr>
            </a:lvl5pPr>
            <a:lvl6pPr marL="2280285" indent="0" algn="l" defTabSz="912114">
              <a:lnSpc>
                <a:spcPct val="90000"/>
              </a:lnSpc>
              <a:spcBef>
                <a:spcPts val="499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6342" indent="0" algn="l" defTabSz="912114">
              <a:lnSpc>
                <a:spcPct val="90000"/>
              </a:lnSpc>
              <a:spcBef>
                <a:spcPts val="499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2399" indent="0" algn="l" defTabSz="912114">
              <a:lnSpc>
                <a:spcPct val="90000"/>
              </a:lnSpc>
              <a:spcBef>
                <a:spcPts val="499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8456" indent="0" algn="l" defTabSz="912114">
              <a:lnSpc>
                <a:spcPct val="90000"/>
              </a:lnSpc>
              <a:spcBef>
                <a:spcPts val="499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/>
              <a:t>Леопольд Сенгор (1906-2001)</a:t>
            </a:r>
          </a:p>
        </p:txBody>
      </p:sp>
      <p:pic>
        <p:nvPicPr>
          <p:cNvPr id="11" name="Рисунок 6">
            <a:extLst>
              <a:ext uri="{FF2B5EF4-FFF2-40B4-BE49-F238E27FC236}">
                <a16:creationId xmlns:a16="http://schemas.microsoft.com/office/drawing/2014/main" id="{29510842-A5F7-9640-978E-6EEF603AB98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866" r="11866"/>
          <a:stretch/>
        </p:blipFill>
        <p:spPr bwMode="auto">
          <a:xfrm>
            <a:off x="5786967" y="2233083"/>
            <a:ext cx="3096684" cy="2283883"/>
          </a:xfrm>
          <a:prstGeom prst="rect">
            <a:avLst/>
          </a:prstGeom>
        </p:spPr>
      </p:pic>
      <p:pic>
        <p:nvPicPr>
          <p:cNvPr id="12" name="Рисунок 8">
            <a:extLst>
              <a:ext uri="{FF2B5EF4-FFF2-40B4-BE49-F238E27FC236}">
                <a16:creationId xmlns:a16="http://schemas.microsoft.com/office/drawing/2014/main" id="{CC4EEF24-8BF3-1546-AAED-08C8F2175D0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281" r="9281"/>
          <a:stretch/>
        </p:blipFill>
        <p:spPr bwMode="auto">
          <a:xfrm>
            <a:off x="9358812" y="2233062"/>
            <a:ext cx="3094749" cy="2457956"/>
          </a:xfrm>
          <a:prstGeom prst="rect">
            <a:avLst/>
          </a:prstGeom>
        </p:spPr>
      </p:pic>
      <p:pic>
        <p:nvPicPr>
          <p:cNvPr id="13" name="Рисунок 21">
            <a:extLst>
              <a:ext uri="{FF2B5EF4-FFF2-40B4-BE49-F238E27FC236}">
                <a16:creationId xmlns:a16="http://schemas.microsoft.com/office/drawing/2014/main" id="{B3AEAAC0-CB01-BC4A-82F7-8B62E70BA51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816" b="4816"/>
          <a:stretch/>
        </p:blipFill>
        <p:spPr bwMode="auto">
          <a:xfrm>
            <a:off x="5787994" y="5507484"/>
            <a:ext cx="3094749" cy="2608904"/>
          </a:xfrm>
          <a:prstGeom prst="rect">
            <a:avLst/>
          </a:prstGeom>
        </p:spPr>
      </p:pic>
      <p:pic>
        <p:nvPicPr>
          <p:cNvPr id="14" name="Рисунок 28">
            <a:extLst>
              <a:ext uri="{FF2B5EF4-FFF2-40B4-BE49-F238E27FC236}">
                <a16:creationId xmlns:a16="http://schemas.microsoft.com/office/drawing/2014/main" id="{B5F7C5A0-FC5D-B747-A713-EEDD2A41C2E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29" r="129"/>
          <a:stretch/>
        </p:blipFill>
        <p:spPr bwMode="auto">
          <a:xfrm>
            <a:off x="9358812" y="5507484"/>
            <a:ext cx="3094749" cy="2608904"/>
          </a:xfrm>
          <a:prstGeom prst="rect">
            <a:avLst/>
          </a:prstGeom>
        </p:spPr>
      </p:pic>
      <p:pic>
        <p:nvPicPr>
          <p:cNvPr id="15" name="Рисунок 30">
            <a:extLst>
              <a:ext uri="{FF2B5EF4-FFF2-40B4-BE49-F238E27FC236}">
                <a16:creationId xmlns:a16="http://schemas.microsoft.com/office/drawing/2014/main" id="{E1CC51F9-DCFD-D04D-BC6B-44285B9FB55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8163" b="18162"/>
          <a:stretch/>
        </p:blipFill>
        <p:spPr bwMode="auto">
          <a:xfrm>
            <a:off x="12935132" y="5507484"/>
            <a:ext cx="3094749" cy="2608904"/>
          </a:xfrm>
          <a:prstGeom prst="rect">
            <a:avLst/>
          </a:prstGeom>
        </p:spPr>
      </p:pic>
      <p:pic>
        <p:nvPicPr>
          <p:cNvPr id="17" name="Рисунок 18">
            <a:extLst>
              <a:ext uri="{FF2B5EF4-FFF2-40B4-BE49-F238E27FC236}">
                <a16:creationId xmlns:a16="http://schemas.microsoft.com/office/drawing/2014/main" id="{829FB347-F3E6-F14C-8B44-95EA9636AE8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6667" r="16667"/>
          <a:stretch>
            <a:fillRect/>
          </a:stretch>
        </p:blipFill>
        <p:spPr bwMode="auto">
          <a:xfrm>
            <a:off x="12935132" y="2213258"/>
            <a:ext cx="2939181" cy="2477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52941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F681BB-4986-E044-AF0A-467248A65E64}"/>
              </a:ext>
            </a:extLst>
          </p:cNvPr>
          <p:cNvSpPr/>
          <p:nvPr/>
        </p:nvSpPr>
        <p:spPr>
          <a:xfrm>
            <a:off x="925729" y="642875"/>
            <a:ext cx="13995256" cy="6943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sz="1867" b="1" dirty="0" err="1"/>
              <a:t>Клетус</a:t>
            </a:r>
            <a:r>
              <a:rPr lang="ru-RU" sz="1867" b="1" dirty="0"/>
              <a:t> </a:t>
            </a:r>
            <a:r>
              <a:rPr lang="ru-RU" sz="1867" b="1" dirty="0" err="1"/>
              <a:t>Умезинва</a:t>
            </a:r>
            <a:r>
              <a:rPr lang="ru-RU" sz="1867" b="1" dirty="0"/>
              <a:t> (Нигерия): </a:t>
            </a:r>
            <a:r>
              <a:rPr lang="ru-RU" sz="1867" dirty="0"/>
              <a:t>Философ, составитель антологии африканской философии. Он </a:t>
            </a:r>
            <a:r>
              <a:rPr lang="ru-RU" sz="1867" dirty="0" err="1"/>
              <a:t>деконструирует</a:t>
            </a:r>
            <a:r>
              <a:rPr lang="ru-RU" sz="1867" dirty="0"/>
              <a:t> стереотипы об Африке, утверждая, что африканский взгляд на мир основан на </a:t>
            </a:r>
            <a:r>
              <a:rPr lang="ru-RU" sz="1867" dirty="0" err="1"/>
              <a:t>инклюзивности</a:t>
            </a:r>
            <a:r>
              <a:rPr lang="ru-RU" sz="1867" dirty="0"/>
              <a:t>, общности и подлинной демократии, что делает Африку потенциальным драйвером нового мирового порядка.</a:t>
            </a:r>
          </a:p>
          <a:p>
            <a:pPr lvl="0">
              <a:lnSpc>
                <a:spcPct val="150000"/>
              </a:lnSpc>
            </a:pPr>
            <a:r>
              <a:rPr lang="ru-RU" sz="1867" b="1" dirty="0" err="1"/>
              <a:t>Мбогмбог</a:t>
            </a:r>
            <a:r>
              <a:rPr lang="ru-RU" sz="1867" b="1" dirty="0"/>
              <a:t> </a:t>
            </a:r>
            <a:r>
              <a:rPr lang="ru-RU" sz="1867" b="1" dirty="0" err="1"/>
              <a:t>Бассонг</a:t>
            </a:r>
            <a:r>
              <a:rPr lang="ru-RU" sz="1867" b="1" dirty="0"/>
              <a:t> (Камерун): </a:t>
            </a:r>
            <a:r>
              <a:rPr lang="ru-RU" sz="1867" dirty="0"/>
              <a:t>Философ и египтолог, представитель народа </a:t>
            </a:r>
            <a:r>
              <a:rPr lang="ru-RU" sz="1867" dirty="0" err="1"/>
              <a:t>басса</a:t>
            </a:r>
            <a:r>
              <a:rPr lang="ru-RU" sz="1867" dirty="0"/>
              <a:t>. В книге </a:t>
            </a:r>
            <a:r>
              <a:rPr lang="en-GB" sz="1867" dirty="0"/>
              <a:t>La Religion </a:t>
            </a:r>
            <a:r>
              <a:rPr lang="en-GB" sz="1867" dirty="0" err="1"/>
              <a:t>Africaine</a:t>
            </a:r>
            <a:r>
              <a:rPr lang="en-GB" sz="1867" dirty="0"/>
              <a:t> </a:t>
            </a:r>
            <a:r>
              <a:rPr lang="ru-RU" sz="1867" dirty="0"/>
              <a:t>он рассматривает африканскую духовность (на примере религии </a:t>
            </a:r>
            <a:r>
              <a:rPr lang="ru-RU" sz="1867" dirty="0" err="1"/>
              <a:t>Мбог</a:t>
            </a:r>
            <a:r>
              <a:rPr lang="ru-RU" sz="1867" dirty="0"/>
              <a:t>) как рациональную систему, связанную с древними научными знаниями (например, астрономией). </a:t>
            </a:r>
            <a:r>
              <a:rPr lang="ru-RU" sz="1867" dirty="0" err="1"/>
              <a:t>Бассонг</a:t>
            </a:r>
            <a:r>
              <a:rPr lang="ru-RU" sz="1867" dirty="0"/>
              <a:t> видит Африку как цивилизацию, основанную на гармонии (принцип </a:t>
            </a:r>
            <a:r>
              <a:rPr lang="ru-RU" sz="1867" dirty="0" err="1"/>
              <a:t>Маат</a:t>
            </a:r>
            <a:r>
              <a:rPr lang="ru-RU" sz="1867" dirty="0"/>
              <a:t>), и призывает к возрождению её традиций.</a:t>
            </a:r>
          </a:p>
          <a:p>
            <a:r>
              <a:rPr lang="ru-RU" sz="1867" b="1" dirty="0"/>
              <a:t>Секу Туре (Гвинея): </a:t>
            </a:r>
            <a:r>
              <a:rPr lang="ru-RU" sz="1867" dirty="0"/>
              <a:t>Лидер Гвинеи, продвигал африканский социализм и независимость от западного влияния. Его концепция подчёркивала необходимость культурной и политической автономии Африки.</a:t>
            </a:r>
          </a:p>
          <a:p>
            <a:r>
              <a:rPr lang="ru-RU" sz="1867" b="1" dirty="0" err="1"/>
              <a:t>Джулиус</a:t>
            </a:r>
            <a:r>
              <a:rPr lang="ru-RU" sz="1867" b="1" dirty="0"/>
              <a:t> </a:t>
            </a:r>
            <a:r>
              <a:rPr lang="ru-RU" sz="1867" b="1" dirty="0" err="1"/>
              <a:t>Ньерере</a:t>
            </a:r>
            <a:r>
              <a:rPr lang="ru-RU" sz="1867" b="1" dirty="0"/>
              <a:t> (Танзания</a:t>
            </a:r>
            <a:r>
              <a:rPr lang="ru-RU" sz="1867" dirty="0"/>
              <a:t>): Президент Танзании, идеолог "</a:t>
            </a:r>
            <a:r>
              <a:rPr lang="ru-RU" sz="1867" dirty="0" err="1"/>
              <a:t>уджамаа</a:t>
            </a:r>
            <a:r>
              <a:rPr lang="ru-RU" sz="1867" dirty="0"/>
              <a:t>" (африканского социализма). Он считал, что африканские государства должны опираться на общинные традиции, а не на западные модели, для построения международных отношений.</a:t>
            </a:r>
          </a:p>
          <a:p>
            <a:r>
              <a:rPr lang="ru-RU" sz="1867" b="1" dirty="0"/>
              <a:t>Томас </a:t>
            </a:r>
            <a:r>
              <a:rPr lang="ru-RU" sz="1867" b="1" dirty="0" err="1"/>
              <a:t>Тиеку</a:t>
            </a:r>
            <a:r>
              <a:rPr lang="ru-RU" sz="1867" b="1" dirty="0"/>
              <a:t> </a:t>
            </a:r>
            <a:r>
              <a:rPr lang="ru-RU" sz="1867" dirty="0"/>
              <a:t>(современный исследователь): Утверждает, что африканское государство следует рассматривать как социальную, а не только политическую единицу. Трансграничная солидарность и общность (а не границы) определяют африканскую политику, что объясняет успех экстремистских групп вроде "Боко </a:t>
            </a:r>
            <a:r>
              <a:rPr lang="ru-RU" sz="1867" dirty="0" err="1"/>
              <a:t>Харам</a:t>
            </a:r>
            <a:r>
              <a:rPr lang="ru-RU" sz="1867" dirty="0"/>
              <a:t>".</a:t>
            </a:r>
          </a:p>
          <a:p>
            <a:r>
              <a:rPr lang="ru-RU" sz="1867" b="1" dirty="0" err="1"/>
              <a:t>Олукайоде</a:t>
            </a:r>
            <a:r>
              <a:rPr lang="ru-RU" sz="1867" b="1" dirty="0"/>
              <a:t> </a:t>
            </a:r>
            <a:r>
              <a:rPr lang="ru-RU" sz="1867" b="1" dirty="0" err="1"/>
              <a:t>Фалайи</a:t>
            </a:r>
            <a:r>
              <a:rPr lang="ru-RU" sz="1867" dirty="0"/>
              <a:t>: Критикует западные теории МО, такие как мир-система, за то, что они лишают Африку </a:t>
            </a:r>
            <a:r>
              <a:rPr lang="ru-RU" sz="1867" dirty="0" err="1"/>
              <a:t>акторности</a:t>
            </a:r>
            <a:r>
              <a:rPr lang="ru-RU" sz="1867" dirty="0"/>
              <a:t>, представляя её как жертву гегемонии Запада. Он подчёркивает важность солидарности и панафриканской традиции.</a:t>
            </a:r>
          </a:p>
          <a:p>
            <a:r>
              <a:rPr lang="ru-RU" sz="1867" b="1" dirty="0" err="1"/>
              <a:t>Йоланде</a:t>
            </a:r>
            <a:r>
              <a:rPr lang="ru-RU" sz="1867" b="1" dirty="0"/>
              <a:t> Бука (Канада/Африка</a:t>
            </a:r>
            <a:r>
              <a:rPr lang="ru-RU" sz="1867" dirty="0"/>
              <a:t>): Исследовательница, критикует западные теории МО за их </a:t>
            </a:r>
            <a:r>
              <a:rPr lang="ru-RU" sz="1867" dirty="0" err="1"/>
              <a:t>евроцентризм</a:t>
            </a:r>
            <a:r>
              <a:rPr lang="ru-RU" sz="1867" dirty="0"/>
              <a:t>, утверждая, что они осмысляют только западную историю, игнорируя африканский опыт.</a:t>
            </a:r>
          </a:p>
          <a:p>
            <a:endParaRPr lang="ru-RU" sz="1867" dirty="0"/>
          </a:p>
          <a:p>
            <a:pPr lvl="0">
              <a:lnSpc>
                <a:spcPct val="150000"/>
              </a:lnSpc>
            </a:pPr>
            <a:endParaRPr lang="ru-RU" sz="1867" dirty="0"/>
          </a:p>
        </p:txBody>
      </p:sp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53D209EC-EB0C-6949-8F26-4970F3725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94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9946708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F681BB-4986-E044-AF0A-467248A65E64}"/>
              </a:ext>
            </a:extLst>
          </p:cNvPr>
          <p:cNvSpPr/>
          <p:nvPr/>
        </p:nvSpPr>
        <p:spPr>
          <a:xfrm>
            <a:off x="2586679" y="2144567"/>
            <a:ext cx="11763635" cy="1282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333" b="1" dirty="0"/>
              <a:t>Динамика развития стран Африки</a:t>
            </a:r>
            <a:endParaRPr lang="ru-RU" sz="5333" dirty="0"/>
          </a:p>
          <a:p>
            <a:endParaRPr lang="ru-RU" sz="2400" b="1" dirty="0"/>
          </a:p>
        </p:txBody>
      </p:sp>
      <p:sp>
        <p:nvSpPr>
          <p:cNvPr id="4" name="Номер слайда 4">
            <a:extLst>
              <a:ext uri="{FF2B5EF4-FFF2-40B4-BE49-F238E27FC236}">
                <a16:creationId xmlns:a16="http://schemas.microsoft.com/office/drawing/2014/main" id="{C57822AC-440C-0344-9B36-D18193718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95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8134679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4">
            <a:extLst>
              <a:ext uri="{FF2B5EF4-FFF2-40B4-BE49-F238E27FC236}">
                <a16:creationId xmlns:a16="http://schemas.microsoft.com/office/drawing/2014/main" id="{4807F3F4-1D63-E244-8D2C-D5A3B251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96</a:t>
            </a:fld>
            <a:endParaRPr lang="ru-RU" dirty="0"/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D3409AF1-21F4-C34E-8EF8-530A3A5D067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00997" y="979507"/>
            <a:ext cx="8535088" cy="1467287"/>
          </a:xfrm>
        </p:spPr>
        <p:txBody>
          <a:bodyPr/>
          <a:lstStyle/>
          <a:p>
            <a:pPr>
              <a:defRPr/>
            </a:pPr>
            <a:r>
              <a:rPr lang="ru-RU">
                <a:solidFill>
                  <a:schemeClr val="tx1"/>
                </a:solidFill>
              </a:rPr>
              <a:t>Демографические тенденции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0E65352E-FA59-2744-BB5E-6A8400CED5FC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800997" y="2644356"/>
            <a:ext cx="7112688" cy="99595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b="1"/>
              <a:t>XXI век -  век Африки?</a:t>
            </a:r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06727E-C253-434F-8606-896BAE4F62EB}"/>
              </a:ext>
            </a:extLst>
          </p:cNvPr>
          <p:cNvSpPr txBox="1"/>
          <p:nvPr/>
        </p:nvSpPr>
        <p:spPr bwMode="auto">
          <a:xfrm>
            <a:off x="729876" y="3873985"/>
            <a:ext cx="442254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2800" b="1" dirty="0"/>
              <a:t>1,4</a:t>
            </a:r>
            <a:r>
              <a:rPr lang="en-US" sz="2400" dirty="0"/>
              <a:t> </a:t>
            </a:r>
            <a:r>
              <a:rPr lang="ru-RU" sz="2133" b="1" dirty="0" err="1"/>
              <a:t>млр</a:t>
            </a:r>
            <a:r>
              <a:rPr lang="ru-RU" sz="2133" b="1" dirty="0"/>
              <a:t>. человек</a:t>
            </a:r>
            <a:endParaRPr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11C5A94-0230-764A-8923-D26CE851CD11}"/>
              </a:ext>
            </a:extLst>
          </p:cNvPr>
          <p:cNvSpPr txBox="1"/>
          <p:nvPr/>
        </p:nvSpPr>
        <p:spPr bwMode="auto">
          <a:xfrm>
            <a:off x="844234" y="6272226"/>
            <a:ext cx="3584569" cy="49109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Aft>
                <a:spcPts val="2400"/>
              </a:spcAft>
              <a:defRPr/>
            </a:pPr>
            <a:r>
              <a:rPr lang="en-GB" sz="1867"/>
              <a:t>Население Африки в 2023-м году</a:t>
            </a:r>
            <a:endParaRPr lang="ru-RU" sz="1867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125D55-B036-DC4C-B7DC-6DDC4C23AAF9}"/>
              </a:ext>
            </a:extLst>
          </p:cNvPr>
          <p:cNvSpPr txBox="1"/>
          <p:nvPr/>
        </p:nvSpPr>
        <p:spPr bwMode="auto">
          <a:xfrm>
            <a:off x="6642997" y="3873988"/>
            <a:ext cx="491022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2800" b="1"/>
              <a:t>2,5</a:t>
            </a:r>
            <a:r>
              <a:rPr lang="ru-RU" sz="2400" b="1">
                <a:latin typeface="Arial"/>
                <a:ea typeface="Arial"/>
                <a:cs typeface="Arial"/>
              </a:rPr>
              <a:t>млр. человек</a:t>
            </a:r>
            <a:endParaRPr sz="24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55F090C-5561-EF45-A1DB-D9C3C78862F4}"/>
              </a:ext>
            </a:extLst>
          </p:cNvPr>
          <p:cNvSpPr txBox="1"/>
          <p:nvPr/>
        </p:nvSpPr>
        <p:spPr bwMode="auto">
          <a:xfrm>
            <a:off x="6757356" y="6272225"/>
            <a:ext cx="3584569" cy="73357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Aft>
                <a:spcPts val="2400"/>
              </a:spcAft>
              <a:defRPr/>
            </a:pPr>
            <a:r>
              <a:rPr lang="en-GB" sz="1867"/>
              <a:t>Прогноз населения Африки в 2050м</a:t>
            </a:r>
            <a:endParaRPr lang="ru-RU" sz="1867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4576E3A-2D2C-554A-B4D0-079AB53FEB9A}"/>
              </a:ext>
            </a:extLst>
          </p:cNvPr>
          <p:cNvSpPr txBox="1"/>
          <p:nvPr/>
        </p:nvSpPr>
        <p:spPr bwMode="auto">
          <a:xfrm>
            <a:off x="12085664" y="3873987"/>
            <a:ext cx="417033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2800" b="1"/>
              <a:t>25%</a:t>
            </a:r>
            <a:endParaRPr sz="24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2A4C620-F1B7-D24D-9C42-F5CEFD616526}"/>
              </a:ext>
            </a:extLst>
          </p:cNvPr>
          <p:cNvSpPr txBox="1"/>
          <p:nvPr/>
        </p:nvSpPr>
        <p:spPr bwMode="auto">
          <a:xfrm>
            <a:off x="12352365" y="5858487"/>
            <a:ext cx="3902679" cy="114731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Aft>
                <a:spcPts val="2400"/>
              </a:spcAft>
              <a:defRPr/>
            </a:pPr>
            <a:r>
              <a:rPr lang="en-GB" sz="1867"/>
              <a:t>Населения Земли к 2050-му году будут африканцами</a:t>
            </a:r>
            <a:endParaRPr lang="ru-RU" sz="1867"/>
          </a:p>
        </p:txBody>
      </p:sp>
    </p:spTree>
    <p:extLst>
      <p:ext uri="{BB962C8B-B14F-4D97-AF65-F5344CB8AC3E}">
        <p14:creationId xmlns:p14="http://schemas.microsoft.com/office/powerpoint/2010/main" val="1967781806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4">
            <a:extLst>
              <a:ext uri="{FF2B5EF4-FFF2-40B4-BE49-F238E27FC236}">
                <a16:creationId xmlns:a16="http://schemas.microsoft.com/office/drawing/2014/main" id="{4807F3F4-1D63-E244-8D2C-D5A3B251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97</a:t>
            </a:fld>
            <a:endParaRPr lang="ru-RU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365AC44-C69B-8D41-8012-1CF4DB7400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auto">
          <a:xfrm>
            <a:off x="629311" y="1212971"/>
            <a:ext cx="12836933" cy="987456"/>
          </a:xfrm>
        </p:spPr>
        <p:txBody>
          <a:bodyPr anchor="t" anchorCtr="0"/>
          <a:lstStyle>
            <a:lvl1pPr>
              <a:defRPr sz="3200"/>
            </a:lvl1pPr>
          </a:lstStyle>
          <a:p>
            <a:pPr>
              <a:defRPr/>
            </a:pPr>
            <a:r>
              <a:rPr>
                <a:solidFill>
                  <a:schemeClr val="tx1"/>
                </a:solidFill>
              </a:rPr>
              <a:t>Африка: перспективы и вызовы</a:t>
            </a:r>
          </a:p>
        </p:txBody>
      </p:sp>
      <p:pic>
        <p:nvPicPr>
          <p:cNvPr id="18" name="Рисунок 1">
            <a:extLst>
              <a:ext uri="{FF2B5EF4-FFF2-40B4-BE49-F238E27FC236}">
                <a16:creationId xmlns:a16="http://schemas.microsoft.com/office/drawing/2014/main" id="{54A04224-D63D-AE42-A955-A02BE887B70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208" r="4207"/>
          <a:stretch/>
        </p:blipFill>
        <p:spPr bwMode="auto">
          <a:xfrm>
            <a:off x="7724528" y="2246053"/>
            <a:ext cx="7795683" cy="5672667"/>
          </a:xfrm>
          <a:prstGeom prst="rect">
            <a:avLst/>
          </a:prstGeom>
        </p:spPr>
      </p:pic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DD357721-E23D-874D-8CC0-09F404E5F7D4}"/>
              </a:ext>
            </a:extLst>
          </p:cNvPr>
          <p:cNvSpPr txBox="1">
            <a:spLocks/>
          </p:cNvSpPr>
          <p:nvPr/>
        </p:nvSpPr>
        <p:spPr bwMode="auto">
          <a:xfrm>
            <a:off x="629311" y="2088910"/>
            <a:ext cx="6561000" cy="5986733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6057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2114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68171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4228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280285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736342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192399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648456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defRPr/>
            </a:pPr>
            <a:r>
              <a:rPr lang="ru-RU" sz="2133"/>
              <a:t>МВФ: “</a:t>
            </a:r>
            <a:r>
              <a:rPr lang="ru-RU" sz="1800" i="1">
                <a:latin typeface="Liberation Sans"/>
                <a:ea typeface="Liberation Sans"/>
                <a:cs typeface="Liberation Sans"/>
              </a:rPr>
              <a:t>более половины прироста мирового населения в течение следующих трех десятилетий придется на всего лишь восемь стран, пять из которых находятся в Африке. Население трудоспособного возраста в этих африканских странах, как и во многих других странах континента, будет расти быстрее любой другой возрастной группы</a:t>
            </a:r>
            <a:r>
              <a:rPr lang="ru-RU" sz="1800">
                <a:latin typeface="Liberation Sans"/>
                <a:ea typeface="Liberation Sans"/>
                <a:cs typeface="Liberation Sans"/>
              </a:rPr>
              <a:t>”.</a:t>
            </a:r>
            <a:endParaRPr lang="ru-RU" sz="2133"/>
          </a:p>
          <a:p>
            <a:pPr>
              <a:defRPr/>
            </a:pPr>
            <a:r>
              <a:rPr lang="ru-RU" sz="2133" i="1"/>
              <a:t>“</a:t>
            </a:r>
            <a:r>
              <a:rPr lang="ru-RU" sz="1800" i="1">
                <a:latin typeface="Liberation Sans"/>
                <a:ea typeface="Liberation Sans"/>
                <a:cs typeface="Liberation Sans"/>
              </a:rPr>
              <a:t>Этот прогнозируемый сдвиг в структуре населения и потенциальный демографический дивиденд для этих стран могут иметь глубокие экономические последствия и даже изменить мировой порядок, и некоторые из этих государств, возможно, станут новыми мировыми державами”.</a:t>
            </a:r>
            <a:endParaRPr lang="ru-RU" sz="2133"/>
          </a:p>
          <a:p>
            <a:pPr>
              <a:defRPr/>
            </a:pPr>
            <a:r>
              <a:rPr lang="ru-RU" sz="1467" i="1"/>
              <a:t>Источник: Стенли Э. Век Африки/МВФ. Электронный ресурс. </a:t>
            </a:r>
            <a:r>
              <a:rPr lang="en-GB" sz="1467" i="1"/>
              <a:t>URL: </a:t>
            </a:r>
            <a:r>
              <a:rPr lang="en-GB" sz="1467" i="1" u="sng">
                <a:latin typeface="Arial"/>
                <a:ea typeface="Arial"/>
                <a:cs typeface="Arial"/>
                <a:hlinkClick r:id="rId3" tooltip="https://www.imf.org/ru/Publications/fandd/issues/2023/09/PT-african-century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https://www.imf.org/ru/Publications/fandd/issues/2023/09/PT-african-century</a:t>
            </a:r>
            <a:endParaRPr lang="en-GB" sz="1467" i="1"/>
          </a:p>
          <a:p>
            <a:pPr>
              <a:defRPr/>
            </a:pPr>
            <a:r>
              <a:rPr lang="ru-RU" sz="1867"/>
              <a:t>Одновременно, демографический перегрев может служить причиной кризисов: войн, революций, роста экстремизма, миграции, экспорта угроз в другие регионы мира.</a:t>
            </a:r>
            <a:endParaRPr lang="ru-RU" sz="2133" dirty="0"/>
          </a:p>
        </p:txBody>
      </p:sp>
    </p:spTree>
    <p:extLst>
      <p:ext uri="{BB962C8B-B14F-4D97-AF65-F5344CB8AC3E}">
        <p14:creationId xmlns:p14="http://schemas.microsoft.com/office/powerpoint/2010/main" val="2195448429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4">
            <a:extLst>
              <a:ext uri="{FF2B5EF4-FFF2-40B4-BE49-F238E27FC236}">
                <a16:creationId xmlns:a16="http://schemas.microsoft.com/office/drawing/2014/main" id="{4807F3F4-1D63-E244-8D2C-D5A3B251D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98</a:t>
            </a:fld>
            <a:endParaRPr lang="ru-RU" dirty="0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20EA1421-70B9-A84A-B66A-9A799CDA63F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9311" y="394305"/>
            <a:ext cx="12836933" cy="987456"/>
          </a:xfrm>
        </p:spPr>
        <p:txBody>
          <a:bodyPr/>
          <a:lstStyle/>
          <a:p>
            <a:pPr>
              <a:defRPr/>
            </a:pPr>
            <a:r>
              <a:rPr lang="ru-RU" dirty="0"/>
              <a:t>Природные богатства Африки</a:t>
            </a:r>
          </a:p>
        </p:txBody>
      </p:sp>
      <p:pic>
        <p:nvPicPr>
          <p:cNvPr id="4" name="Объект 4">
            <a:extLst>
              <a:ext uri="{FF2B5EF4-FFF2-40B4-BE49-F238E27FC236}">
                <a16:creationId xmlns:a16="http://schemas.microsoft.com/office/drawing/2014/main" id="{FFB1B631-D99C-9442-8D2D-9FE30C1C92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567" b="5567"/>
          <a:stretch/>
        </p:blipFill>
        <p:spPr bwMode="auto">
          <a:xfrm>
            <a:off x="849805" y="1972024"/>
            <a:ext cx="5244343" cy="5913264"/>
          </a:xfrm>
          <a:prstGeom prst="rect">
            <a:avLst/>
          </a:prstGeom>
        </p:spPr>
      </p:pic>
      <p:pic>
        <p:nvPicPr>
          <p:cNvPr id="5" name="Рисунок 8">
            <a:extLst>
              <a:ext uri="{FF2B5EF4-FFF2-40B4-BE49-F238E27FC236}">
                <a16:creationId xmlns:a16="http://schemas.microsoft.com/office/drawing/2014/main" id="{051217B0-081E-A942-BC34-9E1AB003A3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8428045" y="1742544"/>
            <a:ext cx="6142745" cy="6142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000268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4">
            <a:extLst>
              <a:ext uri="{FF2B5EF4-FFF2-40B4-BE49-F238E27FC236}">
                <a16:creationId xmlns:a16="http://schemas.microsoft.com/office/drawing/2014/main" id="{B9B68FB6-C347-1A40-9DFE-BA5F1670A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99</a:t>
            </a:fld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F75DC32-DEEF-3741-AAF5-AB7543715B72}"/>
              </a:ext>
            </a:extLst>
          </p:cNvPr>
          <p:cNvSpPr txBox="1">
            <a:spLocks/>
          </p:cNvSpPr>
          <p:nvPr/>
        </p:nvSpPr>
        <p:spPr>
          <a:xfrm>
            <a:off x="1803400" y="3048000"/>
            <a:ext cx="11353800" cy="1801949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6000" b="1" dirty="0">
                <a:solidFill>
                  <a:schemeClr val="bg1"/>
                </a:solidFill>
              </a:rPr>
              <a:t>Латинская</a:t>
            </a:r>
            <a:r>
              <a:rPr lang="ru-RU" sz="6000" b="1" dirty="0"/>
              <a:t> </a:t>
            </a:r>
            <a:r>
              <a:rPr lang="ru-RU" sz="6000" b="1" dirty="0">
                <a:solidFill>
                  <a:schemeClr val="bg1"/>
                </a:solidFill>
              </a:rPr>
              <a:t>Америка</a:t>
            </a:r>
            <a:br>
              <a:rPr lang="ru-RU" sz="6000" b="1" dirty="0">
                <a:solidFill>
                  <a:schemeClr val="bg1"/>
                </a:solidFill>
              </a:rPr>
            </a:br>
            <a:endParaRPr lang="ru-RU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9821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13653</Words>
  <Application>Microsoft Macintosh PowerPoint</Application>
  <PresentationFormat>Custom</PresentationFormat>
  <Paragraphs>2028</Paragraphs>
  <Slides>141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141</vt:i4>
      </vt:variant>
    </vt:vector>
  </HeadingPairs>
  <TitlesOfParts>
    <vt:vector size="147" baseType="lpstr">
      <vt:lpstr>Arial</vt:lpstr>
      <vt:lpstr>Calibri</vt:lpstr>
      <vt:lpstr>Liberation Sans</vt:lpstr>
      <vt:lpstr>Unna</vt:lpstr>
      <vt:lpstr>Wingdings 3</vt:lpstr>
      <vt:lpstr>Office Theme</vt:lpstr>
      <vt:lpstr>ввв</vt:lpstr>
      <vt:lpstr>PowerPoint Presentation</vt:lpstr>
      <vt:lpstr>PowerPoint Presentation</vt:lpstr>
      <vt:lpstr>PowerPoint Presentation</vt:lpstr>
      <vt:lpstr>PowerPoint Presentation</vt:lpstr>
      <vt:lpstr> Исламская цивилизация</vt:lpstr>
      <vt:lpstr>Ислам как религия</vt:lpstr>
      <vt:lpstr>PowerPoint Presentation</vt:lpstr>
      <vt:lpstr>Ислам и политика</vt:lpstr>
      <vt:lpstr>Исламское мировоззрение</vt:lpstr>
      <vt:lpstr>Ислам и право (фикх)</vt:lpstr>
      <vt:lpstr>Направления в исламе</vt:lpstr>
      <vt:lpstr>Шиизм</vt:lpstr>
      <vt:lpstr>Суфизм (ат-тасавуф)</vt:lpstr>
      <vt:lpstr>PowerPoint Presentation</vt:lpstr>
      <vt:lpstr>PowerPoint Presentation</vt:lpstr>
      <vt:lpstr>PowerPoint Presentation</vt:lpstr>
      <vt:lpstr>Исламские страны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Африка </vt:lpstr>
      <vt:lpstr>Африка </vt:lpstr>
      <vt:lpstr>PowerPoint Presentation</vt:lpstr>
      <vt:lpstr>PowerPoint Presentation</vt:lpstr>
      <vt:lpstr>Многообразие Африки: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Этнокультурные пространства Африки:</vt:lpstr>
      <vt:lpstr>Афразийский горизонт: Древний Египет</vt:lpstr>
      <vt:lpstr>Афразийский горизонт: Амазиги (берберы)</vt:lpstr>
      <vt:lpstr>Афразийский горизонт: Эфиосемиты</vt:lpstr>
      <vt:lpstr>Этнический и религиозный состав Эфиопии</vt:lpstr>
      <vt:lpstr>Кушиты</vt:lpstr>
      <vt:lpstr>Сомали</vt:lpstr>
      <vt:lpstr>Чадские народы</vt:lpstr>
      <vt:lpstr>Нило-сахарские народы:</vt:lpstr>
      <vt:lpstr>Нилоты</vt:lpstr>
      <vt:lpstr>Сахарские народы</vt:lpstr>
      <vt:lpstr>Нигеро-конголезские народы</vt:lpstr>
      <vt:lpstr>Народы манде</vt:lpstr>
      <vt:lpstr>Атлантическая семья (фульбе, волоф), бенуэ-конголезцы (йоруба), кросс-риверские народы</vt:lpstr>
      <vt:lpstr>Верхне и нижневольские народы, адамава-убангийские народы</vt:lpstr>
      <vt:lpstr>Народы банту</vt:lpstr>
      <vt:lpstr>Восточная Африка: Уганда, Руанда, Бурунди, Кения, Танзания</vt:lpstr>
      <vt:lpstr>Банту Южной Африки</vt:lpstr>
      <vt:lpstr>Пигмеи и койсаны</vt:lpstr>
      <vt:lpstr>Колониализм и его последствия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Панафриканизм: структуры, люди, концепты</vt:lpstr>
      <vt:lpstr>PowerPoint Presentation</vt:lpstr>
      <vt:lpstr>PowerPoint Presentation</vt:lpstr>
      <vt:lpstr>Демографические тенденции</vt:lpstr>
      <vt:lpstr>Африка: перспективы и вызовы</vt:lpstr>
      <vt:lpstr>Природные богатства Африки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Microsoft Office User</cp:lastModifiedBy>
  <cp:revision>47</cp:revision>
  <dcterms:created xsi:type="dcterms:W3CDTF">2006-08-16T00:00:00Z</dcterms:created>
  <dcterms:modified xsi:type="dcterms:W3CDTF">2026-03-27T18:00:44Z</dcterms:modified>
</cp:coreProperties>
</file>