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7" r:id="rId2"/>
    <p:sldId id="653" r:id="rId3"/>
    <p:sldId id="654" r:id="rId4"/>
    <p:sldId id="261" r:id="rId5"/>
    <p:sldId id="259" r:id="rId6"/>
    <p:sldId id="499" r:id="rId7"/>
    <p:sldId id="258" r:id="rId8"/>
    <p:sldId id="658" r:id="rId9"/>
    <p:sldId id="257" r:id="rId10"/>
    <p:sldId id="266" r:id="rId11"/>
    <p:sldId id="655" r:id="rId12"/>
    <p:sldId id="529" r:id="rId13"/>
    <p:sldId id="302" r:id="rId14"/>
    <p:sldId id="506" r:id="rId15"/>
    <p:sldId id="656" r:id="rId16"/>
    <p:sldId id="652" r:id="rId17"/>
    <p:sldId id="484" r:id="rId18"/>
    <p:sldId id="486" r:id="rId19"/>
    <p:sldId id="657" r:id="rId20"/>
    <p:sldId id="487" r:id="rId21"/>
    <p:sldId id="510" r:id="rId22"/>
    <p:sldId id="490" r:id="rId23"/>
    <p:sldId id="496" r:id="rId24"/>
    <p:sldId id="512" r:id="rId25"/>
    <p:sldId id="513" r:id="rId26"/>
    <p:sldId id="514" r:id="rId27"/>
    <p:sldId id="660" r:id="rId28"/>
    <p:sldId id="674" r:id="rId29"/>
    <p:sldId id="661" r:id="rId30"/>
    <p:sldId id="662" r:id="rId31"/>
    <p:sldId id="676" r:id="rId32"/>
    <p:sldId id="675" r:id="rId33"/>
    <p:sldId id="663" r:id="rId34"/>
    <p:sldId id="664" r:id="rId35"/>
    <p:sldId id="665" r:id="rId36"/>
    <p:sldId id="666" r:id="rId37"/>
    <p:sldId id="667" r:id="rId38"/>
    <p:sldId id="668" r:id="rId39"/>
    <p:sldId id="669" r:id="rId40"/>
    <p:sldId id="671" r:id="rId41"/>
    <p:sldId id="677" r:id="rId42"/>
    <p:sldId id="678" r:id="rId43"/>
    <p:sldId id="679" r:id="rId44"/>
    <p:sldId id="680" r:id="rId45"/>
    <p:sldId id="670" r:id="rId46"/>
    <p:sldId id="681" r:id="rId47"/>
    <p:sldId id="672" r:id="rId48"/>
    <p:sldId id="682" r:id="rId49"/>
    <p:sldId id="683" r:id="rId50"/>
    <p:sldId id="673" r:id="rId51"/>
    <p:sldId id="256" r:id="rId52"/>
    <p:sldId id="260" r:id="rId53"/>
    <p:sldId id="528" r:id="rId54"/>
    <p:sldId id="549" r:id="rId55"/>
    <p:sldId id="550" r:id="rId56"/>
    <p:sldId id="481" r:id="rId57"/>
    <p:sldId id="509" r:id="rId58"/>
    <p:sldId id="551" r:id="rId59"/>
    <p:sldId id="552" r:id="rId60"/>
    <p:sldId id="530" r:id="rId61"/>
    <p:sldId id="531" r:id="rId62"/>
    <p:sldId id="553" r:id="rId63"/>
    <p:sldId id="554" r:id="rId64"/>
    <p:sldId id="360" r:id="rId65"/>
    <p:sldId id="555" r:id="rId66"/>
    <p:sldId id="533" r:id="rId67"/>
    <p:sldId id="517" r:id="rId68"/>
    <p:sldId id="518" r:id="rId69"/>
    <p:sldId id="516" r:id="rId70"/>
    <p:sldId id="267" r:id="rId71"/>
    <p:sldId id="262" r:id="rId72"/>
    <p:sldId id="556" r:id="rId73"/>
    <p:sldId id="557" r:id="rId74"/>
    <p:sldId id="263" r:id="rId75"/>
    <p:sldId id="558" r:id="rId76"/>
    <p:sldId id="569" r:id="rId77"/>
    <p:sldId id="570" r:id="rId78"/>
    <p:sldId id="585" r:id="rId79"/>
    <p:sldId id="594" r:id="rId80"/>
    <p:sldId id="596" r:id="rId81"/>
    <p:sldId id="362" r:id="rId82"/>
    <p:sldId id="597" r:id="rId83"/>
    <p:sldId id="576" r:id="rId84"/>
    <p:sldId id="532" r:id="rId85"/>
    <p:sldId id="598" r:id="rId86"/>
    <p:sldId id="599" r:id="rId87"/>
    <p:sldId id="264" r:id="rId88"/>
    <p:sldId id="578" r:id="rId89"/>
    <p:sldId id="580" r:id="rId90"/>
    <p:sldId id="583" r:id="rId91"/>
    <p:sldId id="584" r:id="rId92"/>
    <p:sldId id="579" r:id="rId93"/>
    <p:sldId id="582" r:id="rId94"/>
    <p:sldId id="605" r:id="rId95"/>
    <p:sldId id="606" r:id="rId96"/>
    <p:sldId id="607" r:id="rId97"/>
    <p:sldId id="608" r:id="rId98"/>
    <p:sldId id="609" r:id="rId99"/>
    <p:sldId id="610" r:id="rId100"/>
    <p:sldId id="611" r:id="rId101"/>
    <p:sldId id="613" r:id="rId102"/>
    <p:sldId id="615" r:id="rId103"/>
    <p:sldId id="612" r:id="rId104"/>
    <p:sldId id="265" r:id="rId105"/>
    <p:sldId id="616" r:id="rId106"/>
    <p:sldId id="633" r:id="rId107"/>
    <p:sldId id="592" r:id="rId108"/>
    <p:sldId id="634" r:id="rId109"/>
    <p:sldId id="635" r:id="rId110"/>
    <p:sldId id="636" r:id="rId111"/>
    <p:sldId id="637" r:id="rId112"/>
    <p:sldId id="642" r:id="rId113"/>
    <p:sldId id="643" r:id="rId114"/>
    <p:sldId id="644" r:id="rId115"/>
    <p:sldId id="645" r:id="rId116"/>
    <p:sldId id="646" r:id="rId117"/>
    <p:sldId id="647" r:id="rId118"/>
    <p:sldId id="638" r:id="rId119"/>
    <p:sldId id="648" r:id="rId120"/>
    <p:sldId id="649" r:id="rId121"/>
    <p:sldId id="640" r:id="rId122"/>
    <p:sldId id="650" r:id="rId123"/>
    <p:sldId id="651" r:id="rId124"/>
    <p:sldId id="659" r:id="rId125"/>
    <p:sldId id="268" r:id="rId126"/>
    <p:sldId id="269" r:id="rId12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6" autoAdjust="0"/>
    <p:restoredTop sz="94613" autoAdjust="0"/>
  </p:normalViewPr>
  <p:slideViewPr>
    <p:cSldViewPr>
      <p:cViewPr varScale="1">
        <p:scale>
          <a:sx n="47" d="100"/>
          <a:sy n="47" d="100"/>
        </p:scale>
        <p:origin x="272" y="14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dk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8956" y="-51177"/>
            <a:ext cx="16353911" cy="924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5065" y="-64977"/>
            <a:ext cx="16386129" cy="927395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1267956" y="959156"/>
            <a:ext cx="13720000" cy="850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subTitle" idx="1"/>
          </p:nvPr>
        </p:nvSpPr>
        <p:spPr>
          <a:xfrm>
            <a:off x="1767200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ubTitle" idx="2"/>
          </p:nvPr>
        </p:nvSpPr>
        <p:spPr>
          <a:xfrm>
            <a:off x="1767200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subTitle" idx="3"/>
          </p:nvPr>
        </p:nvSpPr>
        <p:spPr>
          <a:xfrm>
            <a:off x="10686711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4"/>
          </p:nvPr>
        </p:nvSpPr>
        <p:spPr>
          <a:xfrm>
            <a:off x="10686711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5"/>
          </p:nvPr>
        </p:nvSpPr>
        <p:spPr>
          <a:xfrm>
            <a:off x="6226955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6"/>
          </p:nvPr>
        </p:nvSpPr>
        <p:spPr>
          <a:xfrm>
            <a:off x="6226956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500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2"/>
          <p:cNvSpPr/>
          <p:nvPr/>
        </p:nvSpPr>
        <p:spPr>
          <a:xfrm>
            <a:off x="-4066" y="385736"/>
            <a:ext cx="1121668" cy="427515"/>
          </a:xfrm>
          <a:prstGeom prst="rect">
            <a:avLst/>
          </a:prstGeom>
          <a:solidFill>
            <a:srgbClr val="2D4898"/>
          </a:solidFill>
          <a:ln>
            <a:noFill/>
          </a:ln>
        </p:spPr>
        <p:txBody>
          <a:bodyPr spcFirstLastPara="1" wrap="square" lIns="114673" tIns="57321" rIns="114673" bIns="5732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2"/>
          <p:cNvSpPr txBox="1"/>
          <p:nvPr/>
        </p:nvSpPr>
        <p:spPr>
          <a:xfrm>
            <a:off x="695376" y="8565699"/>
            <a:ext cx="772189" cy="38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673" tIns="57321" rIns="114673" bIns="5732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75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225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Google Shape;21;p32"/>
          <p:cNvCxnSpPr/>
          <p:nvPr/>
        </p:nvCxnSpPr>
        <p:spPr>
          <a:xfrm>
            <a:off x="1578558" y="8784551"/>
            <a:ext cx="2889167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Google Shape;22;p32"/>
          <p:cNvSpPr txBox="1">
            <a:spLocks noGrp="1"/>
          </p:cNvSpPr>
          <p:nvPr>
            <p:ph type="ctrTitle"/>
          </p:nvPr>
        </p:nvSpPr>
        <p:spPr>
          <a:xfrm>
            <a:off x="1128860" y="1228724"/>
            <a:ext cx="10849217" cy="715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1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2"/>
          <p:cNvSpPr txBox="1">
            <a:spLocks noGrp="1"/>
          </p:cNvSpPr>
          <p:nvPr>
            <p:ph type="subTitle" idx="1"/>
          </p:nvPr>
        </p:nvSpPr>
        <p:spPr>
          <a:xfrm>
            <a:off x="6247985" y="3678579"/>
            <a:ext cx="8399825" cy="333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1252"/>
              </a:spcBef>
              <a:spcAft>
                <a:spcPts val="0"/>
              </a:spcAft>
              <a:buClr>
                <a:srgbClr val="2D4898"/>
              </a:buClr>
              <a:buSzPts val="3600"/>
              <a:buNone/>
              <a:defRPr sz="4516" b="1">
                <a:solidFill>
                  <a:srgbClr val="2D4898"/>
                </a:solidFill>
              </a:defRPr>
            </a:lvl1pPr>
            <a:lvl2pPr lvl="1" algn="ctr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8"/>
            </a:lvl2pPr>
            <a:lvl3pPr lvl="2" algn="ctr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7"/>
            </a:lvl3pPr>
            <a:lvl4pPr lvl="3" algn="ctr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6D6D6D"/>
              </a:buClr>
              <a:buSzPts val="1600"/>
              <a:buNone/>
              <a:defRPr sz="2007"/>
            </a:lvl4pPr>
            <a:lvl5pPr lvl="4" algn="ctr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6D6D6D"/>
              </a:buClr>
              <a:buSzPts val="1600"/>
              <a:buNone/>
              <a:defRPr sz="2007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7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7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7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7"/>
            </a:lvl9pPr>
          </a:lstStyle>
          <a:p>
            <a:endParaRPr/>
          </a:p>
        </p:txBody>
      </p:sp>
      <p:sp>
        <p:nvSpPr>
          <p:cNvPr id="24" name="Google Shape;24;p32"/>
          <p:cNvSpPr txBox="1">
            <a:spLocks noGrp="1"/>
          </p:cNvSpPr>
          <p:nvPr>
            <p:ph type="dt" idx="10"/>
          </p:nvPr>
        </p:nvSpPr>
        <p:spPr>
          <a:xfrm>
            <a:off x="1117601" y="9470626"/>
            <a:ext cx="36576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2"/>
          <p:cNvSpPr txBox="1">
            <a:spLocks noGrp="1"/>
          </p:cNvSpPr>
          <p:nvPr>
            <p:ph type="ftr" idx="11"/>
          </p:nvPr>
        </p:nvSpPr>
        <p:spPr>
          <a:xfrm>
            <a:off x="5231088" y="9470628"/>
            <a:ext cx="5486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2"/>
          <p:cNvSpPr txBox="1">
            <a:spLocks noGrp="1"/>
          </p:cNvSpPr>
          <p:nvPr>
            <p:ph type="sldNum" idx="12"/>
          </p:nvPr>
        </p:nvSpPr>
        <p:spPr>
          <a:xfrm>
            <a:off x="-42608" y="356077"/>
            <a:ext cx="11759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75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7" name="Google Shape;27;p32"/>
          <p:cNvSpPr txBox="1">
            <a:spLocks noGrp="1"/>
          </p:cNvSpPr>
          <p:nvPr>
            <p:ph type="body" idx="2"/>
          </p:nvPr>
        </p:nvSpPr>
        <p:spPr>
          <a:xfrm>
            <a:off x="1129001" y="2172198"/>
            <a:ext cx="3657600" cy="575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73436" lvl="0" indent="-286718" algn="l">
              <a:lnSpc>
                <a:spcPct val="100000"/>
              </a:lnSpc>
              <a:spcBef>
                <a:spcPts val="125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7"/>
            </a:lvl1pPr>
            <a:lvl2pPr marL="1146873" lvl="1" indent="-286718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6"/>
            </a:lvl2pPr>
            <a:lvl3pPr marL="1720309" lvl="2" indent="-286718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5"/>
            </a:lvl3pPr>
            <a:lvl4pPr marL="2293745" lvl="3" indent="-286718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6D6D6D"/>
              </a:buClr>
              <a:buSzPts val="1000"/>
              <a:buNone/>
              <a:defRPr sz="1255"/>
            </a:lvl4pPr>
            <a:lvl5pPr marL="2867182" lvl="4" indent="-286718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6D6D6D"/>
              </a:buClr>
              <a:buSzPts val="1000"/>
              <a:buNone/>
              <a:defRPr sz="1255"/>
            </a:lvl5pPr>
            <a:lvl6pPr marL="3440618" lvl="5" indent="-286718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5"/>
            </a:lvl6pPr>
            <a:lvl7pPr marL="4014054" lvl="6" indent="-286718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5"/>
            </a:lvl7pPr>
            <a:lvl8pPr marL="4587491" lvl="7" indent="-286718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5"/>
            </a:lvl8pPr>
            <a:lvl9pPr marL="5160927" lvl="8" indent="-286718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5"/>
            </a:lvl9pPr>
          </a:lstStyle>
          <a:p>
            <a:endParaRPr/>
          </a:p>
        </p:txBody>
      </p:sp>
      <p:pic>
        <p:nvPicPr>
          <p:cNvPr id="28" name="Google Shape;28;p32"/>
          <p:cNvPicPr preferRelativeResize="0"/>
          <p:nvPr/>
        </p:nvPicPr>
        <p:blipFill rotWithShape="1">
          <a:blip r:embed="rId2">
            <a:alphaModFix/>
          </a:blip>
          <a:srcRect r="74608"/>
          <a:stretch/>
        </p:blipFill>
        <p:spPr>
          <a:xfrm>
            <a:off x="14784122" y="356078"/>
            <a:ext cx="444431" cy="617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91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804154" y="7647517"/>
            <a:ext cx="3035028" cy="95173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7635132" y="7626487"/>
            <a:ext cx="7816715" cy="77821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3575490" y="8668427"/>
            <a:ext cx="2680511" cy="47557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2321667" y="6792926"/>
            <a:ext cx="11997448" cy="6485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6666690" y="6867221"/>
            <a:ext cx="2266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05323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700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120" y="977557"/>
            <a:ext cx="11767544" cy="1801949"/>
          </a:xfrm>
        </p:spPr>
        <p:txBody>
          <a:bodyPr>
            <a:normAutofit fontScale="90000"/>
          </a:bodyPr>
          <a:lstStyle/>
          <a:p>
            <a:r>
              <a:rPr lang="en-US" sz="5867" dirty="0"/>
              <a:t> </a:t>
            </a:r>
            <a:r>
              <a:rPr lang="ru-RU" sz="5867" dirty="0"/>
              <a:t>Индия как Государство-Цивилизация</a:t>
            </a:r>
            <a:br>
              <a:rPr lang="ru-RU" sz="5867" dirty="0"/>
            </a:br>
            <a:r>
              <a:rPr lang="ru-RU" sz="5867" dirty="0" err="1"/>
              <a:t>Акханд</a:t>
            </a:r>
            <a:r>
              <a:rPr lang="ru-RU" sz="5867" dirty="0"/>
              <a:t> </a:t>
            </a:r>
            <a:r>
              <a:rPr lang="ru-RU" sz="5867" dirty="0" err="1"/>
              <a:t>Бхарат</a:t>
            </a:r>
            <a:br>
              <a:rPr lang="ru-RU" sz="5867" dirty="0"/>
            </a:br>
            <a:r>
              <a:rPr lang="hi-IN" sz="7200" dirty="0"/>
              <a:t>अखण्ड भारत</a:t>
            </a:r>
            <a:br>
              <a:rPr lang="hi-IN" dirty="0"/>
            </a:br>
            <a:endParaRPr lang="ru-RU" sz="5867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01343-B9B9-A54D-BCC5-0D01DBDE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892" y="3492843"/>
            <a:ext cx="8339169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420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950514" y="300986"/>
            <a:ext cx="12539631" cy="173533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Древние индоевропейцы </a:t>
            </a:r>
          </a:p>
          <a:p>
            <a:endParaRPr lang="ru-RU" sz="4267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BDE43-75CE-BB42-AFB3-386521FF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32" y="1648020"/>
            <a:ext cx="12645957" cy="6913123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92160EA-D3CE-6C45-BFBC-293516E848C9}"/>
              </a:ext>
            </a:extLst>
          </p:cNvPr>
          <p:cNvSpPr/>
          <p:nvPr/>
        </p:nvSpPr>
        <p:spPr>
          <a:xfrm>
            <a:off x="7885729" y="2823918"/>
            <a:ext cx="6535049" cy="2459743"/>
          </a:xfrm>
          <a:custGeom>
            <a:avLst/>
            <a:gdLst>
              <a:gd name="connsiteX0" fmla="*/ 2227755 w 4901287"/>
              <a:gd name="connsiteY0" fmla="*/ 177790 h 1844807"/>
              <a:gd name="connsiteX1" fmla="*/ 1478725 w 4901287"/>
              <a:gd name="connsiteY1" fmla="*/ 2692 h 1844807"/>
              <a:gd name="connsiteX2" fmla="*/ 739423 w 4901287"/>
              <a:gd name="connsiteY2" fmla="*/ 343160 h 1844807"/>
              <a:gd name="connsiteX3" fmla="*/ 39032 w 4901287"/>
              <a:gd name="connsiteY3" fmla="*/ 810088 h 1844807"/>
              <a:gd name="connsiteX4" fmla="*/ 223857 w 4901287"/>
              <a:gd name="connsiteY4" fmla="*/ 1286743 h 1844807"/>
              <a:gd name="connsiteX5" fmla="*/ 1342538 w 4901287"/>
              <a:gd name="connsiteY5" fmla="*/ 1481296 h 1844807"/>
              <a:gd name="connsiteX6" fmla="*/ 1819193 w 4901287"/>
              <a:gd name="connsiteY6" fmla="*/ 1821764 h 1844807"/>
              <a:gd name="connsiteX7" fmla="*/ 2791959 w 4901287"/>
              <a:gd name="connsiteY7" fmla="*/ 1743943 h 1844807"/>
              <a:gd name="connsiteX8" fmla="*/ 3083789 w 4901287"/>
              <a:gd name="connsiteY8" fmla="*/ 1432658 h 1844807"/>
              <a:gd name="connsiteX9" fmla="*/ 3667449 w 4901287"/>
              <a:gd name="connsiteY9" fmla="*/ 1841219 h 1844807"/>
              <a:gd name="connsiteX10" fmla="*/ 4786130 w 4901287"/>
              <a:gd name="connsiteY10" fmla="*/ 1568845 h 1844807"/>
              <a:gd name="connsiteX11" fmla="*/ 4786130 w 4901287"/>
              <a:gd name="connsiteY11" fmla="*/ 576624 h 1844807"/>
              <a:gd name="connsiteX12" fmla="*/ 4085738 w 4901287"/>
              <a:gd name="connsiteY12" fmla="*/ 61058 h 1844807"/>
              <a:gd name="connsiteX13" fmla="*/ 2869781 w 4901287"/>
              <a:gd name="connsiteY13" fmla="*/ 61058 h 1844807"/>
              <a:gd name="connsiteX14" fmla="*/ 2227755 w 4901287"/>
              <a:gd name="connsiteY14" fmla="*/ 177790 h 184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01287" h="1844807">
                <a:moveTo>
                  <a:pt x="2227755" y="177790"/>
                </a:moveTo>
                <a:cubicBezTo>
                  <a:pt x="1995912" y="168062"/>
                  <a:pt x="1726780" y="-24870"/>
                  <a:pt x="1478725" y="2692"/>
                </a:cubicBezTo>
                <a:cubicBezTo>
                  <a:pt x="1230670" y="30254"/>
                  <a:pt x="979372" y="208594"/>
                  <a:pt x="739423" y="343160"/>
                </a:cubicBezTo>
                <a:cubicBezTo>
                  <a:pt x="499474" y="477726"/>
                  <a:pt x="124960" y="652824"/>
                  <a:pt x="39032" y="810088"/>
                </a:cubicBezTo>
                <a:cubicBezTo>
                  <a:pt x="-46896" y="967352"/>
                  <a:pt x="6606" y="1174875"/>
                  <a:pt x="223857" y="1286743"/>
                </a:cubicBezTo>
                <a:cubicBezTo>
                  <a:pt x="441108" y="1398611"/>
                  <a:pt x="1076649" y="1392126"/>
                  <a:pt x="1342538" y="1481296"/>
                </a:cubicBezTo>
                <a:cubicBezTo>
                  <a:pt x="1608427" y="1570466"/>
                  <a:pt x="1577623" y="1777990"/>
                  <a:pt x="1819193" y="1821764"/>
                </a:cubicBezTo>
                <a:cubicBezTo>
                  <a:pt x="2060763" y="1865538"/>
                  <a:pt x="2581193" y="1808794"/>
                  <a:pt x="2791959" y="1743943"/>
                </a:cubicBezTo>
                <a:cubicBezTo>
                  <a:pt x="3002725" y="1679092"/>
                  <a:pt x="2937874" y="1416445"/>
                  <a:pt x="3083789" y="1432658"/>
                </a:cubicBezTo>
                <a:cubicBezTo>
                  <a:pt x="3229704" y="1448871"/>
                  <a:pt x="3383726" y="1818521"/>
                  <a:pt x="3667449" y="1841219"/>
                </a:cubicBezTo>
                <a:cubicBezTo>
                  <a:pt x="3951172" y="1863917"/>
                  <a:pt x="4599683" y="1779611"/>
                  <a:pt x="4786130" y="1568845"/>
                </a:cubicBezTo>
                <a:cubicBezTo>
                  <a:pt x="4972577" y="1358079"/>
                  <a:pt x="4902862" y="827922"/>
                  <a:pt x="4786130" y="576624"/>
                </a:cubicBezTo>
                <a:cubicBezTo>
                  <a:pt x="4669398" y="325326"/>
                  <a:pt x="4405129" y="146986"/>
                  <a:pt x="4085738" y="61058"/>
                </a:cubicBezTo>
                <a:cubicBezTo>
                  <a:pt x="3766347" y="-24870"/>
                  <a:pt x="3177823" y="46467"/>
                  <a:pt x="2869781" y="61058"/>
                </a:cubicBezTo>
                <a:cubicBezTo>
                  <a:pt x="2561739" y="75649"/>
                  <a:pt x="2459598" y="187518"/>
                  <a:pt x="2227755" y="177790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D9574-55AB-674E-AF05-3A94DD081475}"/>
              </a:ext>
            </a:extLst>
          </p:cNvPr>
          <p:cNvSpPr txBox="1"/>
          <p:nvPr/>
        </p:nvSpPr>
        <p:spPr>
          <a:xfrm>
            <a:off x="9188450" y="3037700"/>
            <a:ext cx="4114780" cy="872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67" b="1" dirty="0">
                <a:solidFill>
                  <a:srgbClr val="FFC000"/>
                </a:solidFill>
              </a:rPr>
              <a:t>Туран</a:t>
            </a:r>
          </a:p>
          <a:p>
            <a:pPr algn="ctr"/>
            <a:r>
              <a:rPr lang="ru-RU" sz="2400" b="1" dirty="0">
                <a:solidFill>
                  <a:srgbClr val="FFC000"/>
                </a:solidFill>
              </a:rPr>
              <a:t>прародина индо-европейцев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E76753E-1809-1E4E-90CE-697B52B64972}"/>
              </a:ext>
            </a:extLst>
          </p:cNvPr>
          <p:cNvCxnSpPr/>
          <p:nvPr/>
        </p:nvCxnSpPr>
        <p:spPr>
          <a:xfrm>
            <a:off x="11893686" y="4572001"/>
            <a:ext cx="479897" cy="17055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E6E88A-C16E-244B-A2A8-084E3AA85EDD}"/>
              </a:ext>
            </a:extLst>
          </p:cNvPr>
          <p:cNvCxnSpPr>
            <a:cxnSpLocks/>
          </p:cNvCxnSpPr>
          <p:nvPr/>
        </p:nvCxnSpPr>
        <p:spPr>
          <a:xfrm flipH="1">
            <a:off x="10194589" y="4941651"/>
            <a:ext cx="544748" cy="93385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0BC531-5098-404D-BB81-C86332DE8726}"/>
              </a:ext>
            </a:extLst>
          </p:cNvPr>
          <p:cNvCxnSpPr>
            <a:cxnSpLocks/>
          </p:cNvCxnSpPr>
          <p:nvPr/>
        </p:nvCxnSpPr>
        <p:spPr>
          <a:xfrm flipH="1">
            <a:off x="8534400" y="4572001"/>
            <a:ext cx="890307" cy="7116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CFD44B-733B-5247-A6ED-1D321474233F}"/>
              </a:ext>
            </a:extLst>
          </p:cNvPr>
          <p:cNvCxnSpPr>
            <a:cxnSpLocks/>
          </p:cNvCxnSpPr>
          <p:nvPr/>
        </p:nvCxnSpPr>
        <p:spPr>
          <a:xfrm flipH="1">
            <a:off x="7552295" y="4324024"/>
            <a:ext cx="575708" cy="13741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D9AE897-C5E1-8541-A065-11C5EC9A4328}"/>
              </a:ext>
            </a:extLst>
          </p:cNvPr>
          <p:cNvCxnSpPr>
            <a:cxnSpLocks/>
          </p:cNvCxnSpPr>
          <p:nvPr/>
        </p:nvCxnSpPr>
        <p:spPr>
          <a:xfrm flipH="1">
            <a:off x="5899211" y="3874709"/>
            <a:ext cx="2564565" cy="71231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077D11F-2056-3B4F-A704-222CF181EBDF}"/>
              </a:ext>
            </a:extLst>
          </p:cNvPr>
          <p:cNvCxnSpPr>
            <a:cxnSpLocks/>
          </p:cNvCxnSpPr>
          <p:nvPr/>
        </p:nvCxnSpPr>
        <p:spPr>
          <a:xfrm flipH="1">
            <a:off x="5199582" y="3765109"/>
            <a:ext cx="3264193" cy="37983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7D228E7-5EE6-544F-B47B-F2B45D006EDC}"/>
              </a:ext>
            </a:extLst>
          </p:cNvPr>
          <p:cNvCxnSpPr>
            <a:cxnSpLocks/>
          </p:cNvCxnSpPr>
          <p:nvPr/>
        </p:nvCxnSpPr>
        <p:spPr>
          <a:xfrm flipH="1">
            <a:off x="6355830" y="3661766"/>
            <a:ext cx="2178572" cy="12611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62E62A2-066A-6C4A-83AA-4C0B68292B99}"/>
              </a:ext>
            </a:extLst>
          </p:cNvPr>
          <p:cNvCxnSpPr>
            <a:cxnSpLocks/>
          </p:cNvCxnSpPr>
          <p:nvPr/>
        </p:nvCxnSpPr>
        <p:spPr>
          <a:xfrm flipH="1" flipV="1">
            <a:off x="7486794" y="3330521"/>
            <a:ext cx="1746863" cy="20804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FF857EC-936D-E941-9AB8-C92ED6BCD4DD}"/>
              </a:ext>
            </a:extLst>
          </p:cNvPr>
          <p:cNvCxnSpPr>
            <a:cxnSpLocks/>
          </p:cNvCxnSpPr>
          <p:nvPr/>
        </p:nvCxnSpPr>
        <p:spPr>
          <a:xfrm flipH="1" flipV="1">
            <a:off x="7552295" y="3555802"/>
            <a:ext cx="1196828" cy="3563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1D3C44D-7395-3844-95C9-DA428385C5CF}"/>
              </a:ext>
            </a:extLst>
          </p:cNvPr>
          <p:cNvSpPr txBox="1"/>
          <p:nvPr/>
        </p:nvSpPr>
        <p:spPr>
          <a:xfrm>
            <a:off x="11893686" y="6306847"/>
            <a:ext cx="115768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индийцы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51DE77-9901-F14F-9C67-1A0BD1B524F4}"/>
              </a:ext>
            </a:extLst>
          </p:cNvPr>
          <p:cNvSpPr txBox="1"/>
          <p:nvPr/>
        </p:nvSpPr>
        <p:spPr>
          <a:xfrm>
            <a:off x="9724426" y="5750049"/>
            <a:ext cx="99899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иранцы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424ED1-28E1-084D-8A7F-E374F2EF8C61}"/>
              </a:ext>
            </a:extLst>
          </p:cNvPr>
          <p:cNvSpPr txBox="1"/>
          <p:nvPr/>
        </p:nvSpPr>
        <p:spPr>
          <a:xfrm>
            <a:off x="8771610" y="5240188"/>
            <a:ext cx="76694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хетты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F3BBF7-08D8-C645-89D6-8C1DE478466D}"/>
              </a:ext>
            </a:extLst>
          </p:cNvPr>
          <p:cNvSpPr txBox="1"/>
          <p:nvPr/>
        </p:nvSpPr>
        <p:spPr>
          <a:xfrm>
            <a:off x="7577433" y="4836339"/>
            <a:ext cx="97174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армяне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7EA4016-6AAB-C340-99F4-43479D2BBBF4}"/>
              </a:ext>
            </a:extLst>
          </p:cNvPr>
          <p:cNvCxnSpPr>
            <a:cxnSpLocks/>
          </p:cNvCxnSpPr>
          <p:nvPr/>
        </p:nvCxnSpPr>
        <p:spPr>
          <a:xfrm flipH="1">
            <a:off x="6876219" y="4324024"/>
            <a:ext cx="1528111" cy="72140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DDEE7D5-836E-314A-B558-2E49F1AF6DCE}"/>
              </a:ext>
            </a:extLst>
          </p:cNvPr>
          <p:cNvSpPr txBox="1"/>
          <p:nvPr/>
        </p:nvSpPr>
        <p:spPr>
          <a:xfrm>
            <a:off x="6652899" y="4927829"/>
            <a:ext cx="76976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греки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2F3A89-F43B-0440-A67C-6335A3F7A312}"/>
              </a:ext>
            </a:extLst>
          </p:cNvPr>
          <p:cNvSpPr txBox="1"/>
          <p:nvPr/>
        </p:nvSpPr>
        <p:spPr>
          <a:xfrm>
            <a:off x="5508737" y="4566527"/>
            <a:ext cx="82586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>
                <a:solidFill>
                  <a:srgbClr val="FFC000"/>
                </a:solidFill>
              </a:rPr>
              <a:t>италы</a:t>
            </a:r>
            <a:endParaRPr lang="ru-RU" sz="1867" b="1" dirty="0">
              <a:solidFill>
                <a:srgbClr val="FFC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EAC76D-694C-DF4C-B93D-ED4B86A84E28}"/>
              </a:ext>
            </a:extLst>
          </p:cNvPr>
          <p:cNvSpPr txBox="1"/>
          <p:nvPr/>
        </p:nvSpPr>
        <p:spPr>
          <a:xfrm>
            <a:off x="4162310" y="3848603"/>
            <a:ext cx="91640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кельты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82EC4A-9267-304E-A4C8-46AA197AEE37}"/>
              </a:ext>
            </a:extLst>
          </p:cNvPr>
          <p:cNvSpPr txBox="1"/>
          <p:nvPr/>
        </p:nvSpPr>
        <p:spPr>
          <a:xfrm>
            <a:off x="4862975" y="3560892"/>
            <a:ext cx="124021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германцы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1D059F-D7E2-5A43-99A3-A129BBF4188A}"/>
              </a:ext>
            </a:extLst>
          </p:cNvPr>
          <p:cNvSpPr txBox="1"/>
          <p:nvPr/>
        </p:nvSpPr>
        <p:spPr>
          <a:xfrm>
            <a:off x="6526858" y="2929851"/>
            <a:ext cx="81945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>
                <a:solidFill>
                  <a:srgbClr val="FFC000"/>
                </a:solidFill>
              </a:rPr>
              <a:t>балты</a:t>
            </a:r>
            <a:endParaRPr lang="ru-RU" sz="1867" b="1" dirty="0">
              <a:solidFill>
                <a:srgbClr val="FFC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812E2A-02C9-AE4C-9300-AB9542E21756}"/>
              </a:ext>
            </a:extLst>
          </p:cNvPr>
          <p:cNvSpPr txBox="1"/>
          <p:nvPr/>
        </p:nvSpPr>
        <p:spPr>
          <a:xfrm>
            <a:off x="6171147" y="3295808"/>
            <a:ext cx="101624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славяне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9A32FA2-5918-9644-82B9-F8A37A2BE360}"/>
              </a:ext>
            </a:extLst>
          </p:cNvPr>
          <p:cNvSpPr txBox="1"/>
          <p:nvPr/>
        </p:nvSpPr>
        <p:spPr>
          <a:xfrm>
            <a:off x="6188696" y="4362967"/>
            <a:ext cx="128272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FFC000"/>
                </a:solidFill>
              </a:rPr>
              <a:t>фракийцы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749FB0-C7D6-7043-B140-3E671F6D7072}"/>
              </a:ext>
            </a:extLst>
          </p:cNvPr>
          <p:cNvSpPr txBox="1"/>
          <p:nvPr/>
        </p:nvSpPr>
        <p:spPr>
          <a:xfrm>
            <a:off x="7052906" y="2219847"/>
            <a:ext cx="92653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/>
              <a:t>кентум</a:t>
            </a:r>
            <a:endParaRPr lang="ru-RU" sz="1867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6A9708-1589-9444-994E-AAF7828CDD44}"/>
              </a:ext>
            </a:extLst>
          </p:cNvPr>
          <p:cNvSpPr txBox="1"/>
          <p:nvPr/>
        </p:nvSpPr>
        <p:spPr>
          <a:xfrm>
            <a:off x="11893686" y="2306656"/>
            <a:ext cx="78489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/>
              <a:t>сатем</a:t>
            </a:r>
            <a:endParaRPr lang="ru-RU" sz="1867" b="1" dirty="0"/>
          </a:p>
        </p:txBody>
      </p:sp>
    </p:spTree>
    <p:extLst>
      <p:ext uri="{BB962C8B-B14F-4D97-AF65-F5344CB8AC3E}">
        <p14:creationId xmlns:p14="http://schemas.microsoft.com/office/powerpoint/2010/main" val="27282999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950514" y="300986"/>
            <a:ext cx="12539631" cy="173533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Древние индоевропейцы </a:t>
            </a:r>
          </a:p>
          <a:p>
            <a:endParaRPr lang="ru-RU" sz="4267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BDE43-75CE-BB42-AFB3-386521FF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32" y="1648020"/>
            <a:ext cx="12645957" cy="6913123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92160EA-D3CE-6C45-BFBC-293516E848C9}"/>
              </a:ext>
            </a:extLst>
          </p:cNvPr>
          <p:cNvSpPr/>
          <p:nvPr/>
        </p:nvSpPr>
        <p:spPr>
          <a:xfrm>
            <a:off x="7885729" y="2823918"/>
            <a:ext cx="6535049" cy="2459743"/>
          </a:xfrm>
          <a:custGeom>
            <a:avLst/>
            <a:gdLst>
              <a:gd name="connsiteX0" fmla="*/ 2227755 w 4901287"/>
              <a:gd name="connsiteY0" fmla="*/ 177790 h 1844807"/>
              <a:gd name="connsiteX1" fmla="*/ 1478725 w 4901287"/>
              <a:gd name="connsiteY1" fmla="*/ 2692 h 1844807"/>
              <a:gd name="connsiteX2" fmla="*/ 739423 w 4901287"/>
              <a:gd name="connsiteY2" fmla="*/ 343160 h 1844807"/>
              <a:gd name="connsiteX3" fmla="*/ 39032 w 4901287"/>
              <a:gd name="connsiteY3" fmla="*/ 810088 h 1844807"/>
              <a:gd name="connsiteX4" fmla="*/ 223857 w 4901287"/>
              <a:gd name="connsiteY4" fmla="*/ 1286743 h 1844807"/>
              <a:gd name="connsiteX5" fmla="*/ 1342538 w 4901287"/>
              <a:gd name="connsiteY5" fmla="*/ 1481296 h 1844807"/>
              <a:gd name="connsiteX6" fmla="*/ 1819193 w 4901287"/>
              <a:gd name="connsiteY6" fmla="*/ 1821764 h 1844807"/>
              <a:gd name="connsiteX7" fmla="*/ 2791959 w 4901287"/>
              <a:gd name="connsiteY7" fmla="*/ 1743943 h 1844807"/>
              <a:gd name="connsiteX8" fmla="*/ 3083789 w 4901287"/>
              <a:gd name="connsiteY8" fmla="*/ 1432658 h 1844807"/>
              <a:gd name="connsiteX9" fmla="*/ 3667449 w 4901287"/>
              <a:gd name="connsiteY9" fmla="*/ 1841219 h 1844807"/>
              <a:gd name="connsiteX10" fmla="*/ 4786130 w 4901287"/>
              <a:gd name="connsiteY10" fmla="*/ 1568845 h 1844807"/>
              <a:gd name="connsiteX11" fmla="*/ 4786130 w 4901287"/>
              <a:gd name="connsiteY11" fmla="*/ 576624 h 1844807"/>
              <a:gd name="connsiteX12" fmla="*/ 4085738 w 4901287"/>
              <a:gd name="connsiteY12" fmla="*/ 61058 h 1844807"/>
              <a:gd name="connsiteX13" fmla="*/ 2869781 w 4901287"/>
              <a:gd name="connsiteY13" fmla="*/ 61058 h 1844807"/>
              <a:gd name="connsiteX14" fmla="*/ 2227755 w 4901287"/>
              <a:gd name="connsiteY14" fmla="*/ 177790 h 184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01287" h="1844807">
                <a:moveTo>
                  <a:pt x="2227755" y="177790"/>
                </a:moveTo>
                <a:cubicBezTo>
                  <a:pt x="1995912" y="168062"/>
                  <a:pt x="1726780" y="-24870"/>
                  <a:pt x="1478725" y="2692"/>
                </a:cubicBezTo>
                <a:cubicBezTo>
                  <a:pt x="1230670" y="30254"/>
                  <a:pt x="979372" y="208594"/>
                  <a:pt x="739423" y="343160"/>
                </a:cubicBezTo>
                <a:cubicBezTo>
                  <a:pt x="499474" y="477726"/>
                  <a:pt x="124960" y="652824"/>
                  <a:pt x="39032" y="810088"/>
                </a:cubicBezTo>
                <a:cubicBezTo>
                  <a:pt x="-46896" y="967352"/>
                  <a:pt x="6606" y="1174875"/>
                  <a:pt x="223857" y="1286743"/>
                </a:cubicBezTo>
                <a:cubicBezTo>
                  <a:pt x="441108" y="1398611"/>
                  <a:pt x="1076649" y="1392126"/>
                  <a:pt x="1342538" y="1481296"/>
                </a:cubicBezTo>
                <a:cubicBezTo>
                  <a:pt x="1608427" y="1570466"/>
                  <a:pt x="1577623" y="1777990"/>
                  <a:pt x="1819193" y="1821764"/>
                </a:cubicBezTo>
                <a:cubicBezTo>
                  <a:pt x="2060763" y="1865538"/>
                  <a:pt x="2581193" y="1808794"/>
                  <a:pt x="2791959" y="1743943"/>
                </a:cubicBezTo>
                <a:cubicBezTo>
                  <a:pt x="3002725" y="1679092"/>
                  <a:pt x="2937874" y="1416445"/>
                  <a:pt x="3083789" y="1432658"/>
                </a:cubicBezTo>
                <a:cubicBezTo>
                  <a:pt x="3229704" y="1448871"/>
                  <a:pt x="3383726" y="1818521"/>
                  <a:pt x="3667449" y="1841219"/>
                </a:cubicBezTo>
                <a:cubicBezTo>
                  <a:pt x="3951172" y="1863917"/>
                  <a:pt x="4599683" y="1779611"/>
                  <a:pt x="4786130" y="1568845"/>
                </a:cubicBezTo>
                <a:cubicBezTo>
                  <a:pt x="4972577" y="1358079"/>
                  <a:pt x="4902862" y="827922"/>
                  <a:pt x="4786130" y="576624"/>
                </a:cubicBezTo>
                <a:cubicBezTo>
                  <a:pt x="4669398" y="325326"/>
                  <a:pt x="4405129" y="146986"/>
                  <a:pt x="4085738" y="61058"/>
                </a:cubicBezTo>
                <a:cubicBezTo>
                  <a:pt x="3766347" y="-24870"/>
                  <a:pt x="3177823" y="46467"/>
                  <a:pt x="2869781" y="61058"/>
                </a:cubicBezTo>
                <a:cubicBezTo>
                  <a:pt x="2561739" y="75649"/>
                  <a:pt x="2459598" y="187518"/>
                  <a:pt x="2227755" y="177790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D9574-55AB-674E-AF05-3A94DD081475}"/>
              </a:ext>
            </a:extLst>
          </p:cNvPr>
          <p:cNvSpPr txBox="1"/>
          <p:nvPr/>
        </p:nvSpPr>
        <p:spPr>
          <a:xfrm>
            <a:off x="9188450" y="3037700"/>
            <a:ext cx="4114780" cy="872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67" b="1" dirty="0">
                <a:solidFill>
                  <a:srgbClr val="FFC000"/>
                </a:solidFill>
              </a:rPr>
              <a:t>Туран</a:t>
            </a:r>
          </a:p>
          <a:p>
            <a:pPr algn="ctr"/>
            <a:r>
              <a:rPr lang="ru-RU" sz="2400" b="1" dirty="0">
                <a:solidFill>
                  <a:srgbClr val="FFC000"/>
                </a:solidFill>
              </a:rPr>
              <a:t>прародина индо-европейцев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3074DF-CFA7-3A45-8C0F-B111BBB9623E}"/>
              </a:ext>
            </a:extLst>
          </p:cNvPr>
          <p:cNvSpPr txBox="1"/>
          <p:nvPr/>
        </p:nvSpPr>
        <p:spPr>
          <a:xfrm rot="1945560">
            <a:off x="5653315" y="4073587"/>
            <a:ext cx="3280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highlight>
                  <a:srgbClr val="808080"/>
                </a:highlight>
              </a:rPr>
              <a:t>палеоевропейцы</a:t>
            </a:r>
            <a:endParaRPr lang="ru-RU" sz="3200" b="1" dirty="0">
              <a:highlight>
                <a:srgbClr val="80808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09AFE-D8BC-EA48-BD3F-81B915D21E97}"/>
              </a:ext>
            </a:extLst>
          </p:cNvPr>
          <p:cNvSpPr txBox="1"/>
          <p:nvPr/>
        </p:nvSpPr>
        <p:spPr>
          <a:xfrm>
            <a:off x="11709528" y="6104229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дравиды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4ECE1C-FF23-264A-BF5D-FC71FE0F98C2}"/>
              </a:ext>
            </a:extLst>
          </p:cNvPr>
          <p:cNvSpPr txBox="1"/>
          <p:nvPr/>
        </p:nvSpPr>
        <p:spPr>
          <a:xfrm>
            <a:off x="12085588" y="6676181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дравиды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9B56F3-F672-D545-BF44-720DF6DF5FC2}"/>
              </a:ext>
            </a:extLst>
          </p:cNvPr>
          <p:cNvSpPr txBox="1"/>
          <p:nvPr/>
        </p:nvSpPr>
        <p:spPr>
          <a:xfrm>
            <a:off x="11195892" y="2056407"/>
            <a:ext cx="2509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highlight>
                  <a:srgbClr val="808080"/>
                </a:highlight>
              </a:rPr>
              <a:t>палеоазиаты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34B39-6862-0F4E-B1CD-129449DD353E}"/>
              </a:ext>
            </a:extLst>
          </p:cNvPr>
          <p:cNvSpPr txBox="1"/>
          <p:nvPr/>
        </p:nvSpPr>
        <p:spPr>
          <a:xfrm rot="1968581">
            <a:off x="4978657" y="4647850"/>
            <a:ext cx="369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highlight>
                  <a:srgbClr val="808080"/>
                </a:highlight>
              </a:rPr>
              <a:t>оседлая аграрная культура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2E46FA-9068-5847-A2D6-3D22EF11BB7B}"/>
              </a:ext>
            </a:extLst>
          </p:cNvPr>
          <p:cNvSpPr txBox="1"/>
          <p:nvPr/>
        </p:nvSpPr>
        <p:spPr>
          <a:xfrm>
            <a:off x="11971240" y="7299441"/>
            <a:ext cx="150451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333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ED4404-5C96-DC47-A290-61968170611E}"/>
              </a:ext>
            </a:extLst>
          </p:cNvPr>
          <p:cNvSpPr txBox="1"/>
          <p:nvPr/>
        </p:nvSpPr>
        <p:spPr>
          <a:xfrm>
            <a:off x="9816669" y="5713181"/>
            <a:ext cx="150451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333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35BA31-FAA9-2147-B491-17479A05467B}"/>
              </a:ext>
            </a:extLst>
          </p:cNvPr>
          <p:cNvSpPr txBox="1"/>
          <p:nvPr/>
        </p:nvSpPr>
        <p:spPr>
          <a:xfrm rot="18983612">
            <a:off x="7253053" y="3028994"/>
            <a:ext cx="150451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>
                <a:highlight>
                  <a:srgbClr val="808080"/>
                </a:highlight>
              </a:rPr>
              <a:t>оседлая </a:t>
            </a:r>
          </a:p>
          <a:p>
            <a:r>
              <a:rPr lang="ru-RU" sz="1333" dirty="0">
                <a:highlight>
                  <a:srgbClr val="808080"/>
                </a:highlight>
              </a:rPr>
              <a:t>аграрная культура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1D14FF-E60D-AE4A-B74A-5964859F4C38}"/>
              </a:ext>
            </a:extLst>
          </p:cNvPr>
          <p:cNvSpPr txBox="1"/>
          <p:nvPr/>
        </p:nvSpPr>
        <p:spPr>
          <a:xfrm rot="668947">
            <a:off x="3937635" y="5792098"/>
            <a:ext cx="615585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400" b="1" dirty="0">
                <a:highlight>
                  <a:srgbClr val="808080"/>
                </a:highlight>
              </a:rPr>
              <a:t>Цивилизация </a:t>
            </a:r>
          </a:p>
          <a:p>
            <a:r>
              <a:rPr lang="ru-RU" sz="6400" b="1" dirty="0">
                <a:highlight>
                  <a:srgbClr val="808080"/>
                </a:highlight>
              </a:rPr>
              <a:t>Великой Матери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8D2CCC-2412-A54D-AD92-EAE4B8A1F6CD}"/>
              </a:ext>
            </a:extLst>
          </p:cNvPr>
          <p:cNvSpPr txBox="1"/>
          <p:nvPr/>
        </p:nvSpPr>
        <p:spPr>
          <a:xfrm>
            <a:off x="11685131" y="4018996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C000"/>
                </a:solidFill>
              </a:rPr>
              <a:t>патриархат</a:t>
            </a:r>
          </a:p>
        </p:txBody>
      </p:sp>
    </p:spTree>
    <p:extLst>
      <p:ext uri="{BB962C8B-B14F-4D97-AF65-F5344CB8AC3E}">
        <p14:creationId xmlns:p14="http://schemas.microsoft.com/office/powerpoint/2010/main" val="300182465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508509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Вторжение ведических </a:t>
            </a:r>
            <a:r>
              <a:rPr lang="ru-RU" sz="5600" dirty="0" err="1"/>
              <a:t>ариев</a:t>
            </a:r>
            <a:endParaRPr lang="ru-RU" sz="5600" dirty="0"/>
          </a:p>
          <a:p>
            <a:endParaRPr lang="ru-RU" sz="4267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F7DA93-B6E3-9649-96AD-D11E2FBA0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520" y="1997414"/>
            <a:ext cx="8553315" cy="6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0085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2017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6E773-49EC-0F4D-B5C7-BDEC5A0F8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65100"/>
            <a:ext cx="15417800" cy="88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5880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B4544C-E80C-8949-BDE4-82987B1E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605" y="358440"/>
            <a:ext cx="8060724" cy="84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8585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C4DB-B3DE-BE4A-B364-A425BD405E75}"/>
              </a:ext>
            </a:extLst>
          </p:cNvPr>
          <p:cNvSpPr txBox="1"/>
          <p:nvPr/>
        </p:nvSpPr>
        <p:spPr>
          <a:xfrm>
            <a:off x="6458465" y="8264253"/>
            <a:ext cx="1670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Человек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5FD94F-67EB-8B4A-A8AD-BDFEDE9748B4}"/>
              </a:ext>
            </a:extLst>
          </p:cNvPr>
          <p:cNvSpPr txBox="1"/>
          <p:nvPr/>
        </p:nvSpPr>
        <p:spPr>
          <a:xfrm>
            <a:off x="6815400" y="6523505"/>
            <a:ext cx="995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атман</a:t>
            </a:r>
            <a:endParaRPr lang="ru-RU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4D0D2-640A-8547-AC79-1F14CB579F6F}"/>
              </a:ext>
            </a:extLst>
          </p:cNvPr>
          <p:cNvSpPr txBox="1"/>
          <p:nvPr/>
        </p:nvSpPr>
        <p:spPr>
          <a:xfrm>
            <a:off x="6176468" y="1634372"/>
            <a:ext cx="2005998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67" dirty="0" err="1"/>
              <a:t>Параматман</a:t>
            </a:r>
            <a:endParaRPr lang="ru-RU" sz="2667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2712A7-5FBC-184E-99C0-797ED7DCEBBA}"/>
              </a:ext>
            </a:extLst>
          </p:cNvPr>
          <p:cNvSpPr txBox="1"/>
          <p:nvPr/>
        </p:nvSpPr>
        <p:spPr>
          <a:xfrm>
            <a:off x="10465755" y="1631461"/>
            <a:ext cx="2589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Брахма (Абсолют</a:t>
            </a:r>
            <a:r>
              <a:rPr lang="ru-RU" sz="2400" dirty="0"/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6EAEEA-98F7-5748-B738-F2ABE1F356E4}"/>
              </a:ext>
            </a:extLst>
          </p:cNvPr>
          <p:cNvCxnSpPr>
            <a:cxnSpLocks/>
          </p:cNvCxnSpPr>
          <p:nvPr/>
        </p:nvCxnSpPr>
        <p:spPr>
          <a:xfrm flipV="1">
            <a:off x="7628238" y="2306781"/>
            <a:ext cx="3290847" cy="3921024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CFBE30A-CA2C-1844-A53A-627F8889C097}"/>
              </a:ext>
            </a:extLst>
          </p:cNvPr>
          <p:cNvSpPr txBox="1"/>
          <p:nvPr/>
        </p:nvSpPr>
        <p:spPr>
          <a:xfrm>
            <a:off x="9903635" y="4643631"/>
            <a:ext cx="16444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Таттвамаси</a:t>
            </a:r>
            <a:endParaRPr lang="ru-RU" sz="2400" dirty="0"/>
          </a:p>
          <a:p>
            <a:r>
              <a:rPr lang="ru-RU" sz="2400" dirty="0"/>
              <a:t>Я есть То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295C0F-3463-DA47-BD1B-21C7525141E0}"/>
              </a:ext>
            </a:extLst>
          </p:cNvPr>
          <p:cNvSpPr txBox="1"/>
          <p:nvPr/>
        </p:nvSpPr>
        <p:spPr>
          <a:xfrm>
            <a:off x="7220636" y="3474275"/>
            <a:ext cx="1550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высшее </a:t>
            </a:r>
          </a:p>
          <a:p>
            <a:r>
              <a:rPr lang="ru-RU" sz="2400" dirty="0"/>
              <a:t>тождество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0A4333-E299-1F49-8FBD-89A3693C075D}"/>
              </a:ext>
            </a:extLst>
          </p:cNvPr>
          <p:cNvSpPr txBox="1"/>
          <p:nvPr/>
        </p:nvSpPr>
        <p:spPr>
          <a:xfrm rot="16200000">
            <a:off x="1810476" y="4879149"/>
            <a:ext cx="1270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три тела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D7FFD2-F002-BE4D-85E2-91FFC33B01A8}"/>
              </a:ext>
            </a:extLst>
          </p:cNvPr>
          <p:cNvSpPr txBox="1"/>
          <p:nvPr/>
        </p:nvSpPr>
        <p:spPr>
          <a:xfrm>
            <a:off x="3003259" y="7546773"/>
            <a:ext cx="187025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 err="1"/>
              <a:t>стхула</a:t>
            </a:r>
            <a:r>
              <a:rPr lang="ru-RU" sz="2133" dirty="0"/>
              <a:t> </a:t>
            </a:r>
            <a:r>
              <a:rPr lang="ru-RU" sz="2133" dirty="0" err="1"/>
              <a:t>шарира</a:t>
            </a:r>
            <a:endParaRPr lang="ru-RU" sz="2133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F96C7-3CE9-F24D-A9E4-EB0A3248C8C9}"/>
              </a:ext>
            </a:extLst>
          </p:cNvPr>
          <p:cNvSpPr txBox="1"/>
          <p:nvPr/>
        </p:nvSpPr>
        <p:spPr>
          <a:xfrm>
            <a:off x="2855783" y="3130379"/>
            <a:ext cx="1952009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 err="1"/>
              <a:t>карана</a:t>
            </a:r>
            <a:r>
              <a:rPr lang="ru-RU" sz="2133" dirty="0"/>
              <a:t> </a:t>
            </a:r>
            <a:r>
              <a:rPr lang="ru-RU" sz="2133" dirty="0" err="1"/>
              <a:t>шарира</a:t>
            </a:r>
            <a:endParaRPr lang="ru-RU" sz="2133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5740FC-050F-E048-94BF-C63FD97FE521}"/>
              </a:ext>
            </a:extLst>
          </p:cNvPr>
          <p:cNvSpPr txBox="1"/>
          <p:nvPr/>
        </p:nvSpPr>
        <p:spPr>
          <a:xfrm>
            <a:off x="380111" y="313038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Свар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E51A1F-1043-0B40-A093-D1662DAA8068}"/>
              </a:ext>
            </a:extLst>
          </p:cNvPr>
          <p:cNvSpPr txBox="1"/>
          <p:nvPr/>
        </p:nvSpPr>
        <p:spPr>
          <a:xfrm>
            <a:off x="366177" y="4863758"/>
            <a:ext cx="1073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Бхувас</a:t>
            </a:r>
            <a:endParaRPr lang="ru-RU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D46408-7B9C-F245-97B4-603EE5144F01}"/>
              </a:ext>
            </a:extLst>
          </p:cNvPr>
          <p:cNvSpPr txBox="1"/>
          <p:nvPr/>
        </p:nvSpPr>
        <p:spPr>
          <a:xfrm>
            <a:off x="366176" y="7546774"/>
            <a:ext cx="805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Бхур</a:t>
            </a:r>
            <a:endParaRPr lang="ru-RU" sz="2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C23256-F04E-BC4E-91BB-6D9086F28693}"/>
              </a:ext>
            </a:extLst>
          </p:cNvPr>
          <p:cNvSpPr txBox="1"/>
          <p:nvPr/>
        </p:nvSpPr>
        <p:spPr>
          <a:xfrm>
            <a:off x="4388325" y="6425828"/>
            <a:ext cx="1889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пять </a:t>
            </a:r>
            <a:r>
              <a:rPr lang="ru-RU" sz="2400" dirty="0" err="1"/>
              <a:t>танматр</a:t>
            </a:r>
            <a:endParaRPr lang="ru-RU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28878B-4B89-9341-B3D8-400A8E2976F7}"/>
              </a:ext>
            </a:extLst>
          </p:cNvPr>
          <p:cNvSpPr txBox="1"/>
          <p:nvPr/>
        </p:nvSpPr>
        <p:spPr>
          <a:xfrm>
            <a:off x="5548045" y="4474980"/>
            <a:ext cx="1415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ахамкара</a:t>
            </a:r>
            <a:endParaRPr lang="ru-RU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3D1A90-48B0-BD45-A0BC-2C136249E956}"/>
              </a:ext>
            </a:extLst>
          </p:cNvPr>
          <p:cNvSpPr txBox="1"/>
          <p:nvPr/>
        </p:nvSpPr>
        <p:spPr>
          <a:xfrm>
            <a:off x="2855783" y="5024324"/>
            <a:ext cx="202491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 err="1"/>
              <a:t>сукшма</a:t>
            </a:r>
            <a:r>
              <a:rPr lang="ru-RU" sz="2133" dirty="0"/>
              <a:t> </a:t>
            </a:r>
            <a:r>
              <a:rPr lang="ru-RU" sz="2133" dirty="0" err="1"/>
              <a:t>шарира</a:t>
            </a:r>
            <a:endParaRPr lang="ru-RU" sz="2133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DEF336-99B2-FD4E-A10A-33C3E7CE1DFA}"/>
              </a:ext>
            </a:extLst>
          </p:cNvPr>
          <p:cNvSpPr txBox="1"/>
          <p:nvPr/>
        </p:nvSpPr>
        <p:spPr>
          <a:xfrm>
            <a:off x="5516888" y="3114775"/>
            <a:ext cx="11257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буддхи</a:t>
            </a:r>
            <a:endParaRPr lang="ru-RU" sz="2400" dirty="0"/>
          </a:p>
          <a:p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EB7BFF-973E-0F45-8AB0-531D1CCC68D1}"/>
              </a:ext>
            </a:extLst>
          </p:cNvPr>
          <p:cNvSpPr txBox="1"/>
          <p:nvPr/>
        </p:nvSpPr>
        <p:spPr>
          <a:xfrm>
            <a:off x="5516887" y="5003806"/>
            <a:ext cx="982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манас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0323212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C97FECC-3DE6-744D-9CAC-9FBF6404CC2B}"/>
              </a:ext>
            </a:extLst>
          </p:cNvPr>
          <p:cNvSpPr/>
          <p:nvPr/>
        </p:nvSpPr>
        <p:spPr>
          <a:xfrm>
            <a:off x="6661230" y="2885762"/>
            <a:ext cx="2661260" cy="258878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bg1"/>
              </a:solidFill>
            </a:endParaRP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786591-25F7-E942-A5F1-FE0F640FB4B8}"/>
              </a:ext>
            </a:extLst>
          </p:cNvPr>
          <p:cNvSpPr/>
          <p:nvPr/>
        </p:nvSpPr>
        <p:spPr>
          <a:xfrm>
            <a:off x="4632270" y="1126285"/>
            <a:ext cx="6702156" cy="6274943"/>
          </a:xfrm>
          <a:prstGeom prst="donut">
            <a:avLst>
              <a:gd name="adj" fmla="val 723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3099662" y="1"/>
            <a:ext cx="9505628" cy="8665275"/>
          </a:xfrm>
          <a:prstGeom prst="donut">
            <a:avLst>
              <a:gd name="adj" fmla="val 247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54A10C-7070-7E4E-BD05-ACDDC42643F2}"/>
              </a:ext>
            </a:extLst>
          </p:cNvPr>
          <p:cNvSpPr txBox="1"/>
          <p:nvPr/>
        </p:nvSpPr>
        <p:spPr>
          <a:xfrm rot="16200000">
            <a:off x="3060655" y="4053472"/>
            <a:ext cx="166586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Пакистан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E0A1FB-4353-274C-BE97-5EB1ABEA8AD7}"/>
              </a:ext>
            </a:extLst>
          </p:cNvPr>
          <p:cNvSpPr txBox="1"/>
          <p:nvPr/>
        </p:nvSpPr>
        <p:spPr>
          <a:xfrm>
            <a:off x="6884238" y="7779395"/>
            <a:ext cx="164053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 </a:t>
            </a:r>
            <a:r>
              <a:rPr lang="ru-RU" sz="2133" b="1" dirty="0" err="1">
                <a:solidFill>
                  <a:schemeClr val="bg1"/>
                </a:solidFill>
              </a:rPr>
              <a:t>сингалы</a:t>
            </a:r>
            <a:endParaRPr lang="ru-RU" sz="2133" b="1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169049-8C3B-534C-910B-6426E5970CB3}"/>
              </a:ext>
            </a:extLst>
          </p:cNvPr>
          <p:cNvSpPr txBox="1"/>
          <p:nvPr/>
        </p:nvSpPr>
        <p:spPr>
          <a:xfrm rot="4259212">
            <a:off x="3358642" y="5755031"/>
            <a:ext cx="284456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 исламский мир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F2B389-3BEC-6845-962D-8F34084815DE}"/>
              </a:ext>
            </a:extLst>
          </p:cNvPr>
          <p:cNvSpPr txBox="1"/>
          <p:nvPr/>
        </p:nvSpPr>
        <p:spPr>
          <a:xfrm>
            <a:off x="4255830" y="8632008"/>
            <a:ext cx="6550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Религиозная структура индийской  цивилизации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D26E13-5BAA-7E47-90DF-9F5591D3B5C3}"/>
              </a:ext>
            </a:extLst>
          </p:cNvPr>
          <p:cNvSpPr/>
          <p:nvPr/>
        </p:nvSpPr>
        <p:spPr>
          <a:xfrm>
            <a:off x="5322145" y="3501435"/>
            <a:ext cx="1293800" cy="1233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754393F-FE41-1245-81DD-A33750774FDD}"/>
              </a:ext>
            </a:extLst>
          </p:cNvPr>
          <p:cNvSpPr/>
          <p:nvPr/>
        </p:nvSpPr>
        <p:spPr>
          <a:xfrm>
            <a:off x="5931324" y="4972870"/>
            <a:ext cx="818824" cy="84660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0F2A0D3-AC78-864D-AB04-8C69A195E2CA}"/>
              </a:ext>
            </a:extLst>
          </p:cNvPr>
          <p:cNvSpPr txBox="1"/>
          <p:nvPr/>
        </p:nvSpPr>
        <p:spPr>
          <a:xfrm>
            <a:off x="5899083" y="5200813"/>
            <a:ext cx="98515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сикхи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F1BD53-1DE5-F94C-A5BD-8BAA042289B7}"/>
              </a:ext>
            </a:extLst>
          </p:cNvPr>
          <p:cNvSpPr txBox="1"/>
          <p:nvPr/>
        </p:nvSpPr>
        <p:spPr>
          <a:xfrm>
            <a:off x="7196160" y="3906083"/>
            <a:ext cx="164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индуизм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E2C91E-FD08-964F-9566-91535EDD507B}"/>
              </a:ext>
            </a:extLst>
          </p:cNvPr>
          <p:cNvSpPr txBox="1"/>
          <p:nvPr/>
        </p:nvSpPr>
        <p:spPr>
          <a:xfrm>
            <a:off x="5389365" y="3938002"/>
            <a:ext cx="104335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ислам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58F8B-57BE-DC4D-AACF-E75425780381}"/>
              </a:ext>
            </a:extLst>
          </p:cNvPr>
          <p:cNvSpPr txBox="1"/>
          <p:nvPr/>
        </p:nvSpPr>
        <p:spPr>
          <a:xfrm>
            <a:off x="6856811" y="7364608"/>
            <a:ext cx="165978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буддизм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F03D89-FF43-6443-B203-8914A4A0F37E}"/>
              </a:ext>
            </a:extLst>
          </p:cNvPr>
          <p:cNvSpPr txBox="1"/>
          <p:nvPr/>
        </p:nvSpPr>
        <p:spPr>
          <a:xfrm rot="18094724">
            <a:off x="3461863" y="2281670"/>
            <a:ext cx="187662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Бангладеш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8665E6-47EF-1248-AC89-596282641DD8}"/>
              </a:ext>
            </a:extLst>
          </p:cNvPr>
          <p:cNvSpPr txBox="1"/>
          <p:nvPr/>
        </p:nvSpPr>
        <p:spPr>
          <a:xfrm rot="20363045">
            <a:off x="8700274" y="7225498"/>
            <a:ext cx="165978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Непал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DB0894-F18C-FB49-BF28-5EEDAC4138BD}"/>
              </a:ext>
            </a:extLst>
          </p:cNvPr>
          <p:cNvSpPr txBox="1"/>
          <p:nvPr/>
        </p:nvSpPr>
        <p:spPr>
          <a:xfrm rot="5400000">
            <a:off x="10900314" y="3948090"/>
            <a:ext cx="187662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Индокитай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820D33-1989-2A40-9047-1537D633E0A8}"/>
              </a:ext>
            </a:extLst>
          </p:cNvPr>
          <p:cNvSpPr txBox="1"/>
          <p:nvPr/>
        </p:nvSpPr>
        <p:spPr>
          <a:xfrm rot="18427790">
            <a:off x="10075066" y="5943278"/>
            <a:ext cx="22929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 err="1">
                <a:solidFill>
                  <a:schemeClr val="bg1"/>
                </a:solidFill>
              </a:rPr>
              <a:t>Индонезиця</a:t>
            </a:r>
            <a:endParaRPr lang="ru-RU" sz="2133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1893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798850" y="6653719"/>
            <a:ext cx="15457151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6966A5D-3500-2B4D-A1BD-B7594A9F006A}"/>
              </a:ext>
            </a:extLst>
          </p:cNvPr>
          <p:cNvSpPr/>
          <p:nvPr/>
        </p:nvSpPr>
        <p:spPr>
          <a:xfrm>
            <a:off x="2067662" y="5852371"/>
            <a:ext cx="108555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Магадха</a:t>
            </a:r>
            <a:endParaRPr lang="ru-RU" sz="1867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31C567-9258-0B4E-9A61-9884FC9AF622}"/>
              </a:ext>
            </a:extLst>
          </p:cNvPr>
          <p:cNvSpPr/>
          <p:nvPr/>
        </p:nvSpPr>
        <p:spPr>
          <a:xfrm>
            <a:off x="4196280" y="5895613"/>
            <a:ext cx="100431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Маурьи</a:t>
            </a:r>
            <a:endParaRPr lang="ru-RU" sz="1867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8D29E-AD06-9F45-9E56-DC61AC148F04}"/>
              </a:ext>
            </a:extLst>
          </p:cNvPr>
          <p:cNvSpPr/>
          <p:nvPr/>
        </p:nvSpPr>
        <p:spPr>
          <a:xfrm>
            <a:off x="6835385" y="2658347"/>
            <a:ext cx="1322029" cy="6669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Кушанское</a:t>
            </a:r>
            <a:endParaRPr lang="ru-RU" sz="1867" b="1" dirty="0"/>
          </a:p>
          <a:p>
            <a:r>
              <a:rPr lang="ru-RU" sz="1867" b="1" dirty="0"/>
              <a:t>царство</a:t>
            </a:r>
            <a:endParaRPr lang="ru-RU" sz="1867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A9A892-D25C-E942-BAE4-857180A4688B}"/>
              </a:ext>
            </a:extLst>
          </p:cNvPr>
          <p:cNvSpPr/>
          <p:nvPr/>
        </p:nvSpPr>
        <p:spPr>
          <a:xfrm rot="16200000">
            <a:off x="27617" y="4917135"/>
            <a:ext cx="2096984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Индоарии</a:t>
            </a:r>
            <a:r>
              <a:rPr lang="ru-RU" sz="1333" dirty="0"/>
              <a:t> и цивилизация </a:t>
            </a:r>
          </a:p>
          <a:p>
            <a:r>
              <a:rPr lang="ru-RU" sz="1333" dirty="0"/>
              <a:t>в долине Ганг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537BE-3818-9545-91EF-3326975D5D50}"/>
              </a:ext>
            </a:extLst>
          </p:cNvPr>
          <p:cNvSpPr/>
          <p:nvPr/>
        </p:nvSpPr>
        <p:spPr>
          <a:xfrm>
            <a:off x="2724284" y="4102366"/>
            <a:ext cx="8220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D1178F-C312-C542-84C3-F5D6B3F1E21C}"/>
              </a:ext>
            </a:extLst>
          </p:cNvPr>
          <p:cNvSpPr/>
          <p:nvPr/>
        </p:nvSpPr>
        <p:spPr>
          <a:xfrm rot="16200000">
            <a:off x="214152" y="5817854"/>
            <a:ext cx="61747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Север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81E4A5-5723-2040-8E6F-7C46BADBFB78}"/>
              </a:ext>
            </a:extLst>
          </p:cNvPr>
          <p:cNvSpPr txBox="1"/>
          <p:nvPr/>
        </p:nvSpPr>
        <p:spPr>
          <a:xfrm>
            <a:off x="270871" y="7594824"/>
            <a:ext cx="6991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/>
              <a:t>XVIII</a:t>
            </a:r>
          </a:p>
          <a:p>
            <a:r>
              <a:rPr lang="ru-RU" sz="1333" dirty="0"/>
              <a:t>до н. э.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528966-C603-CE47-9A95-E577799D8994}"/>
              </a:ext>
            </a:extLst>
          </p:cNvPr>
          <p:cNvSpPr txBox="1"/>
          <p:nvPr/>
        </p:nvSpPr>
        <p:spPr>
          <a:xfrm>
            <a:off x="1864647" y="7588693"/>
            <a:ext cx="6991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543</a:t>
            </a:r>
            <a:endParaRPr lang="en-US" sz="1333" dirty="0"/>
          </a:p>
          <a:p>
            <a:r>
              <a:rPr lang="ru-RU" sz="1333" dirty="0"/>
              <a:t>до н. э.</a:t>
            </a:r>
            <a:endParaRPr lang="en-US" sz="1333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E230A-B12B-3A48-B25C-91B7F2DB0062}"/>
              </a:ext>
            </a:extLst>
          </p:cNvPr>
          <p:cNvSpPr txBox="1"/>
          <p:nvPr/>
        </p:nvSpPr>
        <p:spPr>
          <a:xfrm>
            <a:off x="3822551" y="7605633"/>
            <a:ext cx="6991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321</a:t>
            </a:r>
            <a:endParaRPr lang="en-US" sz="1333" dirty="0"/>
          </a:p>
          <a:p>
            <a:r>
              <a:rPr lang="ru-RU" sz="1333" dirty="0"/>
              <a:t>до н.э.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FE3B8F-C06C-F842-9D08-F73A30047409}"/>
              </a:ext>
            </a:extLst>
          </p:cNvPr>
          <p:cNvSpPr txBox="1"/>
          <p:nvPr/>
        </p:nvSpPr>
        <p:spPr>
          <a:xfrm>
            <a:off x="5023948" y="7629365"/>
            <a:ext cx="73763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187</a:t>
            </a:r>
            <a:endParaRPr lang="en-US" sz="1333" dirty="0"/>
          </a:p>
          <a:p>
            <a:r>
              <a:rPr lang="ru-RU" sz="1333" dirty="0"/>
              <a:t>до н. э.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900D63-7802-D043-949F-89BF4AB6FCC6}"/>
              </a:ext>
            </a:extLst>
          </p:cNvPr>
          <p:cNvSpPr txBox="1"/>
          <p:nvPr/>
        </p:nvSpPr>
        <p:spPr>
          <a:xfrm rot="16200000">
            <a:off x="-810193" y="6092046"/>
            <a:ext cx="20158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Хараппская</a:t>
            </a:r>
            <a:r>
              <a:rPr lang="ru-RU" sz="1333" dirty="0"/>
              <a:t> цивилизация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DD77F0B-C785-F641-A8FB-3360301284AB}"/>
              </a:ext>
            </a:extLst>
          </p:cNvPr>
          <p:cNvSpPr/>
          <p:nvPr/>
        </p:nvSpPr>
        <p:spPr>
          <a:xfrm rot="16200000">
            <a:off x="3385639" y="5119450"/>
            <a:ext cx="109356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Чандрагупта</a:t>
            </a:r>
            <a:endParaRPr lang="ru-RU" sz="1333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4FA114-2D8A-A146-B729-B31F24EF5021}"/>
              </a:ext>
            </a:extLst>
          </p:cNvPr>
          <p:cNvSpPr/>
          <p:nvPr/>
        </p:nvSpPr>
        <p:spPr>
          <a:xfrm rot="16200000">
            <a:off x="4421123" y="5321571"/>
            <a:ext cx="65665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Ашока</a:t>
            </a:r>
            <a:endParaRPr lang="ru-RU" sz="1333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F4F6967-A6A2-E640-A13B-22B80896D674}"/>
              </a:ext>
            </a:extLst>
          </p:cNvPr>
          <p:cNvSpPr/>
          <p:nvPr/>
        </p:nvSpPr>
        <p:spPr>
          <a:xfrm rot="16200000">
            <a:off x="3862759" y="5198530"/>
            <a:ext cx="99533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 </a:t>
            </a:r>
            <a:r>
              <a:rPr lang="ru-RU" sz="1333" dirty="0" err="1"/>
              <a:t>Биндусара</a:t>
            </a:r>
            <a:endParaRPr lang="ru-RU" sz="1333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262AD02-3D99-5F43-B104-10C1555B82DC}"/>
              </a:ext>
            </a:extLst>
          </p:cNvPr>
          <p:cNvSpPr txBox="1"/>
          <p:nvPr/>
        </p:nvSpPr>
        <p:spPr>
          <a:xfrm>
            <a:off x="6940138" y="7855432"/>
            <a:ext cx="35779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30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AF5185-A3A8-2E4C-A183-F59A96669CA7}"/>
              </a:ext>
            </a:extLst>
          </p:cNvPr>
          <p:cNvSpPr/>
          <p:nvPr/>
        </p:nvSpPr>
        <p:spPr>
          <a:xfrm rot="16200000">
            <a:off x="416236" y="734462"/>
            <a:ext cx="39466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Юг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8187D04-2287-C146-9087-2CD08E08C54A}"/>
              </a:ext>
            </a:extLst>
          </p:cNvPr>
          <p:cNvSpPr/>
          <p:nvPr/>
        </p:nvSpPr>
        <p:spPr>
          <a:xfrm>
            <a:off x="3945334" y="720965"/>
            <a:ext cx="102944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Калинга</a:t>
            </a:r>
            <a:endParaRPr lang="ru-RU" sz="1867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66A3ED5-C859-014D-84DF-9364CC14ED38}"/>
              </a:ext>
            </a:extLst>
          </p:cNvPr>
          <p:cNvSpPr/>
          <p:nvPr/>
        </p:nvSpPr>
        <p:spPr>
          <a:xfrm>
            <a:off x="2429755" y="756303"/>
            <a:ext cx="96051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Пандья</a:t>
            </a:r>
            <a:endParaRPr lang="ru-RU" sz="1867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6743C79-5F77-BF40-8426-C52283923A88}"/>
              </a:ext>
            </a:extLst>
          </p:cNvPr>
          <p:cNvSpPr/>
          <p:nvPr/>
        </p:nvSpPr>
        <p:spPr>
          <a:xfrm>
            <a:off x="5255537" y="5918674"/>
            <a:ext cx="102181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b="1" dirty="0" err="1"/>
              <a:t>Сатавахана</a:t>
            </a:r>
            <a:endParaRPr lang="ru-RU" sz="1333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698A917-0A3C-744C-8EE0-F19B1199223A}"/>
              </a:ext>
            </a:extLst>
          </p:cNvPr>
          <p:cNvSpPr/>
          <p:nvPr/>
        </p:nvSpPr>
        <p:spPr>
          <a:xfrm>
            <a:off x="5219465" y="720965"/>
            <a:ext cx="74251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Чера</a:t>
            </a:r>
            <a:r>
              <a:rPr lang="ru-RU" sz="1867" b="1" dirty="0"/>
              <a:t> </a:t>
            </a:r>
            <a:endParaRPr lang="ru-RU" sz="1867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A253242-DA34-7D41-80C1-C793C5D84F15}"/>
              </a:ext>
            </a:extLst>
          </p:cNvPr>
          <p:cNvSpPr/>
          <p:nvPr/>
        </p:nvSpPr>
        <p:spPr>
          <a:xfrm>
            <a:off x="7099037" y="720965"/>
            <a:ext cx="69031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Чола</a:t>
            </a:r>
            <a:endParaRPr lang="ru-RU" sz="1867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A3296CF-B2D3-0F4D-9BA8-FA93DC68F8D5}"/>
              </a:ext>
            </a:extLst>
          </p:cNvPr>
          <p:cNvSpPr/>
          <p:nvPr/>
        </p:nvSpPr>
        <p:spPr>
          <a:xfrm>
            <a:off x="6448322" y="5918951"/>
            <a:ext cx="65838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b="1" dirty="0" err="1"/>
              <a:t>Шунга</a:t>
            </a:r>
            <a:endParaRPr lang="ru-RU" sz="1333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528CABC-364B-D346-BF36-F70E9CA4F820}"/>
              </a:ext>
            </a:extLst>
          </p:cNvPr>
          <p:cNvSpPr/>
          <p:nvPr/>
        </p:nvSpPr>
        <p:spPr>
          <a:xfrm>
            <a:off x="7115754" y="5936650"/>
            <a:ext cx="82298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b="1" dirty="0" err="1"/>
              <a:t>Кунинда</a:t>
            </a:r>
            <a:endParaRPr lang="ru-RU" sz="1333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37DE960-62ED-1145-8531-1DBAFEB3FBEF}"/>
              </a:ext>
            </a:extLst>
          </p:cNvPr>
          <p:cNvSpPr/>
          <p:nvPr/>
        </p:nvSpPr>
        <p:spPr>
          <a:xfrm>
            <a:off x="8231031" y="751304"/>
            <a:ext cx="1063112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Паллава</a:t>
            </a:r>
            <a:endParaRPr lang="ru-RU" sz="1867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6C2503F-8544-5141-A27D-C0FF14AC01DE}"/>
              </a:ext>
            </a:extLst>
          </p:cNvPr>
          <p:cNvSpPr/>
          <p:nvPr/>
        </p:nvSpPr>
        <p:spPr>
          <a:xfrm>
            <a:off x="9992762" y="751304"/>
            <a:ext cx="10358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Чалукья</a:t>
            </a:r>
            <a:endParaRPr lang="ru-RU" sz="1867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EDA8AAB-037B-8E41-9260-1D754EA40CE4}"/>
              </a:ext>
            </a:extLst>
          </p:cNvPr>
          <p:cNvSpPr/>
          <p:nvPr/>
        </p:nvSpPr>
        <p:spPr>
          <a:xfrm>
            <a:off x="11124213" y="764100"/>
            <a:ext cx="1447832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Раштракуты</a:t>
            </a:r>
            <a:endParaRPr lang="ru-RU" sz="1867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1C952E-5C5C-B14F-82A9-15D34F1C9B76}"/>
              </a:ext>
            </a:extLst>
          </p:cNvPr>
          <p:cNvSpPr/>
          <p:nvPr/>
        </p:nvSpPr>
        <p:spPr>
          <a:xfrm rot="16200000">
            <a:off x="269623" y="2509999"/>
            <a:ext cx="61587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Запад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A5FECDA-7AE4-0D47-B393-969CEA76A54D}"/>
              </a:ext>
            </a:extLst>
          </p:cNvPr>
          <p:cNvSpPr txBox="1"/>
          <p:nvPr/>
        </p:nvSpPr>
        <p:spPr>
          <a:xfrm>
            <a:off x="8527424" y="7872372"/>
            <a:ext cx="4443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320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186A473-AAAC-7448-A0DC-2266A19B1077}"/>
              </a:ext>
            </a:extLst>
          </p:cNvPr>
          <p:cNvSpPr/>
          <p:nvPr/>
        </p:nvSpPr>
        <p:spPr>
          <a:xfrm>
            <a:off x="8776425" y="5754527"/>
            <a:ext cx="78258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Гупты</a:t>
            </a:r>
            <a:endParaRPr lang="ru-RU" sz="1867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43DEB3F-B4FB-354F-A197-D8FA2DBAE37F}"/>
              </a:ext>
            </a:extLst>
          </p:cNvPr>
          <p:cNvSpPr/>
          <p:nvPr/>
        </p:nvSpPr>
        <p:spPr>
          <a:xfrm rot="16200000">
            <a:off x="8333675" y="4957045"/>
            <a:ext cx="121379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Чандрагупта</a:t>
            </a:r>
            <a:r>
              <a:rPr lang="ru-RU" sz="1333" dirty="0"/>
              <a:t> </a:t>
            </a:r>
            <a:r>
              <a:rPr lang="en-GB" sz="1333" dirty="0"/>
              <a:t>I </a:t>
            </a:r>
            <a:endParaRPr lang="ru-RU" sz="1333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24B90AA-7313-914A-B946-57584122FD3D}"/>
              </a:ext>
            </a:extLst>
          </p:cNvPr>
          <p:cNvSpPr/>
          <p:nvPr/>
        </p:nvSpPr>
        <p:spPr>
          <a:xfrm>
            <a:off x="10386666" y="5772835"/>
            <a:ext cx="128349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Пратихара</a:t>
            </a:r>
            <a:endParaRPr lang="ru-RU" sz="1867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084A50-7605-A546-B2D4-6F439B23D26E}"/>
              </a:ext>
            </a:extLst>
          </p:cNvPr>
          <p:cNvSpPr txBox="1"/>
          <p:nvPr/>
        </p:nvSpPr>
        <p:spPr>
          <a:xfrm>
            <a:off x="10235510" y="7872372"/>
            <a:ext cx="4443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600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286068E-B35A-4F4A-B6BC-A9599DA13724}"/>
              </a:ext>
            </a:extLst>
          </p:cNvPr>
          <p:cNvSpPr/>
          <p:nvPr/>
        </p:nvSpPr>
        <p:spPr>
          <a:xfrm>
            <a:off x="11956867" y="5770663"/>
            <a:ext cx="69923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Пала</a:t>
            </a:r>
            <a:endParaRPr lang="ru-RU" sz="1867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29EA36D-681C-6741-BA38-4EBB3B546B85}"/>
              </a:ext>
            </a:extLst>
          </p:cNvPr>
          <p:cNvSpPr/>
          <p:nvPr/>
        </p:nvSpPr>
        <p:spPr>
          <a:xfrm rot="16200000">
            <a:off x="2061866" y="5107591"/>
            <a:ext cx="62331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Будда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2323F17-ED0F-B141-861D-7ACF65515429}"/>
              </a:ext>
            </a:extLst>
          </p:cNvPr>
          <p:cNvSpPr/>
          <p:nvPr/>
        </p:nvSpPr>
        <p:spPr>
          <a:xfrm>
            <a:off x="4189317" y="4104926"/>
            <a:ext cx="8220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EAB2BAD-83B0-0F45-9562-53DAB50DAE19}"/>
              </a:ext>
            </a:extLst>
          </p:cNvPr>
          <p:cNvSpPr/>
          <p:nvPr/>
        </p:nvSpPr>
        <p:spPr>
          <a:xfrm rot="16200000">
            <a:off x="1927024" y="4049955"/>
            <a:ext cx="91345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Махавира</a:t>
            </a:r>
            <a:endParaRPr lang="ru-RU" sz="1333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21A0D0D-B3F4-C842-AD71-552771A84FB3}"/>
              </a:ext>
            </a:extLst>
          </p:cNvPr>
          <p:cNvSpPr/>
          <p:nvPr/>
        </p:nvSpPr>
        <p:spPr>
          <a:xfrm>
            <a:off x="12013560" y="5314844"/>
            <a:ext cx="8220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D01FF01-DBC2-B74F-BD7A-C312EEDD748D}"/>
              </a:ext>
            </a:extLst>
          </p:cNvPr>
          <p:cNvSpPr/>
          <p:nvPr/>
        </p:nvSpPr>
        <p:spPr>
          <a:xfrm>
            <a:off x="9015647" y="5190975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AB984AC-EA37-E742-87C6-984F47079CF2}"/>
              </a:ext>
            </a:extLst>
          </p:cNvPr>
          <p:cNvSpPr/>
          <p:nvPr/>
        </p:nvSpPr>
        <p:spPr>
          <a:xfrm>
            <a:off x="6922973" y="4536151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757BF51-44A8-9245-A53D-A809B56B5E2F}"/>
              </a:ext>
            </a:extLst>
          </p:cNvPr>
          <p:cNvSpPr/>
          <p:nvPr/>
        </p:nvSpPr>
        <p:spPr>
          <a:xfrm>
            <a:off x="6881360" y="4111566"/>
            <a:ext cx="8220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D156A82-0EB6-9744-88D0-8769EB6575C8}"/>
              </a:ext>
            </a:extLst>
          </p:cNvPr>
          <p:cNvSpPr/>
          <p:nvPr/>
        </p:nvSpPr>
        <p:spPr>
          <a:xfrm>
            <a:off x="6988220" y="2149463"/>
            <a:ext cx="8220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80527FA-CEDC-4445-B2E9-52CB31708583}"/>
              </a:ext>
            </a:extLst>
          </p:cNvPr>
          <p:cNvSpPr/>
          <p:nvPr/>
        </p:nvSpPr>
        <p:spPr>
          <a:xfrm>
            <a:off x="2689334" y="3804668"/>
            <a:ext cx="94198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джайнизм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85C1CC9-FC3B-FE4B-A19D-48F9CB8C198C}"/>
              </a:ext>
            </a:extLst>
          </p:cNvPr>
          <p:cNvSpPr txBox="1"/>
          <p:nvPr/>
        </p:nvSpPr>
        <p:spPr>
          <a:xfrm>
            <a:off x="9566149" y="2573313"/>
            <a:ext cx="87152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эфталиты</a:t>
            </a:r>
            <a:endParaRPr lang="ru-RU" sz="1333" dirty="0"/>
          </a:p>
          <a:p>
            <a:r>
              <a:rPr lang="ru-RU" sz="1333" dirty="0" err="1"/>
              <a:t>юэчжи</a:t>
            </a:r>
            <a:r>
              <a:rPr lang="ru-RU" sz="1333" dirty="0"/>
              <a:t> 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6F565C5-919A-B949-866B-14C5C295300B}"/>
              </a:ext>
            </a:extLst>
          </p:cNvPr>
          <p:cNvCxnSpPr>
            <a:cxnSpLocks/>
          </p:cNvCxnSpPr>
          <p:nvPr/>
        </p:nvCxnSpPr>
        <p:spPr>
          <a:xfrm>
            <a:off x="9969589" y="3353687"/>
            <a:ext cx="0" cy="269322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D6E513A0-A87E-6C4A-B392-E9B6421F2128}"/>
              </a:ext>
            </a:extLst>
          </p:cNvPr>
          <p:cNvSpPr txBox="1"/>
          <p:nvPr/>
        </p:nvSpPr>
        <p:spPr>
          <a:xfrm>
            <a:off x="10671579" y="4730634"/>
            <a:ext cx="84882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гуджары</a:t>
            </a:r>
            <a:r>
              <a:rPr lang="ru-RU" sz="1333" dirty="0"/>
              <a:t> 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694E988C-E745-7B4C-AF2C-3CAC2E5E0D81}"/>
              </a:ext>
            </a:extLst>
          </p:cNvPr>
          <p:cNvCxnSpPr>
            <a:cxnSpLocks/>
          </p:cNvCxnSpPr>
          <p:nvPr/>
        </p:nvCxnSpPr>
        <p:spPr>
          <a:xfrm flipV="1">
            <a:off x="11098560" y="3187383"/>
            <a:ext cx="0" cy="140742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BAF83615-8115-8C4B-BA6A-A3D82DCBE04E}"/>
              </a:ext>
            </a:extLst>
          </p:cNvPr>
          <p:cNvSpPr txBox="1"/>
          <p:nvPr/>
        </p:nvSpPr>
        <p:spPr>
          <a:xfrm>
            <a:off x="10696799" y="5119408"/>
            <a:ext cx="954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раджпуты 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D91418D-9367-6446-865C-25CEB503BB0D}"/>
              </a:ext>
            </a:extLst>
          </p:cNvPr>
          <p:cNvSpPr txBox="1"/>
          <p:nvPr/>
        </p:nvSpPr>
        <p:spPr>
          <a:xfrm>
            <a:off x="10923784" y="7855432"/>
            <a:ext cx="4443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736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D956222-1DC5-CC41-9749-4CE4495D3CC0}"/>
              </a:ext>
            </a:extLst>
          </p:cNvPr>
          <p:cNvSpPr/>
          <p:nvPr/>
        </p:nvSpPr>
        <p:spPr>
          <a:xfrm rot="16200000">
            <a:off x="11037114" y="4117751"/>
            <a:ext cx="55560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Дели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44660F7-3294-BC49-A219-18E088168B7B}"/>
              </a:ext>
            </a:extLst>
          </p:cNvPr>
          <p:cNvSpPr/>
          <p:nvPr/>
        </p:nvSpPr>
        <p:spPr>
          <a:xfrm>
            <a:off x="10684240" y="5555975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F740752-0A78-8D44-A06D-1EC5DA31A3F6}"/>
              </a:ext>
            </a:extLst>
          </p:cNvPr>
          <p:cNvSpPr txBox="1"/>
          <p:nvPr/>
        </p:nvSpPr>
        <p:spPr>
          <a:xfrm>
            <a:off x="14737299" y="7858934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1206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C48964C-ACD2-3D4C-9C54-3A1BB018AF7B}"/>
              </a:ext>
            </a:extLst>
          </p:cNvPr>
          <p:cNvSpPr/>
          <p:nvPr/>
        </p:nvSpPr>
        <p:spPr>
          <a:xfrm rot="16200000">
            <a:off x="14110501" y="4765183"/>
            <a:ext cx="163961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Делийский султанат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5AB03F-9BD4-7040-A489-5171A753DD4B}"/>
              </a:ext>
            </a:extLst>
          </p:cNvPr>
          <p:cNvSpPr/>
          <p:nvPr/>
        </p:nvSpPr>
        <p:spPr>
          <a:xfrm>
            <a:off x="15332558" y="5590379"/>
            <a:ext cx="63350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ислам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73EA6ED-C614-6941-8FB8-1E1FF0B11F55}"/>
              </a:ext>
            </a:extLst>
          </p:cNvPr>
          <p:cNvSpPr/>
          <p:nvPr/>
        </p:nvSpPr>
        <p:spPr>
          <a:xfrm>
            <a:off x="15190504" y="926150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</p:spTree>
    <p:extLst>
      <p:ext uri="{BB962C8B-B14F-4D97-AF65-F5344CB8AC3E}">
        <p14:creationId xmlns:p14="http://schemas.microsoft.com/office/powerpoint/2010/main" val="1826708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344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798849" y="6653719"/>
            <a:ext cx="14638859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DD1178F-C312-C542-84C3-F5D6B3F1E21C}"/>
              </a:ext>
            </a:extLst>
          </p:cNvPr>
          <p:cNvSpPr/>
          <p:nvPr/>
        </p:nvSpPr>
        <p:spPr>
          <a:xfrm rot="16200000">
            <a:off x="214152" y="5817854"/>
            <a:ext cx="61747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Север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AF5185-A3A8-2E4C-A183-F59A96669CA7}"/>
              </a:ext>
            </a:extLst>
          </p:cNvPr>
          <p:cNvSpPr/>
          <p:nvPr/>
        </p:nvSpPr>
        <p:spPr>
          <a:xfrm rot="16200000">
            <a:off x="416236" y="734462"/>
            <a:ext cx="39466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Юг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1C952E-5C5C-B14F-82A9-15D34F1C9B76}"/>
              </a:ext>
            </a:extLst>
          </p:cNvPr>
          <p:cNvSpPr/>
          <p:nvPr/>
        </p:nvSpPr>
        <p:spPr>
          <a:xfrm rot="16200000">
            <a:off x="269623" y="2509999"/>
            <a:ext cx="61587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Запад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084A50-7605-A546-B2D4-6F439B23D26E}"/>
              </a:ext>
            </a:extLst>
          </p:cNvPr>
          <p:cNvSpPr txBox="1"/>
          <p:nvPr/>
        </p:nvSpPr>
        <p:spPr>
          <a:xfrm>
            <a:off x="9185375" y="764039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1858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D91418D-9367-6446-865C-25CEB503BB0D}"/>
              </a:ext>
            </a:extLst>
          </p:cNvPr>
          <p:cNvSpPr txBox="1"/>
          <p:nvPr/>
        </p:nvSpPr>
        <p:spPr>
          <a:xfrm>
            <a:off x="10792691" y="7574711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1947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F740752-0A78-8D44-A06D-1EC5DA31A3F6}"/>
              </a:ext>
            </a:extLst>
          </p:cNvPr>
          <p:cNvSpPr txBox="1"/>
          <p:nvPr/>
        </p:nvSpPr>
        <p:spPr>
          <a:xfrm>
            <a:off x="914207" y="7621307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1206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C48964C-ACD2-3D4C-9C54-3A1BB018AF7B}"/>
              </a:ext>
            </a:extLst>
          </p:cNvPr>
          <p:cNvSpPr/>
          <p:nvPr/>
        </p:nvSpPr>
        <p:spPr>
          <a:xfrm>
            <a:off x="1225403" y="5802432"/>
            <a:ext cx="163961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Делийский султанат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5AB03F-9BD4-7040-A489-5171A753DD4B}"/>
              </a:ext>
            </a:extLst>
          </p:cNvPr>
          <p:cNvSpPr/>
          <p:nvPr/>
        </p:nvSpPr>
        <p:spPr>
          <a:xfrm>
            <a:off x="1536599" y="5048495"/>
            <a:ext cx="63350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ислам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73EA6ED-C614-6941-8FB8-1E1FF0B11F55}"/>
              </a:ext>
            </a:extLst>
          </p:cNvPr>
          <p:cNvSpPr/>
          <p:nvPr/>
        </p:nvSpPr>
        <p:spPr>
          <a:xfrm>
            <a:off x="1225403" y="803040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09E77AB-DBD0-1B4A-87EA-EFCA22EAFB74}"/>
              </a:ext>
            </a:extLst>
          </p:cNvPr>
          <p:cNvSpPr txBox="1"/>
          <p:nvPr/>
        </p:nvSpPr>
        <p:spPr>
          <a:xfrm>
            <a:off x="3143915" y="7650794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1526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300FFC3-A5B6-F340-BB80-BB57CF46CF9A}"/>
              </a:ext>
            </a:extLst>
          </p:cNvPr>
          <p:cNvSpPr/>
          <p:nvPr/>
        </p:nvSpPr>
        <p:spPr>
          <a:xfrm>
            <a:off x="1536599" y="5382884"/>
            <a:ext cx="82125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индуизм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78F21B0-0989-C243-AF86-9F25D5EAD217}"/>
              </a:ext>
            </a:extLst>
          </p:cNvPr>
          <p:cNvSpPr/>
          <p:nvPr/>
        </p:nvSpPr>
        <p:spPr>
          <a:xfrm>
            <a:off x="5778411" y="6096156"/>
            <a:ext cx="1414298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Великие Моголы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8F626F-256E-0948-9B4A-85EF60F3BFC2}"/>
              </a:ext>
            </a:extLst>
          </p:cNvPr>
          <p:cNvSpPr/>
          <p:nvPr/>
        </p:nvSpPr>
        <p:spPr>
          <a:xfrm>
            <a:off x="1063859" y="6156358"/>
            <a:ext cx="168308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персидская культура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5915FD-2FFC-BE48-92A2-D249C8E0A3B2}"/>
              </a:ext>
            </a:extLst>
          </p:cNvPr>
          <p:cNvSpPr/>
          <p:nvPr/>
        </p:nvSpPr>
        <p:spPr>
          <a:xfrm rot="16200000">
            <a:off x="3066248" y="5357569"/>
            <a:ext cx="61472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Бабур</a:t>
            </a:r>
            <a:endParaRPr lang="ru-RU" sz="1333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2FD00D9-53EF-FC48-ACFC-20BCA0714CFF}"/>
              </a:ext>
            </a:extLst>
          </p:cNvPr>
          <p:cNvSpPr/>
          <p:nvPr/>
        </p:nvSpPr>
        <p:spPr>
          <a:xfrm rot="16200000">
            <a:off x="3910422" y="5293251"/>
            <a:ext cx="62549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Акбар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7522365-7821-D84A-884B-42DBE01ABC0B}"/>
              </a:ext>
            </a:extLst>
          </p:cNvPr>
          <p:cNvSpPr/>
          <p:nvPr/>
        </p:nvSpPr>
        <p:spPr>
          <a:xfrm rot="16200000">
            <a:off x="4556531" y="5063914"/>
            <a:ext cx="97988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Джахангир</a:t>
            </a:r>
            <a:endParaRPr lang="ru-RU" sz="1333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30C3B90-2152-A04C-8DFF-E070A9712971}"/>
              </a:ext>
            </a:extLst>
          </p:cNvPr>
          <p:cNvSpPr/>
          <p:nvPr/>
        </p:nvSpPr>
        <p:spPr>
          <a:xfrm>
            <a:off x="4109932" y="4238236"/>
            <a:ext cx="650563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Дин-и</a:t>
            </a:r>
          </a:p>
          <a:p>
            <a:r>
              <a:rPr lang="ru-RU" sz="1333" dirty="0"/>
              <a:t> </a:t>
            </a:r>
            <a:r>
              <a:rPr lang="ru-RU" sz="1333" dirty="0" err="1"/>
              <a:t>илахи</a:t>
            </a:r>
            <a:endParaRPr lang="ru-RU" sz="1333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6477A69-91C4-2841-A781-0584F0FFD31E}"/>
              </a:ext>
            </a:extLst>
          </p:cNvPr>
          <p:cNvSpPr/>
          <p:nvPr/>
        </p:nvSpPr>
        <p:spPr>
          <a:xfrm rot="16200000">
            <a:off x="5978552" y="5244101"/>
            <a:ext cx="92615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Аурангзеб</a:t>
            </a:r>
            <a:endParaRPr lang="ru-RU" sz="1333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C7D619-B5C3-3247-ACBA-461FDEE0C28A}"/>
              </a:ext>
            </a:extLst>
          </p:cNvPr>
          <p:cNvSpPr txBox="1"/>
          <p:nvPr/>
        </p:nvSpPr>
        <p:spPr>
          <a:xfrm>
            <a:off x="4882325" y="7677424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1605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84DC61-4D8E-C145-A310-B6817D637773}"/>
              </a:ext>
            </a:extLst>
          </p:cNvPr>
          <p:cNvSpPr txBox="1"/>
          <p:nvPr/>
        </p:nvSpPr>
        <p:spPr>
          <a:xfrm>
            <a:off x="6441629" y="761437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1707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494AE02-73D5-C845-A4C0-B680DC5217F2}"/>
              </a:ext>
            </a:extLst>
          </p:cNvPr>
          <p:cNvSpPr/>
          <p:nvPr/>
        </p:nvSpPr>
        <p:spPr>
          <a:xfrm>
            <a:off x="7252471" y="5277830"/>
            <a:ext cx="78528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маратхи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6A53937-FC39-D542-B77C-A0E739588BC3}"/>
              </a:ext>
            </a:extLst>
          </p:cNvPr>
          <p:cNvSpPr/>
          <p:nvPr/>
        </p:nvSpPr>
        <p:spPr>
          <a:xfrm>
            <a:off x="6752825" y="2494578"/>
            <a:ext cx="81246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афганцы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89D6CB-FB8F-1A48-9DC6-E608A88AD4CD}"/>
              </a:ext>
            </a:extLst>
          </p:cNvPr>
          <p:cNvSpPr txBox="1"/>
          <p:nvPr/>
        </p:nvSpPr>
        <p:spPr>
          <a:xfrm>
            <a:off x="8360141" y="7650792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1803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AD076C9-6DCD-AE4A-A4CE-88BC138F4AD8}"/>
              </a:ext>
            </a:extLst>
          </p:cNvPr>
          <p:cNvSpPr/>
          <p:nvPr/>
        </p:nvSpPr>
        <p:spPr>
          <a:xfrm rot="16200000">
            <a:off x="7181814" y="4622987"/>
            <a:ext cx="287860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Захват Ост-Индской компанией Дели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48142D0-6AA0-CC41-AE52-15AF378712B9}"/>
              </a:ext>
            </a:extLst>
          </p:cNvPr>
          <p:cNvSpPr/>
          <p:nvPr/>
        </p:nvSpPr>
        <p:spPr>
          <a:xfrm>
            <a:off x="9350215" y="5932009"/>
            <a:ext cx="1168140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Британская</a:t>
            </a:r>
          </a:p>
          <a:p>
            <a:r>
              <a:rPr lang="ru-RU" sz="1333" dirty="0"/>
              <a:t> колонизация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F9676-6BF3-A346-9FB9-3F2111EC7459}"/>
              </a:ext>
            </a:extLst>
          </p:cNvPr>
          <p:cNvSpPr/>
          <p:nvPr/>
        </p:nvSpPr>
        <p:spPr>
          <a:xfrm>
            <a:off x="6596982" y="4770788"/>
            <a:ext cx="159370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Империя </a:t>
            </a:r>
            <a:r>
              <a:rPr lang="ru-RU" sz="1333" dirty="0" err="1"/>
              <a:t>Маратхов</a:t>
            </a:r>
            <a:endParaRPr lang="ru-RU" sz="1333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90E786C-1803-A94C-9692-4EF1870C244C}"/>
              </a:ext>
            </a:extLst>
          </p:cNvPr>
          <p:cNvSpPr/>
          <p:nvPr/>
        </p:nvSpPr>
        <p:spPr>
          <a:xfrm rot="16200000">
            <a:off x="9771999" y="4425909"/>
            <a:ext cx="183165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Вторая мировая война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30C1F8A-3837-524F-B130-400633A78F10}"/>
              </a:ext>
            </a:extLst>
          </p:cNvPr>
          <p:cNvSpPr/>
          <p:nvPr/>
        </p:nvSpPr>
        <p:spPr>
          <a:xfrm>
            <a:off x="11982537" y="5965775"/>
            <a:ext cx="185243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Индийская Республика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3A55235-7C96-1F4E-A255-0A172C74EDAF}"/>
              </a:ext>
            </a:extLst>
          </p:cNvPr>
          <p:cNvSpPr/>
          <p:nvPr/>
        </p:nvSpPr>
        <p:spPr>
          <a:xfrm>
            <a:off x="11268643" y="2330430"/>
            <a:ext cx="85472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Пакистан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F7942BC-821D-CC4C-AD78-0C5369F5339A}"/>
              </a:ext>
            </a:extLst>
          </p:cNvPr>
          <p:cNvSpPr/>
          <p:nvPr/>
        </p:nvSpPr>
        <p:spPr>
          <a:xfrm>
            <a:off x="12337740" y="2353466"/>
            <a:ext cx="97462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Бангладеш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522864C-8169-0043-A031-2C4C127B08BC}"/>
              </a:ext>
            </a:extLst>
          </p:cNvPr>
          <p:cNvSpPr/>
          <p:nvPr/>
        </p:nvSpPr>
        <p:spPr>
          <a:xfrm>
            <a:off x="10311440" y="5624386"/>
            <a:ext cx="60850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Ганди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5A299527-9ACB-244C-892D-A91E272E04C0}"/>
              </a:ext>
            </a:extLst>
          </p:cNvPr>
          <p:cNvSpPr/>
          <p:nvPr/>
        </p:nvSpPr>
        <p:spPr>
          <a:xfrm>
            <a:off x="11166059" y="5603714"/>
            <a:ext cx="54085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Неру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F369191-EA44-4A47-8A32-0B45DF618A9C}"/>
              </a:ext>
            </a:extLst>
          </p:cNvPr>
          <p:cNvSpPr/>
          <p:nvPr/>
        </p:nvSpPr>
        <p:spPr>
          <a:xfrm>
            <a:off x="14307750" y="5653574"/>
            <a:ext cx="60471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Моди</a:t>
            </a:r>
            <a:endParaRPr lang="ru-RU" sz="1333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4651292-C947-D74C-A22C-54E791C23842}"/>
              </a:ext>
            </a:extLst>
          </p:cNvPr>
          <p:cNvSpPr/>
          <p:nvPr/>
        </p:nvSpPr>
        <p:spPr>
          <a:xfrm>
            <a:off x="11197265" y="2774670"/>
            <a:ext cx="1087157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Мухаммад</a:t>
            </a:r>
          </a:p>
          <a:p>
            <a:r>
              <a:rPr lang="ru-RU" sz="1333" dirty="0"/>
              <a:t>Али Джинна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05FCA57-E6A5-574B-98BA-2F98B736D1C6}"/>
              </a:ext>
            </a:extLst>
          </p:cNvPr>
          <p:cNvSpPr txBox="1"/>
          <p:nvPr/>
        </p:nvSpPr>
        <p:spPr>
          <a:xfrm>
            <a:off x="14372694" y="7574710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2014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9083309-271B-0841-8C7C-9990BC3985E4}"/>
              </a:ext>
            </a:extLst>
          </p:cNvPr>
          <p:cNvSpPr txBox="1"/>
          <p:nvPr/>
        </p:nvSpPr>
        <p:spPr>
          <a:xfrm>
            <a:off x="10457124" y="5918775"/>
            <a:ext cx="59561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Тилак</a:t>
            </a:r>
            <a:endParaRPr lang="ru-RU" sz="1333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2F89809-7E19-FC4D-9F75-C8EDDA540314}"/>
              </a:ext>
            </a:extLst>
          </p:cNvPr>
          <p:cNvSpPr txBox="1"/>
          <p:nvPr/>
        </p:nvSpPr>
        <p:spPr>
          <a:xfrm>
            <a:off x="10705055" y="6244346"/>
            <a:ext cx="85863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Саваркар</a:t>
            </a:r>
            <a:endParaRPr lang="ru-RU" sz="1333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1CB874D-305D-9F48-9572-935078183DBA}"/>
              </a:ext>
            </a:extLst>
          </p:cNvPr>
          <p:cNvSpPr txBox="1"/>
          <p:nvPr/>
        </p:nvSpPr>
        <p:spPr>
          <a:xfrm>
            <a:off x="14499010" y="4966275"/>
            <a:ext cx="84369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хиндутва</a:t>
            </a:r>
            <a:endParaRPr lang="ru-RU" sz="1333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05BE265-DED2-9D47-A764-6BA019EBFE0B}"/>
              </a:ext>
            </a:extLst>
          </p:cNvPr>
          <p:cNvSpPr/>
          <p:nvPr/>
        </p:nvSpPr>
        <p:spPr>
          <a:xfrm>
            <a:off x="3594951" y="3474762"/>
            <a:ext cx="59503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сикхи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E379B20-65A8-594C-9EB3-5AB890E04B91}"/>
              </a:ext>
            </a:extLst>
          </p:cNvPr>
          <p:cNvSpPr/>
          <p:nvPr/>
        </p:nvSpPr>
        <p:spPr>
          <a:xfrm>
            <a:off x="3665537" y="3844819"/>
            <a:ext cx="62388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/>
              <a:t>Нанак</a:t>
            </a:r>
            <a:endParaRPr lang="ru-RU" sz="133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B5408-2EF8-4F4C-AB95-7FE8C6BD1CB6}"/>
              </a:ext>
            </a:extLst>
          </p:cNvPr>
          <p:cNvSpPr txBox="1"/>
          <p:nvPr/>
        </p:nvSpPr>
        <p:spPr>
          <a:xfrm>
            <a:off x="2144335" y="4376228"/>
            <a:ext cx="72058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суфизм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66967-9D44-DC42-ACC3-6BADB6ABEDCF}"/>
              </a:ext>
            </a:extLst>
          </p:cNvPr>
          <p:cNvSpPr txBox="1"/>
          <p:nvPr/>
        </p:nvSpPr>
        <p:spPr>
          <a:xfrm>
            <a:off x="10457124" y="8235233"/>
            <a:ext cx="1946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археомодерн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580999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414F770-E0E8-A741-B54F-2E7549EC0F56}"/>
              </a:ext>
            </a:extLst>
          </p:cNvPr>
          <p:cNvSpPr txBox="1"/>
          <p:nvPr/>
        </p:nvSpPr>
        <p:spPr>
          <a:xfrm>
            <a:off x="5401539" y="8413480"/>
            <a:ext cx="360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Индийская </a:t>
            </a:r>
            <a:r>
              <a:rPr lang="ru-RU" sz="2400" dirty="0" err="1"/>
              <a:t>вестернология</a:t>
            </a:r>
            <a:endParaRPr lang="ru-RU"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96B839-43DC-044E-AE12-B61EA5B4D731}"/>
              </a:ext>
            </a:extLst>
          </p:cNvPr>
          <p:cNvCxnSpPr>
            <a:cxnSpLocks/>
          </p:cNvCxnSpPr>
          <p:nvPr/>
        </p:nvCxnSpPr>
        <p:spPr>
          <a:xfrm flipV="1">
            <a:off x="7539089" y="5430697"/>
            <a:ext cx="0" cy="1431939"/>
          </a:xfrm>
          <a:prstGeom prst="line">
            <a:avLst/>
          </a:prstGeom>
          <a:ln w="952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4228D59-20CD-C54A-9E01-A12AC7628CF6}"/>
              </a:ext>
            </a:extLst>
          </p:cNvPr>
          <p:cNvSpPr txBox="1"/>
          <p:nvPr/>
        </p:nvSpPr>
        <p:spPr>
          <a:xfrm rot="16200000">
            <a:off x="8127917" y="4341169"/>
            <a:ext cx="3410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Индийская цивилизация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C79D2E-0598-E44E-895E-BC41C09CD381}"/>
              </a:ext>
            </a:extLst>
          </p:cNvPr>
          <p:cNvSpPr txBox="1"/>
          <p:nvPr/>
        </p:nvSpPr>
        <p:spPr>
          <a:xfrm>
            <a:off x="193664" y="2464071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F0"/>
                </a:solidFill>
              </a:rPr>
              <a:t>Западная</a:t>
            </a:r>
          </a:p>
          <a:p>
            <a:r>
              <a:rPr lang="ru-RU" sz="2400" dirty="0">
                <a:solidFill>
                  <a:srgbClr val="00B0F0"/>
                </a:solidFill>
              </a:rPr>
              <a:t> цивилизация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51BB2-DB73-1B44-A6C7-71FB61A094E9}"/>
              </a:ext>
            </a:extLst>
          </p:cNvPr>
          <p:cNvSpPr txBox="1"/>
          <p:nvPr/>
        </p:nvSpPr>
        <p:spPr>
          <a:xfrm>
            <a:off x="5773102" y="3300816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1803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F280116-FB0F-AA45-A8A2-AA5F02C75301}"/>
              </a:ext>
            </a:extLst>
          </p:cNvPr>
          <p:cNvSpPr txBox="1"/>
          <p:nvPr/>
        </p:nvSpPr>
        <p:spPr>
          <a:xfrm>
            <a:off x="6610505" y="673878"/>
            <a:ext cx="582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XXI</a:t>
            </a:r>
            <a:endParaRPr lang="ru-RU" sz="24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275268-661F-6242-8F6E-6FD87F290FE1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2668128" y="3762481"/>
            <a:ext cx="3508290" cy="517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6F7F76F-9DCF-734D-9A14-05B0074078C1}"/>
              </a:ext>
            </a:extLst>
          </p:cNvPr>
          <p:cNvCxnSpPr>
            <a:cxnSpLocks/>
          </p:cNvCxnSpPr>
          <p:nvPr/>
        </p:nvCxnSpPr>
        <p:spPr>
          <a:xfrm>
            <a:off x="2751864" y="5430697"/>
            <a:ext cx="374240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ACE69E-8E0C-9A40-AEDB-45D54CC93F6C}"/>
              </a:ext>
            </a:extLst>
          </p:cNvPr>
          <p:cNvSpPr txBox="1"/>
          <p:nvPr/>
        </p:nvSpPr>
        <p:spPr>
          <a:xfrm>
            <a:off x="2484066" y="3318707"/>
            <a:ext cx="199279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британская колонизация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B27CF-8E72-4C4F-AD16-BA1DF6B43969}"/>
              </a:ext>
            </a:extLst>
          </p:cNvPr>
          <p:cNvSpPr txBox="1"/>
          <p:nvPr/>
        </p:nvSpPr>
        <p:spPr>
          <a:xfrm>
            <a:off x="3549487" y="2329932"/>
            <a:ext cx="1268424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вестернизация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C449395-380B-1840-BF6C-83C2F9CE752A}"/>
              </a:ext>
            </a:extLst>
          </p:cNvPr>
          <p:cNvSpPr txBox="1"/>
          <p:nvPr/>
        </p:nvSpPr>
        <p:spPr>
          <a:xfrm>
            <a:off x="5888058" y="1632176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1947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9CDC23-BA61-A44F-B753-A6C0E8BBFEA1}"/>
              </a:ext>
            </a:extLst>
          </p:cNvPr>
          <p:cNvSpPr txBox="1"/>
          <p:nvPr/>
        </p:nvSpPr>
        <p:spPr>
          <a:xfrm rot="16200000">
            <a:off x="4918247" y="1177563"/>
            <a:ext cx="9044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социализм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04C7FEE-317E-774A-9585-F566FA2D76BC}"/>
              </a:ext>
            </a:extLst>
          </p:cNvPr>
          <p:cNvSpPr txBox="1"/>
          <p:nvPr/>
        </p:nvSpPr>
        <p:spPr>
          <a:xfrm rot="16200000">
            <a:off x="5263256" y="1857809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национализм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A5539C-E71A-564C-B43B-BE4A082FDD11}"/>
              </a:ext>
            </a:extLst>
          </p:cNvPr>
          <p:cNvSpPr txBox="1"/>
          <p:nvPr/>
        </p:nvSpPr>
        <p:spPr>
          <a:xfrm>
            <a:off x="5721289" y="4691274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1206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EA8D95-ECF7-4D48-8308-DFE8A8C5C3C5}"/>
              </a:ext>
            </a:extLst>
          </p:cNvPr>
          <p:cNvSpPr txBox="1"/>
          <p:nvPr/>
        </p:nvSpPr>
        <p:spPr>
          <a:xfrm>
            <a:off x="2412019" y="4690150"/>
            <a:ext cx="192867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исламская колонизация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FE7B34-9790-9C4F-B7F2-F0585308C5D9}"/>
              </a:ext>
            </a:extLst>
          </p:cNvPr>
          <p:cNvSpPr txBox="1"/>
          <p:nvPr/>
        </p:nvSpPr>
        <p:spPr>
          <a:xfrm>
            <a:off x="126777" y="4752829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  <a:highlight>
                  <a:srgbClr val="000000"/>
                </a:highlight>
              </a:rPr>
              <a:t>Исламская</a:t>
            </a:r>
          </a:p>
          <a:p>
            <a:r>
              <a:rPr lang="ru-RU" sz="2400" dirty="0">
                <a:solidFill>
                  <a:srgbClr val="00B050"/>
                </a:solidFill>
                <a:highlight>
                  <a:srgbClr val="000000"/>
                </a:highlight>
              </a:rPr>
              <a:t> цивилизация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252BA4-5495-7445-871E-A9ACA57167C4}"/>
              </a:ext>
            </a:extLst>
          </p:cNvPr>
          <p:cNvSpPr txBox="1"/>
          <p:nvPr/>
        </p:nvSpPr>
        <p:spPr>
          <a:xfrm>
            <a:off x="4278586" y="7480207"/>
            <a:ext cx="198624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Ведические арии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C40C9B-0FA3-0A42-A057-2E08AFB840E4}"/>
              </a:ext>
            </a:extLst>
          </p:cNvPr>
          <p:cNvSpPr txBox="1"/>
          <p:nvPr/>
        </p:nvSpPr>
        <p:spPr>
          <a:xfrm>
            <a:off x="8318238" y="7535588"/>
            <a:ext cx="115288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Дравиды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0C0EA55-EA2E-F241-A8A7-9B1B7AD81C54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6264835" y="6862635"/>
            <a:ext cx="1251786" cy="807400"/>
          </a:xfrm>
          <a:prstGeom prst="line">
            <a:avLst/>
          </a:prstGeom>
          <a:ln w="952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CA934BA-C2E7-6A4E-8180-086AF5A46F19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7539092" y="6862637"/>
            <a:ext cx="779146" cy="862779"/>
          </a:xfrm>
          <a:prstGeom prst="line">
            <a:avLst/>
          </a:prstGeom>
          <a:ln w="666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DC1ABE5-9F7F-0349-9A52-B4B3A79FD98C}"/>
              </a:ext>
            </a:extLst>
          </p:cNvPr>
          <p:cNvSpPr txBox="1"/>
          <p:nvPr/>
        </p:nvSpPr>
        <p:spPr>
          <a:xfrm>
            <a:off x="7717769" y="6452265"/>
            <a:ext cx="110447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индуизм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01FD69-AF54-924A-925A-CF3CFABFDA92}"/>
              </a:ext>
            </a:extLst>
          </p:cNvPr>
          <p:cNvSpPr txBox="1"/>
          <p:nvPr/>
        </p:nvSpPr>
        <p:spPr>
          <a:xfrm>
            <a:off x="7717770" y="6013320"/>
            <a:ext cx="110350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буддизм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C13A2D-B17B-824B-806A-DCFA9EF93F4F}"/>
              </a:ext>
            </a:extLst>
          </p:cNvPr>
          <p:cNvSpPr txBox="1"/>
          <p:nvPr/>
        </p:nvSpPr>
        <p:spPr>
          <a:xfrm>
            <a:off x="7722028" y="5574127"/>
            <a:ext cx="110447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индуизм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FA7F13-E590-4A44-9176-A28DF25986E1}"/>
              </a:ext>
            </a:extLst>
          </p:cNvPr>
          <p:cNvSpPr txBox="1"/>
          <p:nvPr/>
        </p:nvSpPr>
        <p:spPr>
          <a:xfrm>
            <a:off x="5530055" y="5565208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исламизация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314320-C430-1C45-AE2B-71D834919E46}"/>
              </a:ext>
            </a:extLst>
          </p:cNvPr>
          <p:cNvCxnSpPr>
            <a:cxnSpLocks/>
          </p:cNvCxnSpPr>
          <p:nvPr/>
        </p:nvCxnSpPr>
        <p:spPr>
          <a:xfrm flipH="1" flipV="1">
            <a:off x="7539090" y="3879855"/>
            <a:ext cx="1" cy="1526264"/>
          </a:xfrm>
          <a:prstGeom prst="line">
            <a:avLst/>
          </a:prstGeom>
          <a:ln w="666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DF97CE4-0745-CF43-A392-BE7F34E3A8BE}"/>
              </a:ext>
            </a:extLst>
          </p:cNvPr>
          <p:cNvCxnSpPr>
            <a:cxnSpLocks/>
          </p:cNvCxnSpPr>
          <p:nvPr/>
        </p:nvCxnSpPr>
        <p:spPr>
          <a:xfrm flipH="1" flipV="1">
            <a:off x="7549414" y="2353591"/>
            <a:ext cx="1" cy="1526264"/>
          </a:xfrm>
          <a:prstGeom prst="line">
            <a:avLst/>
          </a:prstGeom>
          <a:ln w="79375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57509CD-ACB7-D447-A388-676342B86D84}"/>
              </a:ext>
            </a:extLst>
          </p:cNvPr>
          <p:cNvCxnSpPr>
            <a:cxnSpLocks/>
          </p:cNvCxnSpPr>
          <p:nvPr/>
        </p:nvCxnSpPr>
        <p:spPr>
          <a:xfrm flipV="1">
            <a:off x="7549413" y="579739"/>
            <a:ext cx="0" cy="586581"/>
          </a:xfrm>
          <a:prstGeom prst="line">
            <a:avLst/>
          </a:prstGeom>
          <a:ln w="952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0D18956-6D69-C245-9F24-F8645F5A6916}"/>
              </a:ext>
            </a:extLst>
          </p:cNvPr>
          <p:cNvSpPr txBox="1"/>
          <p:nvPr/>
        </p:nvSpPr>
        <p:spPr>
          <a:xfrm>
            <a:off x="7822088" y="714913"/>
            <a:ext cx="113813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/>
              <a:t>хиндутва</a:t>
            </a:r>
            <a:endParaRPr lang="ru-RU" sz="1867" b="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60E20D5-9DF1-D64C-A270-8142E22C6489}"/>
              </a:ext>
            </a:extLst>
          </p:cNvPr>
          <p:cNvCxnSpPr>
            <a:cxnSpLocks/>
          </p:cNvCxnSpPr>
          <p:nvPr/>
        </p:nvCxnSpPr>
        <p:spPr>
          <a:xfrm flipV="1">
            <a:off x="7539089" y="1538036"/>
            <a:ext cx="0" cy="586581"/>
          </a:xfrm>
          <a:prstGeom prst="line">
            <a:avLst/>
          </a:prstGeom>
          <a:ln w="66675"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264201F-63EE-8A4F-97D3-41F663ACBBF3}"/>
              </a:ext>
            </a:extLst>
          </p:cNvPr>
          <p:cNvSpPr txBox="1"/>
          <p:nvPr/>
        </p:nvSpPr>
        <p:spPr>
          <a:xfrm>
            <a:off x="7770107" y="1065677"/>
            <a:ext cx="110447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индуизм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3DF572-D7C1-7E4D-9CCF-CFB83155DA97}"/>
              </a:ext>
            </a:extLst>
          </p:cNvPr>
          <p:cNvSpPr txBox="1"/>
          <p:nvPr/>
        </p:nvSpPr>
        <p:spPr>
          <a:xfrm>
            <a:off x="5747145" y="627196"/>
            <a:ext cx="687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/>
              <a:t>Моди</a:t>
            </a:r>
            <a:endParaRPr lang="ru-RU" sz="16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600328-B0B6-9448-AAF2-744E55DC496A}"/>
              </a:ext>
            </a:extLst>
          </p:cNvPr>
          <p:cNvSpPr txBox="1"/>
          <p:nvPr/>
        </p:nvSpPr>
        <p:spPr>
          <a:xfrm rot="16200000">
            <a:off x="5128337" y="1093611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либерализм</a:t>
            </a:r>
          </a:p>
        </p:txBody>
      </p:sp>
    </p:spTree>
    <p:extLst>
      <p:ext uri="{BB962C8B-B14F-4D97-AF65-F5344CB8AC3E}">
        <p14:creationId xmlns:p14="http://schemas.microsoft.com/office/powerpoint/2010/main" val="362920638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37784-AD69-3D46-93FB-0B76D769CD2C}"/>
              </a:ext>
            </a:extLst>
          </p:cNvPr>
          <p:cNvSpPr/>
          <p:nvPr/>
        </p:nvSpPr>
        <p:spPr>
          <a:xfrm>
            <a:off x="1773881" y="301885"/>
            <a:ext cx="11999783" cy="4976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/>
              <a:t>Национальные партии</a:t>
            </a:r>
          </a:p>
          <a:p>
            <a:r>
              <a:rPr lang="ru-RU" sz="1867" b="1" dirty="0" err="1"/>
              <a:t>Бхаратия</a:t>
            </a:r>
            <a:r>
              <a:rPr lang="ru-RU" sz="1867" b="1" dirty="0"/>
              <a:t> </a:t>
            </a:r>
            <a:r>
              <a:rPr lang="ru-RU" sz="1867" b="1" dirty="0" err="1"/>
              <a:t>Джаната</a:t>
            </a:r>
            <a:r>
              <a:rPr lang="ru-RU" sz="1867" b="1" dirty="0"/>
              <a:t> </a:t>
            </a:r>
            <a:r>
              <a:rPr lang="ru-RU" sz="1867" b="1" dirty="0" err="1"/>
              <a:t>Парти</a:t>
            </a:r>
            <a:r>
              <a:rPr lang="ru-RU" sz="1867" b="1" dirty="0"/>
              <a:t> </a:t>
            </a:r>
            <a:r>
              <a:rPr lang="ru-RU" sz="1867" dirty="0"/>
              <a:t>(</a:t>
            </a:r>
            <a:r>
              <a:rPr lang="en-GB" sz="1867" dirty="0"/>
              <a:t>BJP, </a:t>
            </a:r>
            <a:r>
              <a:rPr lang="ru-RU" sz="1867" dirty="0"/>
              <a:t>Индийская народная партия):</a:t>
            </a:r>
          </a:p>
          <a:p>
            <a:pPr lvl="1"/>
            <a:r>
              <a:rPr lang="ru-RU" sz="1867" b="1" dirty="0"/>
              <a:t>Идеология</a:t>
            </a:r>
            <a:r>
              <a:rPr lang="ru-RU" sz="1867" dirty="0"/>
              <a:t>: Правоцентристская, основана на принципах индуистского национализма (</a:t>
            </a:r>
            <a:r>
              <a:rPr lang="ru-RU" sz="1867" dirty="0" err="1"/>
              <a:t>Хиндутва</a:t>
            </a:r>
            <a:r>
              <a:rPr lang="ru-RU" sz="1867" dirty="0"/>
              <a:t>), экономического либерализма и консерватизма.</a:t>
            </a:r>
          </a:p>
          <a:p>
            <a:pPr lvl="1"/>
            <a:r>
              <a:rPr lang="ru-RU" sz="1867" b="1" dirty="0"/>
              <a:t>Лидер: </a:t>
            </a:r>
            <a:r>
              <a:rPr lang="ru-RU" sz="1867" dirty="0" err="1"/>
              <a:t>Нарендра</a:t>
            </a:r>
            <a:r>
              <a:rPr lang="ru-RU" sz="1867" dirty="0"/>
              <a:t> </a:t>
            </a:r>
            <a:r>
              <a:rPr lang="ru-RU" sz="1867" dirty="0" err="1"/>
              <a:t>Моди</a:t>
            </a:r>
            <a:r>
              <a:rPr lang="ru-RU" sz="1867" dirty="0"/>
              <a:t> (премьер-министр с 2014 года), президент партии — Дж. П. </a:t>
            </a:r>
            <a:r>
              <a:rPr lang="ru-RU" sz="1867" dirty="0" err="1"/>
              <a:t>Надда</a:t>
            </a:r>
            <a:r>
              <a:rPr lang="ru-RU" sz="1867" dirty="0"/>
              <a:t>.</a:t>
            </a:r>
          </a:p>
          <a:p>
            <a:pPr lvl="1"/>
            <a:r>
              <a:rPr lang="ru-RU" sz="1867" b="1" dirty="0"/>
              <a:t>Достижения: </a:t>
            </a:r>
            <a:r>
              <a:rPr lang="en-GB" sz="1867" dirty="0"/>
              <a:t>BJP </a:t>
            </a:r>
            <a:r>
              <a:rPr lang="ru-RU" sz="1867" dirty="0"/>
              <a:t>доминирует в индийской политике с 2014 года, выиграв выборы в 2014, 2019 и 2024 годах. На выборах 2024 года партия получила 240 мест в </a:t>
            </a:r>
            <a:r>
              <a:rPr lang="ru-RU" sz="1867" dirty="0" err="1"/>
              <a:t>Лок</a:t>
            </a:r>
            <a:r>
              <a:rPr lang="ru-RU" sz="1867" dirty="0"/>
              <a:t> </a:t>
            </a:r>
            <a:r>
              <a:rPr lang="ru-RU" sz="1867" dirty="0" err="1"/>
              <a:t>Сабхе</a:t>
            </a:r>
            <a:r>
              <a:rPr lang="ru-RU" sz="1867" dirty="0"/>
              <a:t> (нижняя палата парламента), что меньше, чем в 2019 году (303 места), но достаточно для формирования правительства в рамках Национального демократического альянса (</a:t>
            </a:r>
            <a:r>
              <a:rPr lang="en-GB" sz="1867" dirty="0"/>
              <a:t>NDA), </a:t>
            </a:r>
            <a:r>
              <a:rPr lang="ru-RU" sz="1867" dirty="0"/>
              <a:t>который в общей сложности получил 293 места.</a:t>
            </a:r>
          </a:p>
          <a:p>
            <a:r>
              <a:rPr lang="ru-RU" sz="1867" b="1" dirty="0"/>
              <a:t>Индийский национальный конгресс </a:t>
            </a:r>
            <a:r>
              <a:rPr lang="ru-RU" sz="1867" dirty="0"/>
              <a:t>(</a:t>
            </a:r>
            <a:r>
              <a:rPr lang="en-GB" sz="1867" dirty="0"/>
              <a:t>INC, </a:t>
            </a:r>
            <a:r>
              <a:rPr lang="ru-RU" sz="1867" dirty="0"/>
              <a:t>Конгресс):</a:t>
            </a:r>
          </a:p>
          <a:p>
            <a:pPr lvl="1"/>
            <a:r>
              <a:rPr lang="ru-RU" sz="1867" b="1" dirty="0"/>
              <a:t>Идеология: </a:t>
            </a:r>
            <a:r>
              <a:rPr lang="ru-RU" sz="1867" dirty="0"/>
              <a:t>Центристская, с уклоном в социал-демократию, </a:t>
            </a:r>
            <a:r>
              <a:rPr lang="ru-RU" sz="1867" dirty="0" err="1"/>
              <a:t>секуляризм</a:t>
            </a:r>
            <a:r>
              <a:rPr lang="ru-RU" sz="1867" dirty="0"/>
              <a:t> и </a:t>
            </a:r>
            <a:r>
              <a:rPr lang="ru-RU" sz="1867" dirty="0" err="1"/>
              <a:t>инклюзивность</a:t>
            </a:r>
            <a:r>
              <a:rPr lang="ru-RU" sz="1867" dirty="0"/>
              <a:t>.</a:t>
            </a:r>
          </a:p>
          <a:p>
            <a:pPr lvl="1"/>
            <a:r>
              <a:rPr lang="ru-RU" sz="1867" b="1" dirty="0"/>
              <a:t>Лидер</a:t>
            </a:r>
            <a:r>
              <a:rPr lang="ru-RU" sz="1867" dirty="0"/>
              <a:t>: </a:t>
            </a:r>
            <a:r>
              <a:rPr lang="ru-RU" sz="1867" dirty="0" err="1"/>
              <a:t>Малликарджун</a:t>
            </a:r>
            <a:r>
              <a:rPr lang="ru-RU" sz="1867" dirty="0"/>
              <a:t> </a:t>
            </a:r>
            <a:r>
              <a:rPr lang="ru-RU" sz="1867" dirty="0" err="1"/>
              <a:t>Кхарге</a:t>
            </a:r>
            <a:r>
              <a:rPr lang="ru-RU" sz="1867" dirty="0"/>
              <a:t> (президент партии), ключевые фигуры — Соня Ганди, </a:t>
            </a:r>
            <a:r>
              <a:rPr lang="ru-RU" sz="1867" dirty="0" err="1"/>
              <a:t>Рахул</a:t>
            </a:r>
            <a:r>
              <a:rPr lang="ru-RU" sz="1867" dirty="0"/>
              <a:t> Ганди и </a:t>
            </a:r>
            <a:r>
              <a:rPr lang="ru-RU" sz="1867" dirty="0" err="1"/>
              <a:t>Приянка</a:t>
            </a:r>
            <a:r>
              <a:rPr lang="ru-RU" sz="1867" dirty="0"/>
              <a:t> Ганди. Поддерживается Соросом. </a:t>
            </a:r>
          </a:p>
          <a:p>
            <a:pPr lvl="1"/>
            <a:r>
              <a:rPr lang="ru-RU" sz="1867" b="1" dirty="0"/>
              <a:t>Достижения: </a:t>
            </a:r>
            <a:r>
              <a:rPr lang="ru-RU" sz="1867" dirty="0"/>
              <a:t>Конгресс исторически был доминирующей партией в Индии, руководившей страной большую часть времени после обретения независимости в 1947 году. Однако с 2014 года партия находится в оппозиции. На выборах 2024 года Конгресс получил 99 мест в </a:t>
            </a:r>
            <a:r>
              <a:rPr lang="ru-RU" sz="1867" dirty="0" err="1"/>
              <a:t>Лок</a:t>
            </a:r>
            <a:r>
              <a:rPr lang="ru-RU" sz="1867" dirty="0"/>
              <a:t> </a:t>
            </a:r>
            <a:r>
              <a:rPr lang="ru-RU" sz="1867" dirty="0" err="1"/>
              <a:t>Сабхе</a:t>
            </a:r>
            <a:r>
              <a:rPr lang="ru-RU" sz="1867" dirty="0"/>
              <a:t>, что стало улучшением по сравнению с 52 местами в 2019 году, но все еще недостаточно для конкуренции с </a:t>
            </a:r>
            <a:r>
              <a:rPr lang="en-GB" sz="1867" dirty="0"/>
              <a:t>BJP.</a:t>
            </a:r>
          </a:p>
        </p:txBody>
      </p:sp>
    </p:spTree>
    <p:extLst>
      <p:ext uri="{BB962C8B-B14F-4D97-AF65-F5344CB8AC3E}">
        <p14:creationId xmlns:p14="http://schemas.microsoft.com/office/powerpoint/2010/main" val="27023304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37784-AD69-3D46-93FB-0B76D769CD2C}"/>
              </a:ext>
            </a:extLst>
          </p:cNvPr>
          <p:cNvSpPr/>
          <p:nvPr/>
        </p:nvSpPr>
        <p:spPr>
          <a:xfrm>
            <a:off x="1773881" y="301885"/>
            <a:ext cx="11999783" cy="440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/>
              <a:t>Идеология </a:t>
            </a:r>
            <a:r>
              <a:rPr lang="ru-RU" sz="1867" b="1" dirty="0" err="1"/>
              <a:t>Бхаратия</a:t>
            </a:r>
            <a:r>
              <a:rPr lang="ru-RU" sz="1867" b="1" dirty="0"/>
              <a:t> </a:t>
            </a:r>
            <a:r>
              <a:rPr lang="ru-RU" sz="1867" b="1" dirty="0" err="1"/>
              <a:t>Джаната</a:t>
            </a:r>
            <a:r>
              <a:rPr lang="ru-RU" sz="1867" b="1" dirty="0"/>
              <a:t> </a:t>
            </a:r>
            <a:r>
              <a:rPr lang="ru-RU" sz="1867" b="1" dirty="0" err="1"/>
              <a:t>Парти</a:t>
            </a:r>
            <a:r>
              <a:rPr lang="ru-RU" sz="1867" b="1" dirty="0"/>
              <a:t> </a:t>
            </a:r>
            <a:r>
              <a:rPr lang="ru-RU" sz="1867" dirty="0"/>
              <a:t>(</a:t>
            </a:r>
            <a:r>
              <a:rPr lang="en-GB" sz="1867" dirty="0"/>
              <a:t>BJP, </a:t>
            </a:r>
            <a:r>
              <a:rPr lang="ru-RU" sz="1867" dirty="0"/>
              <a:t>Индийская народная партия):</a:t>
            </a:r>
          </a:p>
          <a:p>
            <a:r>
              <a:rPr lang="ru-RU" sz="1867" dirty="0"/>
              <a:t>Рас</a:t>
            </a:r>
            <a:r>
              <a:rPr lang="en-GB" sz="1867" dirty="0" err="1"/>
              <a:t>htriya</a:t>
            </a:r>
            <a:r>
              <a:rPr lang="en-GB" sz="1867" dirty="0"/>
              <a:t> Swayamsevak Sangh (</a:t>
            </a:r>
            <a:r>
              <a:rPr lang="en-GB" sz="1867" b="1" dirty="0"/>
              <a:t>RSS,</a:t>
            </a:r>
            <a:r>
              <a:rPr lang="en-GB" sz="1867" dirty="0"/>
              <a:t> </a:t>
            </a:r>
            <a:r>
              <a:rPr lang="ru-RU" sz="1867" dirty="0"/>
              <a:t>Национальный союз добровольцев) — это индуистская националистическая организация, основанная в 1925 году </a:t>
            </a:r>
            <a:r>
              <a:rPr lang="ru-RU" sz="1867" dirty="0" err="1"/>
              <a:t>Кешабом</a:t>
            </a:r>
            <a:r>
              <a:rPr lang="ru-RU" sz="1867" dirty="0"/>
              <a:t> </a:t>
            </a:r>
            <a:r>
              <a:rPr lang="ru-RU" sz="1867" dirty="0" err="1"/>
              <a:t>Балирамом</a:t>
            </a:r>
            <a:r>
              <a:rPr lang="ru-RU" sz="1867" dirty="0"/>
              <a:t> </a:t>
            </a:r>
            <a:r>
              <a:rPr lang="ru-RU" sz="1867" dirty="0" err="1"/>
              <a:t>Хедгеваром</a:t>
            </a:r>
            <a:r>
              <a:rPr lang="ru-RU" sz="1867" dirty="0"/>
              <a:t>. </a:t>
            </a:r>
          </a:p>
          <a:p>
            <a:r>
              <a:rPr lang="ru-RU" sz="1867" b="1" dirty="0"/>
              <a:t>Идеологическая основа: </a:t>
            </a:r>
            <a:r>
              <a:rPr lang="en-GB" sz="1867" dirty="0"/>
              <a:t>RSS </a:t>
            </a:r>
            <a:r>
              <a:rPr lang="ru-RU" sz="1867" dirty="0"/>
              <a:t>является материнской организацией для </a:t>
            </a:r>
            <a:r>
              <a:rPr lang="en-GB" sz="1867" dirty="0"/>
              <a:t>BJP. </a:t>
            </a:r>
            <a:r>
              <a:rPr lang="ru-RU" sz="1867" dirty="0"/>
              <a:t>Партия была основана в 1980 году как преемница </a:t>
            </a:r>
            <a:r>
              <a:rPr lang="ru-RU" sz="1867" dirty="0" err="1"/>
              <a:t>Бхаратия</a:t>
            </a:r>
            <a:r>
              <a:rPr lang="ru-RU" sz="1867" dirty="0"/>
              <a:t> </a:t>
            </a:r>
            <a:r>
              <a:rPr lang="ru-RU" sz="1867" dirty="0" err="1"/>
              <a:t>Джана</a:t>
            </a:r>
            <a:r>
              <a:rPr lang="ru-RU" sz="1867" dirty="0"/>
              <a:t> </a:t>
            </a:r>
            <a:r>
              <a:rPr lang="ru-RU" sz="1867" dirty="0" err="1"/>
              <a:t>Сангх</a:t>
            </a:r>
            <a:r>
              <a:rPr lang="ru-RU" sz="1867" dirty="0"/>
              <a:t> (</a:t>
            </a:r>
            <a:r>
              <a:rPr lang="en-GB" sz="1867" dirty="0"/>
              <a:t>BJS), </a:t>
            </a:r>
            <a:r>
              <a:rPr lang="ru-RU" sz="1867" dirty="0"/>
              <a:t>которая, в свою очередь, была создана в 1951 году при поддержке </a:t>
            </a:r>
            <a:r>
              <a:rPr lang="en-GB" sz="1867" dirty="0"/>
              <a:t>RSS. </a:t>
            </a:r>
            <a:r>
              <a:rPr lang="ru-RU" sz="1867" dirty="0"/>
              <a:t>Основная идеология </a:t>
            </a:r>
            <a:r>
              <a:rPr lang="en-GB" sz="1867" dirty="0"/>
              <a:t>BJP — </a:t>
            </a:r>
            <a:r>
              <a:rPr lang="ru-RU" sz="1867" b="1" dirty="0" err="1"/>
              <a:t>Хиндутва</a:t>
            </a:r>
            <a:r>
              <a:rPr lang="ru-RU" sz="1867" dirty="0"/>
              <a:t> (индуистский национализм) — напрямую заимствована из философии </a:t>
            </a:r>
            <a:r>
              <a:rPr lang="en-GB" sz="1867" dirty="0"/>
              <a:t>RSS, </a:t>
            </a:r>
            <a:r>
              <a:rPr lang="ru-RU" sz="1867" dirty="0"/>
              <a:t>которая подчеркивает культурное и религиозное единство Индии как индуистской нации.</a:t>
            </a:r>
          </a:p>
          <a:p>
            <a:r>
              <a:rPr lang="ru-RU" sz="1867" b="1" dirty="0"/>
              <a:t>Образование и культура: </a:t>
            </a:r>
            <a:r>
              <a:rPr lang="en-GB" sz="1867" dirty="0"/>
              <a:t>RSS </a:t>
            </a:r>
            <a:r>
              <a:rPr lang="ru-RU" sz="1867" dirty="0"/>
              <a:t>активно влияет на образовательную политику через свои организации, такие как </a:t>
            </a:r>
            <a:r>
              <a:rPr lang="ru-RU" sz="1867" dirty="0" err="1"/>
              <a:t>Акхил</a:t>
            </a:r>
            <a:r>
              <a:rPr lang="ru-RU" sz="1867" dirty="0"/>
              <a:t> </a:t>
            </a:r>
            <a:r>
              <a:rPr lang="ru-RU" sz="1867" dirty="0" err="1"/>
              <a:t>Бхаратия</a:t>
            </a:r>
            <a:r>
              <a:rPr lang="ru-RU" sz="1867" dirty="0"/>
              <a:t> </a:t>
            </a:r>
            <a:r>
              <a:rPr lang="ru-RU" sz="1867" dirty="0" err="1"/>
              <a:t>Видья</a:t>
            </a:r>
            <a:r>
              <a:rPr lang="ru-RU" sz="1867" dirty="0"/>
              <a:t> </a:t>
            </a:r>
            <a:r>
              <a:rPr lang="ru-RU" sz="1867" dirty="0" err="1"/>
              <a:t>Паришад</a:t>
            </a:r>
            <a:r>
              <a:rPr lang="ru-RU" sz="1867" dirty="0"/>
              <a:t> (</a:t>
            </a:r>
            <a:r>
              <a:rPr lang="en-GB" sz="1867" dirty="0"/>
              <a:t>ABVP), </a:t>
            </a:r>
            <a:r>
              <a:rPr lang="ru-RU" sz="1867" dirty="0"/>
              <a:t>студенческое крыло, которое доминирует в университетах. </a:t>
            </a:r>
            <a:r>
              <a:rPr lang="en-GB" sz="1867" dirty="0"/>
              <a:t>RSS </a:t>
            </a:r>
            <a:r>
              <a:rPr lang="ru-RU" sz="1867" dirty="0"/>
              <a:t>также продвигает </a:t>
            </a:r>
            <a:r>
              <a:rPr lang="ru-RU" sz="1867" b="1" dirty="0"/>
              <a:t>пересмотр учебников, чтобы подчеркнуть индуистскую историю и культуру</a:t>
            </a:r>
            <a:r>
              <a:rPr lang="ru-RU" sz="1867" dirty="0"/>
              <a:t>.</a:t>
            </a:r>
          </a:p>
          <a:p>
            <a:r>
              <a:rPr lang="ru-RU" sz="1867" b="1" dirty="0"/>
              <a:t>Симбиоз: </a:t>
            </a:r>
            <a:r>
              <a:rPr lang="en-GB" sz="1867" dirty="0"/>
              <a:t>RSS </a:t>
            </a:r>
            <a:r>
              <a:rPr lang="ru-RU" sz="1867" dirty="0"/>
              <a:t>и </a:t>
            </a:r>
            <a:r>
              <a:rPr lang="en-GB" sz="1867" dirty="0"/>
              <a:t>BJP </a:t>
            </a:r>
            <a:r>
              <a:rPr lang="ru-RU" sz="1867" dirty="0"/>
              <a:t>взаимозависимы. </a:t>
            </a:r>
            <a:r>
              <a:rPr lang="en-GB" sz="1867" dirty="0"/>
              <a:t>RSS </a:t>
            </a:r>
            <a:r>
              <a:rPr lang="ru-RU" sz="1867" dirty="0"/>
              <a:t>предоставляет </a:t>
            </a:r>
            <a:r>
              <a:rPr lang="en-GB" sz="1867" dirty="0"/>
              <a:t>BJP </a:t>
            </a:r>
            <a:r>
              <a:rPr lang="ru-RU" sz="1867" dirty="0"/>
              <a:t>идеологическую основу и организационную поддержку, а </a:t>
            </a:r>
            <a:r>
              <a:rPr lang="en-GB" sz="1867" dirty="0"/>
              <a:t>BJP, </a:t>
            </a:r>
            <a:r>
              <a:rPr lang="ru-RU" sz="1867" dirty="0"/>
              <a:t>будучи у власти, реализует цели </a:t>
            </a:r>
            <a:r>
              <a:rPr lang="en-GB" sz="1867" dirty="0"/>
              <a:t>RSS, </a:t>
            </a:r>
            <a:r>
              <a:rPr lang="ru-RU" sz="1867" dirty="0"/>
              <a:t>такие как укрепление индуистской идентичности.</a:t>
            </a:r>
          </a:p>
          <a:p>
            <a:r>
              <a:rPr lang="ru-RU" sz="1867" dirty="0"/>
              <a:t>Несмотря на тесную связь, между </a:t>
            </a:r>
            <a:r>
              <a:rPr lang="en-GB" sz="1867" dirty="0"/>
              <a:t>RSS </a:t>
            </a:r>
            <a:r>
              <a:rPr lang="ru-RU" sz="1867" dirty="0"/>
              <a:t>и </a:t>
            </a:r>
            <a:r>
              <a:rPr lang="en-GB" sz="1867" dirty="0"/>
              <a:t>BJP </a:t>
            </a:r>
            <a:r>
              <a:rPr lang="ru-RU" sz="1867" dirty="0"/>
              <a:t>иногда возникают разногласия. </a:t>
            </a:r>
            <a:r>
              <a:rPr lang="en-GB" sz="1867" dirty="0"/>
              <a:t>RSS, </a:t>
            </a:r>
            <a:r>
              <a:rPr lang="ru-RU" sz="1867" dirty="0"/>
              <a:t>как неполитическая организация, иногда критикует </a:t>
            </a:r>
            <a:r>
              <a:rPr lang="en-GB" sz="1867" dirty="0"/>
              <a:t>BJP </a:t>
            </a:r>
            <a:r>
              <a:rPr lang="ru-RU" sz="1867" dirty="0"/>
              <a:t>за слишком прагматичный подход, особенно в экономической политике (например</a:t>
            </a:r>
            <a:r>
              <a:rPr lang="ru-RU" sz="1867" b="1" dirty="0"/>
              <a:t>, за либерализацию</a:t>
            </a:r>
            <a:r>
              <a:rPr lang="ru-RU" sz="1867" dirty="0"/>
              <a:t>, которая может противоречить идеям экономического национализма, или "свадеши").</a:t>
            </a:r>
            <a:endParaRPr lang="en-GB" sz="1867" dirty="0"/>
          </a:p>
        </p:txBody>
      </p:sp>
    </p:spTree>
    <p:extLst>
      <p:ext uri="{BB962C8B-B14F-4D97-AF65-F5344CB8AC3E}">
        <p14:creationId xmlns:p14="http://schemas.microsoft.com/office/powerpoint/2010/main" val="233794884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553255" y="1982403"/>
            <a:ext cx="8128000" cy="2559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267" b="1" dirty="0"/>
              <a:t>Основные индийские теории МО</a:t>
            </a:r>
          </a:p>
          <a:p>
            <a:pPr lvl="0">
              <a:lnSpc>
                <a:spcPct val="150000"/>
              </a:lnSpc>
            </a:pPr>
            <a:r>
              <a:rPr lang="ru-RU" sz="4267" b="1" dirty="0" err="1"/>
              <a:t>Акханд</a:t>
            </a:r>
            <a:r>
              <a:rPr lang="ru-RU" sz="4267" b="1" dirty="0"/>
              <a:t> </a:t>
            </a:r>
            <a:r>
              <a:rPr lang="ru-RU" sz="4267" b="1" dirty="0" err="1"/>
              <a:t>Бхарат</a:t>
            </a:r>
            <a:r>
              <a:rPr lang="ru-RU" sz="4267" b="1" dirty="0"/>
              <a:t> </a:t>
            </a:r>
            <a:r>
              <a:rPr lang="ru-RU" sz="4267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4763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951366" y="687243"/>
            <a:ext cx="107893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Несколько индийских ученых внесли значительный вклад в обсуждение многополярности в международных отношениях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Амитав</a:t>
            </a:r>
            <a:r>
              <a:rPr lang="ru-RU" sz="2400" b="1" dirty="0"/>
              <a:t> </a:t>
            </a:r>
            <a:r>
              <a:rPr lang="ru-RU" sz="2400" b="1" dirty="0" err="1"/>
              <a:t>Ачарья</a:t>
            </a:r>
            <a:r>
              <a:rPr lang="ru-RU" sz="2400" b="1" dirty="0"/>
              <a:t>:</a:t>
            </a:r>
            <a:r>
              <a:rPr lang="ru-RU" sz="2400" dirty="0"/>
              <a:t> Его книга «Конец американского мирового порядка» исследует переход от </a:t>
            </a:r>
            <a:r>
              <a:rPr lang="ru-RU" sz="2400" dirty="0" err="1"/>
              <a:t>однополярности</a:t>
            </a:r>
            <a:r>
              <a:rPr lang="ru-RU" sz="2400" dirty="0"/>
              <a:t> к более многополярному миру, что имеет значение для стратегического позиционирования Индии.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Раджив</a:t>
            </a:r>
            <a:r>
              <a:rPr lang="ru-RU" sz="2400" b="1" dirty="0"/>
              <a:t> </a:t>
            </a:r>
            <a:r>
              <a:rPr lang="ru-RU" sz="2400" b="1" dirty="0" err="1"/>
              <a:t>Сикри</a:t>
            </a:r>
            <a:r>
              <a:rPr lang="ru-RU" sz="2400" dirty="0"/>
              <a:t>: «Вызов и стратегия: переосмысление внешней политики Индии», в которой затрагивает концепцию многополярности и место Индии в этом контексте.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Шрирам</a:t>
            </a:r>
            <a:r>
              <a:rPr lang="ru-RU" sz="2400" b="1" dirty="0"/>
              <a:t> </a:t>
            </a:r>
            <a:r>
              <a:rPr lang="ru-RU" sz="2400" b="1" dirty="0" err="1"/>
              <a:t>Чаулиа</a:t>
            </a:r>
            <a:r>
              <a:rPr lang="ru-RU" sz="2400" dirty="0"/>
              <a:t>: Его работы включают статьи в различных журналах, обсуждающие стратегическую автономию Индии и ее роль в многополярной Азии.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Харш</a:t>
            </a:r>
            <a:r>
              <a:rPr lang="ru-RU" sz="2400" b="1" dirty="0"/>
              <a:t> В. </a:t>
            </a:r>
            <a:r>
              <a:rPr lang="ru-RU" sz="2400" b="1" dirty="0" err="1"/>
              <a:t>Пант</a:t>
            </a:r>
            <a:r>
              <a:rPr lang="ru-RU" sz="2400" b="1" dirty="0"/>
              <a:t>: </a:t>
            </a:r>
            <a:r>
              <a:rPr lang="ru-RU" sz="2400" dirty="0"/>
              <a:t>Он часто анализирует, как Индия ориентируется в многополярном мире, особенно в отношениях с соседями и мировыми державами.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Шившанкар</a:t>
            </a:r>
            <a:r>
              <a:rPr lang="ru-RU" sz="2400" b="1" dirty="0"/>
              <a:t> </a:t>
            </a:r>
            <a:r>
              <a:rPr lang="ru-RU" sz="2400" b="1" dirty="0" err="1"/>
              <a:t>Менон</a:t>
            </a:r>
            <a:r>
              <a:rPr lang="ru-RU" sz="2400" dirty="0"/>
              <a:t>: 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</a:p>
        </p:txBody>
      </p:sp>
    </p:spTree>
    <p:extLst>
      <p:ext uri="{BB962C8B-B14F-4D97-AF65-F5344CB8AC3E}">
        <p14:creationId xmlns:p14="http://schemas.microsoft.com/office/powerpoint/2010/main" val="202598149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951366" y="687243"/>
            <a:ext cx="107893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Шившанкар</a:t>
            </a:r>
            <a:r>
              <a:rPr lang="ru-RU" sz="2400" b="1" dirty="0"/>
              <a:t> </a:t>
            </a:r>
            <a:r>
              <a:rPr lang="ru-RU" sz="2400" b="1" dirty="0" err="1"/>
              <a:t>Менон</a:t>
            </a:r>
            <a:r>
              <a:rPr lang="ru-RU" sz="2400" dirty="0"/>
              <a:t>: 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  <a:endParaRPr lang="ru-RU" sz="2400" b="1" dirty="0"/>
          </a:p>
          <a:p>
            <a:r>
              <a:rPr lang="ru-RU" sz="2400" b="1" dirty="0"/>
              <a:t>С. Раджа </a:t>
            </a:r>
            <a:r>
              <a:rPr lang="ru-RU" sz="2400" b="1" dirty="0" err="1"/>
              <a:t>Мохан</a:t>
            </a:r>
            <a:r>
              <a:rPr lang="ru-RU" sz="2400" dirty="0"/>
              <a:t>: Его книга «Мир </a:t>
            </a:r>
            <a:r>
              <a:rPr lang="ru-RU" sz="2400" dirty="0" err="1"/>
              <a:t>Моди</a:t>
            </a:r>
            <a:r>
              <a:rPr lang="ru-RU" sz="2400" dirty="0"/>
              <a:t>: расширение сферы влияния Индии» обсуждает внешнюю политику Индии при премьер-министре </a:t>
            </a:r>
            <a:r>
              <a:rPr lang="ru-RU" sz="2400" dirty="0" err="1"/>
              <a:t>Нарендре</a:t>
            </a:r>
            <a:r>
              <a:rPr lang="ru-RU" sz="2400" dirty="0"/>
              <a:t> </a:t>
            </a:r>
            <a:r>
              <a:rPr lang="ru-RU" sz="2400" dirty="0" err="1"/>
              <a:t>Моди</a:t>
            </a:r>
            <a:r>
              <a:rPr lang="ru-RU" sz="2400" dirty="0"/>
              <a:t>, с явным акцентом на навигацию в многополярном мире, особенно в Азии.</a:t>
            </a:r>
            <a:endParaRPr lang="ru-RU" sz="2400" b="1" dirty="0"/>
          </a:p>
          <a:p>
            <a:r>
              <a:rPr lang="ru-RU" sz="2400" b="1" dirty="0" err="1"/>
              <a:t>Джаганнатх</a:t>
            </a:r>
            <a:r>
              <a:rPr lang="ru-RU" sz="2400" b="1" dirty="0"/>
              <a:t> П. Панда</a:t>
            </a:r>
            <a:r>
              <a:rPr lang="ru-RU" sz="2400" dirty="0"/>
              <a:t>: Писал о стратегической среде Индии в многополярном контексте, особенно в связи с подъемом Китая. </a:t>
            </a:r>
            <a:r>
              <a:rPr lang="ru-RU" sz="2400" b="1" dirty="0" err="1"/>
              <a:t>Манджит</a:t>
            </a:r>
            <a:r>
              <a:rPr lang="ru-RU" sz="2400" b="1" dirty="0"/>
              <a:t> С. </a:t>
            </a:r>
            <a:r>
              <a:rPr lang="ru-RU" sz="2400" b="1" dirty="0" err="1"/>
              <a:t>Пардеси</a:t>
            </a:r>
            <a:r>
              <a:rPr lang="ru-RU" sz="2400" dirty="0"/>
              <a:t>: Писал о великой стратегии Индии, включая то, как она вписывается в многополярную структуру. Его работы часто появляются в академических журналах.</a:t>
            </a:r>
          </a:p>
        </p:txBody>
      </p:sp>
    </p:spTree>
    <p:extLst>
      <p:ext uri="{BB962C8B-B14F-4D97-AF65-F5344CB8AC3E}">
        <p14:creationId xmlns:p14="http://schemas.microsoft.com/office/powerpoint/2010/main" val="13158115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699215" y="390680"/>
            <a:ext cx="1187674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Дж. </a:t>
            </a:r>
            <a:r>
              <a:rPr lang="ru-RU" sz="2400" b="1" dirty="0" err="1"/>
              <a:t>Сай</a:t>
            </a:r>
            <a:r>
              <a:rPr lang="ru-RU" sz="2400" b="1" dirty="0"/>
              <a:t> </a:t>
            </a:r>
            <a:r>
              <a:rPr lang="ru-RU" sz="2400" b="1" dirty="0" err="1"/>
              <a:t>Дипак</a:t>
            </a:r>
            <a:r>
              <a:rPr lang="ru-RU" sz="2400" b="1" dirty="0"/>
              <a:t>: </a:t>
            </a:r>
            <a:r>
              <a:rPr lang="ru-RU" sz="2400" dirty="0"/>
              <a:t>«Индия, которая есть </a:t>
            </a:r>
            <a:r>
              <a:rPr lang="ru-RU" sz="2400" dirty="0" err="1"/>
              <a:t>Бхарат</a:t>
            </a:r>
            <a:r>
              <a:rPr lang="ru-RU" sz="2400" dirty="0"/>
              <a:t>: </a:t>
            </a:r>
            <a:r>
              <a:rPr lang="ru-RU" sz="2400" dirty="0" err="1"/>
              <a:t>колониальность</a:t>
            </a:r>
            <a:r>
              <a:rPr lang="ru-RU" sz="2400" dirty="0"/>
              <a:t>, цивилизация, конституция». Эта работа углубляется в идею Индии как цивилизационного государства, рассматривая ее культурные, исторические и конституционные аспекты.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Санджив</a:t>
            </a:r>
            <a:r>
              <a:rPr lang="ru-RU" sz="2400" b="1" dirty="0"/>
              <a:t> </a:t>
            </a:r>
            <a:r>
              <a:rPr lang="ru-RU" sz="2400" b="1" dirty="0" err="1"/>
              <a:t>Саньял</a:t>
            </a:r>
            <a:r>
              <a:rPr lang="ru-RU" sz="2400" dirty="0"/>
              <a:t>: «Океан перемен: как Индийский океан формировал историю человечества» затрагивает цивилизационные аспекты Индии, исследуя ее исторические взаимодействия и влияние в регионе Индийского океана.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Анирбан</a:t>
            </a:r>
            <a:r>
              <a:rPr lang="ru-RU" sz="2400" b="1" dirty="0"/>
              <a:t> </a:t>
            </a:r>
            <a:r>
              <a:rPr lang="ru-RU" sz="2400" b="1" dirty="0" err="1"/>
              <a:t>Гангули</a:t>
            </a:r>
            <a:r>
              <a:rPr lang="ru-RU" sz="2400" dirty="0"/>
              <a:t>: Он писал о культурном национализме и идее Индии как цивилизационного государства. Его книга «Создание новой Индии: трансформация при правительстве </a:t>
            </a:r>
            <a:r>
              <a:rPr lang="ru-RU" sz="2400" dirty="0" err="1"/>
              <a:t>Моди</a:t>
            </a:r>
            <a:r>
              <a:rPr lang="ru-RU" sz="2400" dirty="0"/>
              <a:t>» включает обсуждения цивилизационного </a:t>
            </a:r>
            <a:r>
              <a:rPr lang="ru-RU" sz="2400" dirty="0" err="1"/>
              <a:t>этоса</a:t>
            </a:r>
            <a:r>
              <a:rPr lang="ru-RU" sz="2400" dirty="0"/>
              <a:t> Индии, влияющего на ее современный политический и культурный ландшафт.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Харш</a:t>
            </a:r>
            <a:r>
              <a:rPr lang="ru-RU" sz="2400" b="1" dirty="0"/>
              <a:t> </a:t>
            </a:r>
            <a:r>
              <a:rPr lang="ru-RU" sz="2400" b="1" dirty="0" err="1"/>
              <a:t>Мадхусудан</a:t>
            </a:r>
            <a:r>
              <a:rPr lang="ru-RU" sz="2400" b="1" dirty="0"/>
              <a:t> и </a:t>
            </a:r>
            <a:r>
              <a:rPr lang="ru-RU" sz="2400" b="1" dirty="0" err="1"/>
              <a:t>Раджив</a:t>
            </a:r>
            <a:r>
              <a:rPr lang="ru-RU" sz="2400" b="1" dirty="0"/>
              <a:t> </a:t>
            </a:r>
            <a:r>
              <a:rPr lang="ru-RU" sz="2400" b="1" dirty="0" err="1"/>
              <a:t>Мантри</a:t>
            </a:r>
            <a:r>
              <a:rPr lang="ru-RU" sz="2400" dirty="0"/>
              <a:t>: Их книга «Новая идея Индии: индивидуальные права в цивилизационном государстве» напрямую затрагивает эту концепцию, предлагая, как современная Индия может примирить индивидуальные права с ее цивилизационной идентичностью.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Раджив</a:t>
            </a:r>
            <a:r>
              <a:rPr lang="ru-RU" sz="2400" b="1" dirty="0"/>
              <a:t> </a:t>
            </a:r>
            <a:r>
              <a:rPr lang="ru-RU" sz="2400" b="1" dirty="0" err="1"/>
              <a:t>Малхотра</a:t>
            </a:r>
            <a:r>
              <a:rPr lang="ru-RU" sz="2400" b="1" dirty="0"/>
              <a:t>: </a:t>
            </a:r>
            <a:r>
              <a:rPr lang="ru-RU" sz="2400" dirty="0"/>
              <a:t>«Быть другим: индийский вызов западному универсализму» и «Разрушение Индии», обсуждается цивилизационную идентичность Индии, ее уникальность и вызовы, с которыми она сталкивается.</a:t>
            </a:r>
          </a:p>
        </p:txBody>
      </p:sp>
    </p:spTree>
    <p:extLst>
      <p:ext uri="{BB962C8B-B14F-4D97-AF65-F5344CB8AC3E}">
        <p14:creationId xmlns:p14="http://schemas.microsoft.com/office/powerpoint/2010/main" val="12885853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407669" y="1181514"/>
            <a:ext cx="107893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Мира </a:t>
            </a:r>
            <a:r>
              <a:rPr lang="ru-RU" sz="2400" b="1" dirty="0" err="1"/>
              <a:t>Нанда</a:t>
            </a:r>
            <a:r>
              <a:rPr lang="ru-RU" sz="2400" b="1" dirty="0"/>
              <a:t>: </a:t>
            </a:r>
            <a:r>
              <a:rPr lang="ru-RU" sz="2400" dirty="0"/>
              <a:t>«Рынок богов: как глобализация делает Индию более индуистской».</a:t>
            </a:r>
          </a:p>
          <a:p>
            <a:r>
              <a:rPr lang="ru-RU" sz="2400" b="1" dirty="0" err="1"/>
              <a:t>Макранд</a:t>
            </a:r>
            <a:r>
              <a:rPr lang="ru-RU" sz="2400" b="1" dirty="0"/>
              <a:t> </a:t>
            </a:r>
            <a:r>
              <a:rPr lang="ru-RU" sz="2400" b="1" dirty="0" err="1"/>
              <a:t>Паранджапе</a:t>
            </a:r>
            <a:r>
              <a:rPr lang="ru-RU" sz="2400" dirty="0"/>
              <a:t>: «Новые перспективы в индийской науке и цивилизации» исследует, как наука и цивилизация совместно эволюционировали в Индии.</a:t>
            </a:r>
          </a:p>
          <a:p>
            <a:endParaRPr lang="ru-RU" sz="2400" dirty="0" err="1"/>
          </a:p>
        </p:txBody>
      </p:sp>
    </p:spTree>
    <p:extLst>
      <p:ext uri="{BB962C8B-B14F-4D97-AF65-F5344CB8AC3E}">
        <p14:creationId xmlns:p14="http://schemas.microsoft.com/office/powerpoint/2010/main" val="189634311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86679" y="2144567"/>
            <a:ext cx="11763635" cy="2103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33" b="1" dirty="0"/>
              <a:t>Динамика развития Индии</a:t>
            </a:r>
          </a:p>
          <a:p>
            <a:r>
              <a:rPr lang="ru-RU" sz="5333" b="1" dirty="0"/>
              <a:t>Как Государства-Цивилизации</a:t>
            </a:r>
            <a:endParaRPr lang="ru-RU" sz="5333" dirty="0"/>
          </a:p>
          <a:p>
            <a:endParaRPr lang="ru-RU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DD86F-6F58-FA4F-B220-CDA8BE3B9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830" y="4865517"/>
            <a:ext cx="5640007" cy="31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52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AE141F-B4D1-A143-B27C-CF9E50E7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0"/>
            <a:ext cx="9144000" cy="9144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30AA47-EE1D-C549-96FF-139A7E51C76C}"/>
              </a:ext>
            </a:extLst>
          </p:cNvPr>
          <p:cNvSpPr/>
          <p:nvPr/>
        </p:nvSpPr>
        <p:spPr>
          <a:xfrm>
            <a:off x="3955916" y="1309993"/>
            <a:ext cx="5162145" cy="246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A10A93-2B3F-3341-9EF2-C17C82F27208}"/>
              </a:ext>
            </a:extLst>
          </p:cNvPr>
          <p:cNvSpPr/>
          <p:nvPr/>
        </p:nvSpPr>
        <p:spPr>
          <a:xfrm>
            <a:off x="10765277" y="376137"/>
            <a:ext cx="1673159" cy="11802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4518950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1"/>
            <a:ext cx="14204780" cy="649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 </a:t>
            </a:r>
            <a:r>
              <a:rPr lang="ru-RU" sz="1867" b="1" dirty="0"/>
              <a:t>Экономическое могущество</a:t>
            </a:r>
          </a:p>
          <a:p>
            <a:r>
              <a:rPr lang="ru-RU" sz="1867" b="1" dirty="0"/>
              <a:t>Рост ВВП</a:t>
            </a:r>
            <a:r>
              <a:rPr lang="ru-RU" sz="1867" dirty="0"/>
              <a:t>: Индия является пятой по величине экономикой в мире по номинальному ВВП и третьей по паритету покупательной способности (</a:t>
            </a:r>
            <a:r>
              <a:rPr lang="en-GB" sz="1867" dirty="0"/>
              <a:t>PPP). </a:t>
            </a:r>
            <a:r>
              <a:rPr lang="ru-RU" sz="1867" dirty="0"/>
              <a:t>По данным МВФ, за последнее десятилетие (2015–2025) экономика Индии выросла на 105%, увеличив ВВП с 2,1 трлн долларов до 4,3 трлн долларов. В 2023 году темпы роста ВВП составили 8,15%, что сделало Индию самой быстрорастущей крупной экономикой в мире.</a:t>
            </a:r>
          </a:p>
          <a:p>
            <a:r>
              <a:rPr lang="ru-RU" sz="1867" b="1" dirty="0"/>
              <a:t>Сектора экономики: </a:t>
            </a:r>
            <a:r>
              <a:rPr lang="ru-RU" sz="1867" dirty="0"/>
              <a:t>Сектор услуг составляет более 50% ВВП и остается самым динамичным, особенно в области информационных технологий (ИТ), аутсорсинга и программного обеспечения. Индия стала мировым центром ИТ, с такими городами, как </a:t>
            </a:r>
            <a:r>
              <a:rPr lang="ru-RU" sz="1867" dirty="0" err="1"/>
              <a:t>Бангалор</a:t>
            </a:r>
            <a:r>
              <a:rPr lang="ru-RU" sz="1867" dirty="0"/>
              <a:t> и Хайдарабад, лидирующими в этой сфере. Промышленный и аграрный сектора, хотя и обеспечивают занятость большей части рабочей силы, растут медленнее.</a:t>
            </a:r>
          </a:p>
          <a:p>
            <a:r>
              <a:rPr lang="ru-RU" sz="1867" b="1" dirty="0"/>
              <a:t>Инвестиции и реформы</a:t>
            </a:r>
            <a:r>
              <a:rPr lang="ru-RU" sz="1867" dirty="0"/>
              <a:t>: После либерализации экономики в 1991 году Индия перешла к рыночной модели, что ускорило рост. В 2021–2022 годах прямые иностранные инвестиции (ПИИ) достигли 82 млрд долларов, с ключевыми секторами, включая финансы, банковское дело, страхование и исследования. Индия поднялась на 37 позиций в индексе легкости ведения бизнеса Всемирного банка с 2018 по 2020 год, заняв 63-е место из 190 стран.</a:t>
            </a:r>
          </a:p>
          <a:p>
            <a:r>
              <a:rPr lang="ru-RU" sz="1867" b="1" dirty="0"/>
              <a:t>Инфраструктура: </a:t>
            </a:r>
            <a:r>
              <a:rPr lang="ru-RU" sz="1867" dirty="0"/>
              <a:t>Правительство активно инвестирует в инфраструктуру, особенно в транспорт, энергетику и связь. По оценкам, для устранения инфраструктурного дефицита в ближайшее десятилетие потребуется более 1,5 трлн долларов, что привлекает частный и иностранный капитал.</a:t>
            </a:r>
          </a:p>
          <a:p>
            <a:r>
              <a:rPr lang="ru-RU" sz="1867" b="1" dirty="0"/>
              <a:t>ВВП на душу населения: </a:t>
            </a:r>
            <a:r>
              <a:rPr lang="ru-RU" sz="1867" dirty="0"/>
              <a:t>В 2023 году ВВП на душу населения составил 2236 долларов (рост на 7,2% по сравнению с 2022 годом), но по паритету покупательной способности Индия занимает 119-е место в мире (9183 долларов в 2023 году). Это отражает сохраняющиеся проблемы с бедностью и неравенством.</a:t>
            </a:r>
          </a:p>
          <a:p>
            <a:r>
              <a:rPr lang="ru-RU" sz="1867" b="1" dirty="0"/>
              <a:t>Снижение бедности: </a:t>
            </a:r>
            <a:r>
              <a:rPr lang="ru-RU" sz="1867" dirty="0"/>
              <a:t>За период с 2011 по 2019 год доля населения, живущего в крайней бедности (менее 2,15 долларов в день), сократилась вдвое, хотя пандемия </a:t>
            </a:r>
            <a:r>
              <a:rPr lang="en-GB" sz="1867" dirty="0"/>
              <a:t>COVID-19 </a:t>
            </a:r>
            <a:r>
              <a:rPr lang="ru-RU" sz="1867" dirty="0"/>
              <a:t>замедлила этот процесс. Около 25% населения все еще живет за чертой бедности.</a:t>
            </a:r>
          </a:p>
          <a:p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429047010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0"/>
            <a:ext cx="14204780" cy="6413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dirty="0"/>
              <a:t>2. </a:t>
            </a:r>
            <a:r>
              <a:rPr lang="ru-RU" sz="1867" b="1" dirty="0"/>
              <a:t>Военное могущество</a:t>
            </a:r>
          </a:p>
          <a:p>
            <a:r>
              <a:rPr lang="ru-RU" sz="1867" b="1" dirty="0"/>
              <a:t>Геополитические угрозы</a:t>
            </a:r>
            <a:r>
              <a:rPr lang="ru-RU" sz="1867" dirty="0"/>
              <a:t>: Индия готовится к войне на два фронта (с Китаем и Пакистаном), что требует значительных ресурсов. Напряженные отношения с Китаем, особенно после конфликта 2020 года в </a:t>
            </a:r>
            <a:r>
              <a:rPr lang="ru-RU" sz="1867" dirty="0" err="1"/>
              <a:t>Ладакхе</a:t>
            </a:r>
            <a:r>
              <a:rPr lang="ru-RU" sz="1867" dirty="0"/>
              <a:t>, вынуждают усиливать военное присутствие на границе.</a:t>
            </a:r>
            <a:endParaRPr lang="ru-RU" sz="1867" b="1" dirty="0"/>
          </a:p>
          <a:p>
            <a:r>
              <a:rPr lang="ru-RU" sz="1867" b="1" dirty="0"/>
              <a:t>Рейтинг военной мощи</a:t>
            </a:r>
            <a:r>
              <a:rPr lang="ru-RU" sz="1867" dirty="0"/>
              <a:t>: По данным </a:t>
            </a:r>
            <a:r>
              <a:rPr lang="en-GB" sz="1867" dirty="0"/>
              <a:t>Global Firepower </a:t>
            </a:r>
            <a:r>
              <a:rPr lang="ru-RU" sz="1867" dirty="0"/>
              <a:t>за 2023 год, Индия занимает 4-е место в мире по военной мощи, уступая США, России и Китаю, но опережая такие страны, как Великобритания и Франция. </a:t>
            </a:r>
          </a:p>
          <a:p>
            <a:r>
              <a:rPr lang="ru-RU" sz="1867" b="1" dirty="0"/>
              <a:t>Технологические достижения</a:t>
            </a:r>
            <a:endParaRPr lang="ru-RU" sz="1867" dirty="0"/>
          </a:p>
          <a:p>
            <a:r>
              <a:rPr lang="ru-RU" sz="1867" dirty="0"/>
              <a:t>Индия активно развивает собственное производство вооружений через Организацию оборонных исследований и разработок (</a:t>
            </a:r>
            <a:r>
              <a:rPr lang="en-GB" sz="1867" dirty="0"/>
              <a:t>DRDO). </a:t>
            </a:r>
            <a:r>
              <a:rPr lang="ru-RU" sz="1867" dirty="0"/>
              <a:t>Примеры включают гиперзвуковые ракеты, системы ПВО (например, </a:t>
            </a:r>
            <a:r>
              <a:rPr lang="en-GB" sz="1867" dirty="0"/>
              <a:t>Akash) </a:t>
            </a:r>
            <a:r>
              <a:rPr lang="ru-RU" sz="1867" dirty="0"/>
              <a:t>и танки </a:t>
            </a:r>
            <a:r>
              <a:rPr lang="en-GB" sz="1867" dirty="0"/>
              <a:t>Arjun.</a:t>
            </a:r>
          </a:p>
          <a:p>
            <a:r>
              <a:rPr lang="ru-RU" sz="1867" b="1" dirty="0"/>
              <a:t>Ядерное оружие:</a:t>
            </a:r>
          </a:p>
          <a:p>
            <a:r>
              <a:rPr lang="ru-RU" sz="1867" dirty="0"/>
              <a:t>Индия является ядерной державой де-факто, не входя в Договор о нераспространении ядерного оружия (ДНЯО). Ее ядерная программа развивается с середины </a:t>
            </a:r>
            <a:r>
              <a:rPr lang="en-GB" sz="1867" dirty="0"/>
              <a:t>XX </a:t>
            </a:r>
            <a:r>
              <a:rPr lang="ru-RU" sz="1867" dirty="0"/>
              <a:t>века, и сегодня она обладает значительным арсеналом.</a:t>
            </a:r>
          </a:p>
          <a:p>
            <a:r>
              <a:rPr lang="ru-RU" sz="1867" b="1" dirty="0"/>
              <a:t>Количество боеголовок</a:t>
            </a:r>
            <a:r>
              <a:rPr lang="ru-RU" sz="1867" dirty="0"/>
              <a:t>: По данным Федерации американских ученых (</a:t>
            </a:r>
            <a:r>
              <a:rPr lang="en-GB" sz="1867" dirty="0"/>
              <a:t>FAS) </a:t>
            </a:r>
            <a:r>
              <a:rPr lang="ru-RU" sz="1867" dirty="0"/>
              <a:t>на начало 2025 года, Индия обладает около 180 ядерными боеголовками. Однако страна имеет запасы плутония, достаточные для производства еще 150–200 боеголовок.</a:t>
            </a:r>
          </a:p>
          <a:p>
            <a:r>
              <a:rPr lang="ru-RU" sz="1867" b="1" dirty="0"/>
              <a:t>Средства доставки:</a:t>
            </a:r>
          </a:p>
          <a:p>
            <a:r>
              <a:rPr lang="ru-RU" sz="1867" b="1" dirty="0"/>
              <a:t>Авиация: </a:t>
            </a:r>
            <a:r>
              <a:rPr lang="ru-RU" sz="1867" dirty="0"/>
              <a:t>Истребители </a:t>
            </a:r>
            <a:r>
              <a:rPr lang="en-GB" sz="1867" dirty="0"/>
              <a:t>Mirage-2000H, </a:t>
            </a:r>
            <a:r>
              <a:rPr lang="ru-RU" sz="1867" dirty="0"/>
              <a:t>Су-30МКИ и </a:t>
            </a:r>
            <a:r>
              <a:rPr lang="en-GB" sz="1867" dirty="0"/>
              <a:t>Jaguar </a:t>
            </a:r>
            <a:r>
              <a:rPr lang="ru-RU" sz="1867" dirty="0"/>
              <a:t>могут быть адаптированы для доставки ядерных бомб.</a:t>
            </a:r>
          </a:p>
          <a:p>
            <a:r>
              <a:rPr lang="ru-RU" sz="1867" b="1" dirty="0"/>
              <a:t>Ракеты</a:t>
            </a:r>
            <a:r>
              <a:rPr lang="ru-RU" sz="1867" dirty="0"/>
              <a:t>: Основу составляют ракеты "Агни" и "</a:t>
            </a:r>
            <a:r>
              <a:rPr lang="ru-RU" sz="1867" dirty="0" err="1"/>
              <a:t>Притхви</a:t>
            </a:r>
            <a:r>
              <a:rPr lang="ru-RU" sz="1867" dirty="0"/>
              <a:t>". "Притхви-1" (дальность 150 км) используется для тактических задач, а "Агни-5" обеспечивает стратегическое сдерживание.</a:t>
            </a:r>
          </a:p>
          <a:p>
            <a:r>
              <a:rPr lang="ru-RU" sz="1867" b="1" dirty="0"/>
              <a:t>Подводные лодки: </a:t>
            </a:r>
            <a:r>
              <a:rPr lang="ru-RU" sz="1867" dirty="0"/>
              <a:t>Атомная подводная лодка </a:t>
            </a:r>
            <a:r>
              <a:rPr lang="en-GB" sz="1867" dirty="0"/>
              <a:t>INS </a:t>
            </a:r>
            <a:r>
              <a:rPr lang="en-GB" sz="1867" dirty="0" err="1"/>
              <a:t>Arihant</a:t>
            </a:r>
            <a:r>
              <a:rPr lang="en-GB" sz="1867" dirty="0"/>
              <a:t> </a:t>
            </a:r>
            <a:r>
              <a:rPr lang="ru-RU" sz="1867" dirty="0"/>
              <a:t>оснащена баллистическими ракетами </a:t>
            </a:r>
            <a:r>
              <a:rPr lang="en-GB" sz="1867" dirty="0"/>
              <a:t>K-15 Sagarika (</a:t>
            </a:r>
            <a:r>
              <a:rPr lang="ru-RU" sz="1867" dirty="0"/>
              <a:t>дальность 700 км). Индия работает над созданием полноценного подводного флота с ядерным потенциалом.</a:t>
            </a:r>
          </a:p>
          <a:p>
            <a:endParaRPr lang="ru-RU" sz="1867" dirty="0"/>
          </a:p>
          <a:p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173166967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0"/>
            <a:ext cx="130981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Демография</a:t>
            </a:r>
          </a:p>
          <a:p>
            <a:r>
              <a:rPr lang="ru-RU" sz="2400" b="1" dirty="0"/>
              <a:t>Население</a:t>
            </a:r>
            <a:r>
              <a:rPr lang="ru-RU" sz="2400" dirty="0"/>
              <a:t>: С населением 1,438 млрд человек (по данным на 2023 год) Индия является самой густонаселенной страной в мире, обогнав Китай. Это создает как вызовы, так и возможности.</a:t>
            </a:r>
          </a:p>
          <a:p>
            <a:r>
              <a:rPr lang="ru-RU" sz="2400" b="1" dirty="0"/>
              <a:t>Демографический дивиденд</a:t>
            </a:r>
            <a:r>
              <a:rPr lang="ru-RU" sz="2400" dirty="0"/>
              <a:t>: Индия обладает значительным демографическим преимуществом благодаря молодому населению. Растущий средний класс и увеличение участия внутренних инвесторов в фондовый рынок подчеркивают этот потенциал. Однако уровень участия в рабочей силе остается низким (56,4%), особенно среди женщин (35,6% в 2023 году), что ограничивает экономический рост.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654148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1"/>
            <a:ext cx="130981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Прогнозы роста ВВП: </a:t>
            </a:r>
            <a:r>
              <a:rPr lang="ru-RU" sz="2400" dirty="0"/>
              <a:t>Индия сохраняет статус самой быстрорастущей крупной экономики. По данным ООН, в 2025 году рост ВВП составит 6,6%, а в 2026 году — 6,8%. </a:t>
            </a:r>
            <a:r>
              <a:rPr lang="en-GB" sz="2400" dirty="0"/>
              <a:t>Deloitte </a:t>
            </a:r>
            <a:r>
              <a:rPr lang="ru-RU" sz="2400" dirty="0"/>
              <a:t>прогнозирует рост на уровне 6,5–6,8% в 2024/2025 финансовом году и 6,7–7,3% в следующем. </a:t>
            </a:r>
            <a:r>
              <a:rPr lang="en-GB" sz="2400" dirty="0"/>
              <a:t>Goldman Sachs </a:t>
            </a:r>
            <a:r>
              <a:rPr lang="ru-RU" sz="2400" dirty="0"/>
              <a:t>ожидает среднегодовой рост в 6,5% с 2025 по 2030 год.</a:t>
            </a:r>
          </a:p>
          <a:p>
            <a:r>
              <a:rPr lang="ru-RU" sz="2400" b="1" dirty="0"/>
              <a:t>Цели на будущее: </a:t>
            </a:r>
            <a:r>
              <a:rPr lang="ru-RU" sz="2400" dirty="0"/>
              <a:t>Индия стремится достичь статуса страны с высоким уровнем дохода к 2047 году, что потребует среднегодового роста в 7,8%. Для этого необходимо увеличить инвестиции с 33,5% до 40% ВВП к 2035 году, повысить участие в рабочей силе до 65% и ускорить рост производительности.</a:t>
            </a:r>
          </a:p>
          <a:p>
            <a:r>
              <a:rPr lang="ru-RU" sz="2400" dirty="0"/>
              <a:t>издержки, но тарифные и нетарифные барьеры остаются препятствием.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760951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2862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036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3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Гептархия. 7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2" y="2470997"/>
            <a:ext cx="11708525" cy="5822731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530486" y="2477311"/>
            <a:ext cx="4954621" cy="2321668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3151128" y="6018821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914934" y="5283138"/>
            <a:ext cx="2490281" cy="294423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6052019" y="5209946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7695425" y="2966449"/>
            <a:ext cx="324477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8951443" y="3958023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rgbClr val="FFC000"/>
                </a:solidFill>
              </a:rPr>
              <a:t>  цивилизация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8398782" y="4498230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7171653" y="5017314"/>
            <a:ext cx="3092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5792806" y="2681913"/>
            <a:ext cx="1444573" cy="1546376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7237379" y="2791342"/>
            <a:ext cx="4478303" cy="1387812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8825028" y="3592981"/>
            <a:ext cx="1828800" cy="1322963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8439799" y="4205083"/>
            <a:ext cx="946911" cy="1400783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5656603" y="4631894"/>
            <a:ext cx="2594043" cy="2646497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5641410" y="4013263"/>
            <a:ext cx="5188209" cy="2269788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595804" y="2521041"/>
            <a:ext cx="5782961" cy="2323071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4111030" y="3009299"/>
            <a:ext cx="1968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Западная</a:t>
            </a:r>
          </a:p>
          <a:p>
            <a:r>
              <a:rPr lang="ru-RU" sz="2400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9336759" y="3439601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10011448" y="365953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8764945" y="419013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7164428" y="4339176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4308002" y="643247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6965004" y="6018393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880459" y="3020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10011448" y="6553439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Западная</a:t>
            </a:r>
          </a:p>
          <a:p>
            <a:r>
              <a:rPr lang="ru-RU" sz="1867" b="1" dirty="0"/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2452731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345" y="620223"/>
            <a:ext cx="13704067" cy="1363012"/>
          </a:xfrm>
        </p:spPr>
        <p:txBody>
          <a:bodyPr/>
          <a:lstStyle/>
          <a:p>
            <a:r>
              <a:rPr lang="ru-RU" sz="3733" b="1" dirty="0"/>
              <a:t>Актуальные и виртуальные Государства-Цивилизации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2" y="2470997"/>
            <a:ext cx="11708525" cy="5822731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530486" y="2477311"/>
            <a:ext cx="4954621" cy="2321668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3151128" y="6018821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914934" y="5283138"/>
            <a:ext cx="2490281" cy="294423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6052019" y="5209946"/>
            <a:ext cx="324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7695425" y="2966449"/>
            <a:ext cx="324477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8951443" y="3958023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rgbClr val="FFC000"/>
                </a:solidFill>
              </a:rPr>
              <a:t>  цивилизация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8398782" y="4498230"/>
            <a:ext cx="1988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7171653" y="5017314"/>
            <a:ext cx="3092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5792806" y="2681913"/>
            <a:ext cx="1444573" cy="1546376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7237379" y="2791342"/>
            <a:ext cx="4478303" cy="1387812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8825028" y="3592981"/>
            <a:ext cx="1828800" cy="1322963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8439799" y="4205083"/>
            <a:ext cx="946911" cy="1400783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5656603" y="4631894"/>
            <a:ext cx="2594043" cy="2646497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5641410" y="4013263"/>
            <a:ext cx="5188209" cy="2269788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2122593" y="3468450"/>
            <a:ext cx="249016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Северо-американская</a:t>
            </a:r>
          </a:p>
          <a:p>
            <a:r>
              <a:rPr lang="ru-RU" sz="1867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9336759" y="3439601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10011448" y="365953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8764945" y="419013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7164428" y="4339176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4308002" y="6432474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6965004" y="6018393"/>
            <a:ext cx="449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880459" y="3020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9678425" y="6510835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Западная</a:t>
            </a:r>
          </a:p>
          <a:p>
            <a:r>
              <a:rPr lang="ru-RU" sz="1867" b="1" dirty="0"/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5508448" y="3219309"/>
            <a:ext cx="157126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Европейская</a:t>
            </a:r>
          </a:p>
          <a:p>
            <a:r>
              <a:rPr lang="ru-RU" sz="1867" b="1" dirty="0"/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10648546" y="3929976"/>
            <a:ext cx="881973" cy="1168217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10513955" y="4395318"/>
            <a:ext cx="1780680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333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10388655" y="4980562"/>
            <a:ext cx="2797115" cy="2879388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5841698" y="3841511"/>
            <a:ext cx="51809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VIII</a:t>
            </a:r>
            <a:endParaRPr lang="ru-RU" sz="1867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10962111" y="4094527"/>
            <a:ext cx="38023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IX</a:t>
            </a:r>
            <a:endParaRPr lang="ru-RU" sz="1867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12020963" y="5620313"/>
            <a:ext cx="31611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X</a:t>
            </a:r>
            <a:endParaRPr lang="ru-RU" sz="18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F4F7-87FF-2842-AB73-2CD2A029F0D4}"/>
              </a:ext>
            </a:extLst>
          </p:cNvPr>
          <p:cNvSpPr txBox="1"/>
          <p:nvPr/>
        </p:nvSpPr>
        <p:spPr>
          <a:xfrm>
            <a:off x="7517808" y="2371072"/>
            <a:ext cx="167706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/>
              <a:t>Актуальные</a:t>
            </a:r>
            <a:r>
              <a:rPr lang="ru-RU" sz="2133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444041-8C00-0B46-B6CB-0C55A8948B08}"/>
              </a:ext>
            </a:extLst>
          </p:cNvPr>
          <p:cNvSpPr txBox="1"/>
          <p:nvPr/>
        </p:nvSpPr>
        <p:spPr>
          <a:xfrm>
            <a:off x="7543225" y="7583117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Виртуальные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4C41BC-F677-F34C-92EE-6C5B77D523CE}"/>
              </a:ext>
            </a:extLst>
          </p:cNvPr>
          <p:cNvCxnSpPr/>
          <p:nvPr/>
        </p:nvCxnSpPr>
        <p:spPr>
          <a:xfrm flipH="1">
            <a:off x="7521736" y="2775616"/>
            <a:ext cx="309800" cy="46604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67AE8A0-8FE3-E04B-AF7C-63AE3A11876D}"/>
              </a:ext>
            </a:extLst>
          </p:cNvPr>
          <p:cNvCxnSpPr>
            <a:cxnSpLocks/>
          </p:cNvCxnSpPr>
          <p:nvPr/>
        </p:nvCxnSpPr>
        <p:spPr>
          <a:xfrm flipH="1">
            <a:off x="3815537" y="2742059"/>
            <a:ext cx="3298676" cy="51420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4DC1A30-E899-704D-BAC0-30D7CDD51A0E}"/>
              </a:ext>
            </a:extLst>
          </p:cNvPr>
          <p:cNvCxnSpPr>
            <a:cxnSpLocks/>
          </p:cNvCxnSpPr>
          <p:nvPr/>
        </p:nvCxnSpPr>
        <p:spPr>
          <a:xfrm flipH="1">
            <a:off x="6663365" y="2839929"/>
            <a:ext cx="858372" cy="47046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9A9507-790A-E84B-8CFF-2A6003FCBD6E}"/>
              </a:ext>
            </a:extLst>
          </p:cNvPr>
          <p:cNvCxnSpPr>
            <a:cxnSpLocks/>
            <a:endCxn id="23" idx="48"/>
          </p:cNvCxnSpPr>
          <p:nvPr/>
        </p:nvCxnSpPr>
        <p:spPr>
          <a:xfrm>
            <a:off x="8072756" y="2955962"/>
            <a:ext cx="613563" cy="136585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D3F4ABA-97E8-8644-A126-FD4F7B88A468}"/>
              </a:ext>
            </a:extLst>
          </p:cNvPr>
          <p:cNvCxnSpPr>
            <a:cxnSpLocks/>
          </p:cNvCxnSpPr>
          <p:nvPr/>
        </p:nvCxnSpPr>
        <p:spPr>
          <a:xfrm>
            <a:off x="8692416" y="2874910"/>
            <a:ext cx="613563" cy="136585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FFE343C-71D3-B84E-A538-19813DE621A7}"/>
              </a:ext>
            </a:extLst>
          </p:cNvPr>
          <p:cNvCxnSpPr>
            <a:cxnSpLocks/>
          </p:cNvCxnSpPr>
          <p:nvPr/>
        </p:nvCxnSpPr>
        <p:spPr>
          <a:xfrm flipH="1" flipV="1">
            <a:off x="4823089" y="7054655"/>
            <a:ext cx="2464419" cy="603751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2ADC409-7621-184F-8D42-C7E406FFC02F}"/>
              </a:ext>
            </a:extLst>
          </p:cNvPr>
          <p:cNvCxnSpPr>
            <a:cxnSpLocks/>
          </p:cNvCxnSpPr>
          <p:nvPr/>
        </p:nvCxnSpPr>
        <p:spPr>
          <a:xfrm flipH="1" flipV="1">
            <a:off x="6618335" y="5959850"/>
            <a:ext cx="934443" cy="1681167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86044-8A38-E649-A85B-6AE5248E7E91}"/>
              </a:ext>
            </a:extLst>
          </p:cNvPr>
          <p:cNvCxnSpPr>
            <a:cxnSpLocks/>
          </p:cNvCxnSpPr>
          <p:nvPr/>
        </p:nvCxnSpPr>
        <p:spPr>
          <a:xfrm flipH="1" flipV="1">
            <a:off x="8299066" y="5212670"/>
            <a:ext cx="215444" cy="224596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57C8AC6-688E-2646-B2C1-E09FE4C01FE6}"/>
              </a:ext>
            </a:extLst>
          </p:cNvPr>
          <p:cNvCxnSpPr>
            <a:cxnSpLocks/>
          </p:cNvCxnSpPr>
          <p:nvPr/>
        </p:nvCxnSpPr>
        <p:spPr>
          <a:xfrm flipV="1">
            <a:off x="8717711" y="4943638"/>
            <a:ext cx="2445999" cy="2718197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07ECC7C-D6F1-9E4C-9726-549B725F24D7}"/>
              </a:ext>
            </a:extLst>
          </p:cNvPr>
          <p:cNvCxnSpPr>
            <a:cxnSpLocks/>
          </p:cNvCxnSpPr>
          <p:nvPr/>
        </p:nvCxnSpPr>
        <p:spPr>
          <a:xfrm flipV="1">
            <a:off x="9386709" y="7180671"/>
            <a:ext cx="2921299" cy="476319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859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79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C8093F-4C39-A84A-B47D-81BB94E74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383001" cy="9144000"/>
          </a:xfrm>
        </p:spPr>
      </p:pic>
    </p:spTree>
    <p:extLst>
      <p:ext uri="{BB962C8B-B14F-4D97-AF65-F5344CB8AC3E}">
        <p14:creationId xmlns:p14="http://schemas.microsoft.com/office/powerpoint/2010/main" val="60089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 err="1">
                <a:solidFill>
                  <a:schemeClr val="tx1"/>
                </a:solidFill>
              </a:rPr>
              <a:t>Вестернология</a:t>
            </a:r>
            <a:endParaRPr lang="ru-RU" sz="4267" b="1" dirty="0">
              <a:solidFill>
                <a:schemeClr val="tx1"/>
              </a:solidFill>
            </a:endParaRPr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409DED9E-62E8-3D45-A7F7-50BD75F10E16}"/>
              </a:ext>
            </a:extLst>
          </p:cNvPr>
          <p:cNvSpPr/>
          <p:nvPr/>
        </p:nvSpPr>
        <p:spPr>
          <a:xfrm>
            <a:off x="3327466" y="2137026"/>
            <a:ext cx="5987769" cy="5522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8E0B26FE-7DF6-7B4A-BA5C-EEE2661A3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572" y="19294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972AAF-0971-5A4D-8D49-A0B7AB82CC32}"/>
              </a:ext>
            </a:extLst>
          </p:cNvPr>
          <p:cNvCxnSpPr>
            <a:cxnSpLocks/>
          </p:cNvCxnSpPr>
          <p:nvPr/>
        </p:nvCxnSpPr>
        <p:spPr>
          <a:xfrm flipV="1">
            <a:off x="3323367" y="5165019"/>
            <a:ext cx="5408783" cy="3565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">
            <a:extLst>
              <a:ext uri="{FF2B5EF4-FFF2-40B4-BE49-F238E27FC236}">
                <a16:creationId xmlns:a16="http://schemas.microsoft.com/office/drawing/2014/main" id="{7A174792-8CE0-8C4F-8285-562801EF2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660" y="7795492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DD408F42-9EC1-174B-980D-F3B52FF0F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074" y="48982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443F5DEB-EFC5-5C43-B5E3-F82D3EB3ABDC}"/>
              </a:ext>
            </a:extLst>
          </p:cNvPr>
          <p:cNvSpPr/>
          <p:nvPr/>
        </p:nvSpPr>
        <p:spPr>
          <a:xfrm>
            <a:off x="2990865" y="2133479"/>
            <a:ext cx="2885953" cy="5526053"/>
          </a:xfrm>
          <a:prstGeom prst="triangle">
            <a:avLst>
              <a:gd name="adj" fmla="val 50539"/>
            </a:avLst>
          </a:prstGeom>
          <a:solidFill>
            <a:srgbClr val="FFCC0E">
              <a:alpha val="77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EDA3E1-1220-9249-B244-6DCA76DAAD87}"/>
              </a:ext>
            </a:extLst>
          </p:cNvPr>
          <p:cNvSpPr/>
          <p:nvPr/>
        </p:nvSpPr>
        <p:spPr>
          <a:xfrm>
            <a:off x="470727" y="3361412"/>
            <a:ext cx="2885955" cy="239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Западное общество Западная культура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Английский язык 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Западные образы </a:t>
            </a:r>
            <a:r>
              <a:rPr lang="ru-RU" altLang="ko-KR" sz="2667" b="1" dirty="0">
                <a:latin typeface="+mj-lt"/>
                <a:ea typeface="Baskerville" panose="02020502070401020303" pitchFamily="18" charset="0"/>
              </a:rPr>
              <a:t>Коллективный Запад</a:t>
            </a:r>
            <a:endParaRPr lang="ru-RU" sz="2667" b="1" dirty="0">
              <a:latin typeface="+mj-lt"/>
            </a:endParaRP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430DDCCF-20CD-CD4C-A9B7-8F93C6D9A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688" y="3642521"/>
            <a:ext cx="17158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каким 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он себя считает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B1FF578D-19C9-B145-AF63-B00C1D466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668" y="3924074"/>
            <a:ext cx="25068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человечество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FC8CDC4F-06AB-7547-8449-9A47B205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9375" y="2032070"/>
            <a:ext cx="7674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4800" dirty="0">
                <a:latin typeface="+mj-lt"/>
                <a:ea typeface="Baskerville" panose="02020502070401020303" pitchFamily="18" charset="0"/>
              </a:rPr>
              <a:t>=</a:t>
            </a:r>
            <a:endParaRPr lang="en-US" altLang="ko-KR" sz="4800" dirty="0"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810211-17DB-914E-9B72-3A87A7287F63}"/>
              </a:ext>
            </a:extLst>
          </p:cNvPr>
          <p:cNvCxnSpPr>
            <a:cxnSpLocks/>
          </p:cNvCxnSpPr>
          <p:nvPr/>
        </p:nvCxnSpPr>
        <p:spPr>
          <a:xfrm>
            <a:off x="4923257" y="2095456"/>
            <a:ext cx="953561" cy="7831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B51139-39CF-C642-BDF7-C22107E12A16}"/>
              </a:ext>
            </a:extLst>
          </p:cNvPr>
          <p:cNvCxnSpPr>
            <a:cxnSpLocks/>
          </p:cNvCxnSpPr>
          <p:nvPr/>
        </p:nvCxnSpPr>
        <p:spPr>
          <a:xfrm flipV="1">
            <a:off x="4896920" y="2129912"/>
            <a:ext cx="1006232" cy="7486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2E9F6BB-519A-6043-A469-E19AB5157809}"/>
              </a:ext>
            </a:extLst>
          </p:cNvPr>
          <p:cNvCxnSpPr>
            <a:cxnSpLocks/>
            <a:stCxn id="27" idx="0"/>
          </p:cNvCxnSpPr>
          <p:nvPr/>
        </p:nvCxnSpPr>
        <p:spPr>
          <a:xfrm flipH="1">
            <a:off x="4415876" y="2133479"/>
            <a:ext cx="33520" cy="30681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riangle 34">
            <a:extLst>
              <a:ext uri="{FF2B5EF4-FFF2-40B4-BE49-F238E27FC236}">
                <a16:creationId xmlns:a16="http://schemas.microsoft.com/office/drawing/2014/main" id="{0A1EE484-F11B-084C-8D51-79282EEF7118}"/>
              </a:ext>
            </a:extLst>
          </p:cNvPr>
          <p:cNvSpPr/>
          <p:nvPr/>
        </p:nvSpPr>
        <p:spPr>
          <a:xfrm>
            <a:off x="3364894" y="5177950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36" name="TextBox 1">
            <a:extLst>
              <a:ext uri="{FF2B5EF4-FFF2-40B4-BE49-F238E27FC236}">
                <a16:creationId xmlns:a16="http://schemas.microsoft.com/office/drawing/2014/main" id="{FD0BDC4F-8826-A545-8939-40A300E1D347}"/>
              </a:ext>
            </a:extLst>
          </p:cNvPr>
          <p:cNvSpPr txBox="1">
            <a:spLocks noChangeArrowheads="1"/>
          </p:cNvSpPr>
          <p:nvPr/>
        </p:nvSpPr>
        <p:spPr bwMode="auto">
          <a:xfrm rot="17682698">
            <a:off x="3164958" y="5922904"/>
            <a:ext cx="25828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Запад 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как он есть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C18BE514-7FF9-F848-91BC-D7301AC5C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3884" y="4425881"/>
            <a:ext cx="25160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Не-западные</a:t>
            </a:r>
          </a:p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8" name="Triangle 37">
            <a:extLst>
              <a:ext uri="{FF2B5EF4-FFF2-40B4-BE49-F238E27FC236}">
                <a16:creationId xmlns:a16="http://schemas.microsoft.com/office/drawing/2014/main" id="{5C62D26B-8E23-DD44-96D4-EBFC39901B0B}"/>
              </a:ext>
            </a:extLst>
          </p:cNvPr>
          <p:cNvSpPr/>
          <p:nvPr/>
        </p:nvSpPr>
        <p:spPr>
          <a:xfrm>
            <a:off x="4274937" y="5242961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7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51DEA634-B49D-4540-9C85-1DA196D223A4}"/>
              </a:ext>
            </a:extLst>
          </p:cNvPr>
          <p:cNvSpPr/>
          <p:nvPr/>
        </p:nvSpPr>
        <p:spPr>
          <a:xfrm>
            <a:off x="4773953" y="5219481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40" name="Triangle 39">
            <a:extLst>
              <a:ext uri="{FF2B5EF4-FFF2-40B4-BE49-F238E27FC236}">
                <a16:creationId xmlns:a16="http://schemas.microsoft.com/office/drawing/2014/main" id="{4A583595-76F3-D848-AE1F-4E71FBC40489}"/>
              </a:ext>
            </a:extLst>
          </p:cNvPr>
          <p:cNvSpPr/>
          <p:nvPr/>
        </p:nvSpPr>
        <p:spPr>
          <a:xfrm>
            <a:off x="5302535" y="5210116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id="{6AD0EEC3-F0E8-B849-AE21-BA0B52FAFCE0}"/>
              </a:ext>
            </a:extLst>
          </p:cNvPr>
          <p:cNvSpPr/>
          <p:nvPr/>
        </p:nvSpPr>
        <p:spPr>
          <a:xfrm>
            <a:off x="5988617" y="5199220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DEC68E66-677F-F044-A9B6-D814DE23E5FE}"/>
              </a:ext>
            </a:extLst>
          </p:cNvPr>
          <p:cNvSpPr/>
          <p:nvPr/>
        </p:nvSpPr>
        <p:spPr>
          <a:xfrm>
            <a:off x="6389327" y="5263049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43" name="Triangle 42">
            <a:extLst>
              <a:ext uri="{FF2B5EF4-FFF2-40B4-BE49-F238E27FC236}">
                <a16:creationId xmlns:a16="http://schemas.microsoft.com/office/drawing/2014/main" id="{87C16638-2DF1-C842-9E38-34639C0E8617}"/>
              </a:ext>
            </a:extLst>
          </p:cNvPr>
          <p:cNvSpPr/>
          <p:nvPr/>
        </p:nvSpPr>
        <p:spPr>
          <a:xfrm>
            <a:off x="6826143" y="5242040"/>
            <a:ext cx="2516021" cy="2487379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7235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11247" y="182284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 err="1">
                <a:solidFill>
                  <a:schemeClr val="tx1"/>
                </a:solidFill>
              </a:rPr>
              <a:t>Вестернология</a:t>
            </a:r>
            <a:endParaRPr lang="ru-RU" sz="4267" b="1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CE8313-4A63-2F48-A971-9FEE9FE3AFD7}"/>
              </a:ext>
            </a:extLst>
          </p:cNvPr>
          <p:cNvCxnSpPr>
            <a:cxnSpLocks/>
          </p:cNvCxnSpPr>
          <p:nvPr/>
        </p:nvCxnSpPr>
        <p:spPr>
          <a:xfrm flipH="1">
            <a:off x="7969261" y="1461728"/>
            <a:ext cx="995753" cy="1490753"/>
          </a:xfrm>
          <a:prstGeom prst="line">
            <a:avLst/>
          </a:prstGeom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259F36-958B-264A-8350-885AD3D843F4}"/>
              </a:ext>
            </a:extLst>
          </p:cNvPr>
          <p:cNvCxnSpPr>
            <a:cxnSpLocks/>
          </p:cNvCxnSpPr>
          <p:nvPr/>
        </p:nvCxnSpPr>
        <p:spPr>
          <a:xfrm>
            <a:off x="5612220" y="2952480"/>
            <a:ext cx="1250917" cy="1619520"/>
          </a:xfrm>
          <a:prstGeom prst="line">
            <a:avLst/>
          </a:prstGeom>
          <a:ln w="920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6FA920-D8A3-424C-8095-40FFAB1E0B00}"/>
              </a:ext>
            </a:extLst>
          </p:cNvPr>
          <p:cNvCxnSpPr>
            <a:cxnSpLocks/>
          </p:cNvCxnSpPr>
          <p:nvPr/>
        </p:nvCxnSpPr>
        <p:spPr>
          <a:xfrm>
            <a:off x="6863140" y="4572001"/>
            <a:ext cx="10117" cy="2408295"/>
          </a:xfrm>
          <a:prstGeom prst="line">
            <a:avLst/>
          </a:prstGeom>
          <a:ln w="920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4B42436-0936-0D4E-A894-1E5EB22B941C}"/>
              </a:ext>
            </a:extLst>
          </p:cNvPr>
          <p:cNvSpPr txBox="1"/>
          <p:nvPr/>
        </p:nvSpPr>
        <p:spPr>
          <a:xfrm>
            <a:off x="5736021" y="7002520"/>
            <a:ext cx="1677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Античность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A7F8A2-9D6D-8348-B0DD-076BCC341D95}"/>
              </a:ext>
            </a:extLst>
          </p:cNvPr>
          <p:cNvSpPr txBox="1"/>
          <p:nvPr/>
        </p:nvSpPr>
        <p:spPr>
          <a:xfrm>
            <a:off x="5619363" y="7451757"/>
            <a:ext cx="2810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ru-RU" sz="2400" dirty="0"/>
              <a:t>Греко-римская цивилизация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F764B4-7F4F-7345-9D77-1F159B51CEAC}"/>
              </a:ext>
            </a:extLst>
          </p:cNvPr>
          <p:cNvSpPr txBox="1"/>
          <p:nvPr/>
        </p:nvSpPr>
        <p:spPr>
          <a:xfrm>
            <a:off x="7217281" y="5550444"/>
            <a:ext cx="176202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Христианство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AD884B-F8DA-AD48-943B-6640286B3C44}"/>
              </a:ext>
            </a:extLst>
          </p:cNvPr>
          <p:cNvSpPr txBox="1"/>
          <p:nvPr/>
        </p:nvSpPr>
        <p:spPr>
          <a:xfrm>
            <a:off x="7322318" y="6829605"/>
            <a:ext cx="215687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Платон/Аристотель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36E44A-BC55-554C-A622-796664E9A45E}"/>
              </a:ext>
            </a:extLst>
          </p:cNvPr>
          <p:cNvSpPr txBox="1"/>
          <p:nvPr/>
        </p:nvSpPr>
        <p:spPr>
          <a:xfrm>
            <a:off x="6992945" y="4483973"/>
            <a:ext cx="263379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Церковный раскол 1054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A9D27B-F722-F04A-BCAA-5351728F71BB}"/>
              </a:ext>
            </a:extLst>
          </p:cNvPr>
          <p:cNvSpPr txBox="1"/>
          <p:nvPr/>
        </p:nvSpPr>
        <p:spPr>
          <a:xfrm rot="18147715">
            <a:off x="7055799" y="3630897"/>
            <a:ext cx="151836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Православие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3C2BAE-24E8-5F42-AD56-834D6BEED461}"/>
              </a:ext>
            </a:extLst>
          </p:cNvPr>
          <p:cNvSpPr txBox="1"/>
          <p:nvPr/>
        </p:nvSpPr>
        <p:spPr>
          <a:xfrm rot="2890506">
            <a:off x="5162634" y="3757223"/>
            <a:ext cx="155927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Католичество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12A006-55C3-6A4A-92DF-AE3CE36F4212}"/>
              </a:ext>
            </a:extLst>
          </p:cNvPr>
          <p:cNvCxnSpPr>
            <a:cxnSpLocks/>
          </p:cNvCxnSpPr>
          <p:nvPr/>
        </p:nvCxnSpPr>
        <p:spPr>
          <a:xfrm>
            <a:off x="2641757" y="1757587"/>
            <a:ext cx="2997927" cy="1217439"/>
          </a:xfrm>
          <a:prstGeom prst="line">
            <a:avLst/>
          </a:prstGeom>
          <a:ln w="920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A6003BC-B9B0-BC47-9C1B-847C74515CE7}"/>
              </a:ext>
            </a:extLst>
          </p:cNvPr>
          <p:cNvSpPr txBox="1"/>
          <p:nvPr/>
        </p:nvSpPr>
        <p:spPr>
          <a:xfrm rot="1240545">
            <a:off x="3628224" y="2677109"/>
            <a:ext cx="171649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Протестантизм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E966A-DBCA-144F-8256-399057CC7AF0}"/>
              </a:ext>
            </a:extLst>
          </p:cNvPr>
          <p:cNvSpPr txBox="1"/>
          <p:nvPr/>
        </p:nvSpPr>
        <p:spPr>
          <a:xfrm>
            <a:off x="4347357" y="4059759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номинализм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880246-1123-9543-8187-947B0008C5CC}"/>
              </a:ext>
            </a:extLst>
          </p:cNvPr>
          <p:cNvSpPr txBox="1"/>
          <p:nvPr/>
        </p:nvSpPr>
        <p:spPr>
          <a:xfrm>
            <a:off x="4979975" y="5007937"/>
            <a:ext cx="159197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Карл Великий</a:t>
            </a:r>
          </a:p>
          <a:p>
            <a:r>
              <a:rPr lang="ru-RU" sz="1867" dirty="0"/>
              <a:t>800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422ECC-F51B-0B46-AC1A-1161B20E210D}"/>
              </a:ext>
            </a:extLst>
          </p:cNvPr>
          <p:cNvSpPr txBox="1"/>
          <p:nvPr/>
        </p:nvSpPr>
        <p:spPr>
          <a:xfrm>
            <a:off x="8128001" y="2688987"/>
            <a:ext cx="269926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Москва Третий Рим (</a:t>
            </a:r>
            <a:r>
              <a:rPr lang="en-US" sz="1867" dirty="0"/>
              <a:t>XVI</a:t>
            </a:r>
            <a:r>
              <a:rPr lang="ru-RU" sz="1867" dirty="0"/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995520-2388-5046-B784-3DAD74F5753A}"/>
              </a:ext>
            </a:extLst>
          </p:cNvPr>
          <p:cNvSpPr txBox="1"/>
          <p:nvPr/>
        </p:nvSpPr>
        <p:spPr>
          <a:xfrm>
            <a:off x="9384060" y="1585790"/>
            <a:ext cx="1943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Русская </a:t>
            </a:r>
          </a:p>
          <a:p>
            <a:r>
              <a:rPr lang="ru-RU" sz="2400" dirty="0"/>
              <a:t>Цивилизация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29FC56-5B41-3247-8253-0AC370530337}"/>
              </a:ext>
            </a:extLst>
          </p:cNvPr>
          <p:cNvSpPr txBox="1"/>
          <p:nvPr/>
        </p:nvSpPr>
        <p:spPr>
          <a:xfrm>
            <a:off x="854250" y="2418081"/>
            <a:ext cx="1943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Западная</a:t>
            </a:r>
          </a:p>
          <a:p>
            <a:r>
              <a:rPr lang="ru-RU" sz="2400" dirty="0"/>
              <a:t>Цивилизация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53F335-22C7-6944-88B9-6AF663CE0FB8}"/>
              </a:ext>
            </a:extLst>
          </p:cNvPr>
          <p:cNvSpPr txBox="1"/>
          <p:nvPr/>
        </p:nvSpPr>
        <p:spPr>
          <a:xfrm>
            <a:off x="1131478" y="5032944"/>
            <a:ext cx="219117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кельто-германцы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91A6FD-D648-FE46-9588-DD64D5ECBD7F}"/>
              </a:ext>
            </a:extLst>
          </p:cNvPr>
          <p:cNvSpPr txBox="1"/>
          <p:nvPr/>
        </p:nvSpPr>
        <p:spPr>
          <a:xfrm>
            <a:off x="9630312" y="4941620"/>
            <a:ext cx="240604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восточные славяне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430209B-DCBF-4846-88AB-33CAEDF3FE72}"/>
              </a:ext>
            </a:extLst>
          </p:cNvPr>
          <p:cNvCxnSpPr>
            <a:cxnSpLocks/>
          </p:cNvCxnSpPr>
          <p:nvPr/>
        </p:nvCxnSpPr>
        <p:spPr>
          <a:xfrm>
            <a:off x="4483942" y="1353946"/>
            <a:ext cx="1176529" cy="1641815"/>
          </a:xfrm>
          <a:prstGeom prst="line">
            <a:avLst/>
          </a:prstGeom>
          <a:ln w="920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1208249-06C2-5444-8071-EEE58FFC767E}"/>
              </a:ext>
            </a:extLst>
          </p:cNvPr>
          <p:cNvSpPr txBox="1"/>
          <p:nvPr/>
        </p:nvSpPr>
        <p:spPr>
          <a:xfrm>
            <a:off x="1089311" y="1812000"/>
            <a:ext cx="133478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англосаксы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30D26C8-5ECE-3E45-878C-50DAE125BA3A}"/>
              </a:ext>
            </a:extLst>
          </p:cNvPr>
          <p:cNvCxnSpPr/>
          <p:nvPr/>
        </p:nvCxnSpPr>
        <p:spPr>
          <a:xfrm flipV="1">
            <a:off x="2999237" y="3762240"/>
            <a:ext cx="1644159" cy="925373"/>
          </a:xfrm>
          <a:prstGeom prst="straightConnector1">
            <a:avLst/>
          </a:prstGeom>
          <a:ln w="3492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18CF67C-68B4-8045-9711-6C4F5BB7515C}"/>
              </a:ext>
            </a:extLst>
          </p:cNvPr>
          <p:cNvCxnSpPr>
            <a:cxnSpLocks/>
          </p:cNvCxnSpPr>
          <p:nvPr/>
        </p:nvCxnSpPr>
        <p:spPr>
          <a:xfrm flipH="1" flipV="1">
            <a:off x="8430227" y="3121530"/>
            <a:ext cx="2502005" cy="162732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ECAA53B-3DE3-0742-8860-3D68C4977992}"/>
              </a:ext>
            </a:extLst>
          </p:cNvPr>
          <p:cNvSpPr txBox="1"/>
          <p:nvPr/>
        </p:nvSpPr>
        <p:spPr>
          <a:xfrm>
            <a:off x="7969259" y="3907901"/>
            <a:ext cx="112562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Византия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BF5A198-DB1B-A948-AB0E-3E7D923DEDD6}"/>
              </a:ext>
            </a:extLst>
          </p:cNvPr>
          <p:cNvCxnSpPr/>
          <p:nvPr/>
        </p:nvCxnSpPr>
        <p:spPr>
          <a:xfrm flipV="1">
            <a:off x="6054808" y="2532766"/>
            <a:ext cx="1579297" cy="116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A4019C0-0ECA-6F43-8196-59A98FE34AF3}"/>
              </a:ext>
            </a:extLst>
          </p:cNvPr>
          <p:cNvCxnSpPr/>
          <p:nvPr/>
        </p:nvCxnSpPr>
        <p:spPr>
          <a:xfrm flipV="1">
            <a:off x="5955465" y="2000394"/>
            <a:ext cx="1579297" cy="116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E5EA210-6AAA-2C43-8460-430DC3B06FA1}"/>
              </a:ext>
            </a:extLst>
          </p:cNvPr>
          <p:cNvCxnSpPr>
            <a:cxnSpLocks/>
          </p:cNvCxnSpPr>
          <p:nvPr/>
        </p:nvCxnSpPr>
        <p:spPr>
          <a:xfrm flipV="1">
            <a:off x="6017265" y="1505738"/>
            <a:ext cx="2261425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E104AA3-60A1-F04D-9FC6-DD6942C544EC}"/>
              </a:ext>
            </a:extLst>
          </p:cNvPr>
          <p:cNvCxnSpPr>
            <a:cxnSpLocks/>
          </p:cNvCxnSpPr>
          <p:nvPr/>
        </p:nvCxnSpPr>
        <p:spPr>
          <a:xfrm flipH="1">
            <a:off x="7882560" y="1346620"/>
            <a:ext cx="4908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C88B55E-C71C-674C-B6D3-CBC59ABF6637}"/>
              </a:ext>
            </a:extLst>
          </p:cNvPr>
          <p:cNvCxnSpPr>
            <a:cxnSpLocks/>
          </p:cNvCxnSpPr>
          <p:nvPr/>
        </p:nvCxnSpPr>
        <p:spPr>
          <a:xfrm flipH="1">
            <a:off x="7637120" y="1955517"/>
            <a:ext cx="4908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F381C67-FEEB-484C-9DF2-94B85113D4C3}"/>
              </a:ext>
            </a:extLst>
          </p:cNvPr>
          <p:cNvCxnSpPr>
            <a:cxnSpLocks/>
          </p:cNvCxnSpPr>
          <p:nvPr/>
        </p:nvCxnSpPr>
        <p:spPr>
          <a:xfrm flipH="1">
            <a:off x="7637120" y="2361275"/>
            <a:ext cx="4908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E97ABFD-97A7-5F4E-9F69-C1C912514899}"/>
              </a:ext>
            </a:extLst>
          </p:cNvPr>
          <p:cNvCxnSpPr>
            <a:cxnSpLocks/>
          </p:cNvCxnSpPr>
          <p:nvPr/>
        </p:nvCxnSpPr>
        <p:spPr>
          <a:xfrm flipV="1">
            <a:off x="5784703" y="2877680"/>
            <a:ext cx="1750059" cy="185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49890AF-255A-184F-B1DC-AC0268ED50CA}"/>
              </a:ext>
            </a:extLst>
          </p:cNvPr>
          <p:cNvCxnSpPr>
            <a:cxnSpLocks/>
          </p:cNvCxnSpPr>
          <p:nvPr/>
        </p:nvCxnSpPr>
        <p:spPr>
          <a:xfrm flipH="1">
            <a:off x="7478379" y="2674683"/>
            <a:ext cx="4908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3236983-E1E5-AB4D-BC97-4BF50584E16D}"/>
              </a:ext>
            </a:extLst>
          </p:cNvPr>
          <p:cNvSpPr txBox="1"/>
          <p:nvPr/>
        </p:nvSpPr>
        <p:spPr>
          <a:xfrm>
            <a:off x="4085971" y="3174257"/>
            <a:ext cx="138499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капитализм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8AEBA3F-060D-A942-983C-0C983003FA07}"/>
              </a:ext>
            </a:extLst>
          </p:cNvPr>
          <p:cNvCxnSpPr>
            <a:cxnSpLocks/>
          </p:cNvCxnSpPr>
          <p:nvPr/>
        </p:nvCxnSpPr>
        <p:spPr>
          <a:xfrm flipH="1">
            <a:off x="6857522" y="2939002"/>
            <a:ext cx="1090949" cy="1656637"/>
          </a:xfrm>
          <a:prstGeom prst="line">
            <a:avLst/>
          </a:prstGeom>
          <a:ln w="920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42D129B-E510-5948-9F2A-7A0BA497161A}"/>
              </a:ext>
            </a:extLst>
          </p:cNvPr>
          <p:cNvCxnSpPr>
            <a:cxnSpLocks/>
          </p:cNvCxnSpPr>
          <p:nvPr/>
        </p:nvCxnSpPr>
        <p:spPr>
          <a:xfrm flipH="1" flipV="1">
            <a:off x="6408461" y="4050603"/>
            <a:ext cx="435995" cy="1066415"/>
          </a:xfrm>
          <a:prstGeom prst="line">
            <a:avLst/>
          </a:prstGeom>
          <a:ln w="412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A612539-0439-DC48-AE20-C9A2351E2EE3}"/>
              </a:ext>
            </a:extLst>
          </p:cNvPr>
          <p:cNvSpPr txBox="1"/>
          <p:nvPr/>
        </p:nvSpPr>
        <p:spPr>
          <a:xfrm>
            <a:off x="1603279" y="3420520"/>
            <a:ext cx="2126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научная картина мира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605D60-127D-FE4A-B9EF-334508036037}"/>
              </a:ext>
            </a:extLst>
          </p:cNvPr>
          <p:cNvSpPr txBox="1"/>
          <p:nvPr/>
        </p:nvSpPr>
        <p:spPr>
          <a:xfrm>
            <a:off x="7969259" y="969151"/>
            <a:ext cx="542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СВО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3AAE09E-0B73-904D-A5D5-54DD229172D5}"/>
              </a:ext>
            </a:extLst>
          </p:cNvPr>
          <p:cNvSpPr txBox="1"/>
          <p:nvPr/>
        </p:nvSpPr>
        <p:spPr>
          <a:xfrm>
            <a:off x="7730491" y="1587923"/>
            <a:ext cx="545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ВОВ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9599937-B0B0-1841-BBBD-57D283B6E55A}"/>
              </a:ext>
            </a:extLst>
          </p:cNvPr>
          <p:cNvSpPr txBox="1"/>
          <p:nvPr/>
        </p:nvSpPr>
        <p:spPr>
          <a:xfrm>
            <a:off x="6017264" y="1954050"/>
            <a:ext cx="2098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Отечественная война </a:t>
            </a:r>
          </a:p>
          <a:p>
            <a:r>
              <a:rPr lang="ru-RU" sz="1600" dirty="0"/>
              <a:t>1812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6253A9C-DA70-4845-BB9F-DAD1F92D2CE5}"/>
              </a:ext>
            </a:extLst>
          </p:cNvPr>
          <p:cNvSpPr txBox="1"/>
          <p:nvPr/>
        </p:nvSpPr>
        <p:spPr>
          <a:xfrm>
            <a:off x="6753393" y="251340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1612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189300E-72D2-154A-A4AC-1170E49EE302}"/>
              </a:ext>
            </a:extLst>
          </p:cNvPr>
          <p:cNvSpPr txBox="1"/>
          <p:nvPr/>
        </p:nvSpPr>
        <p:spPr>
          <a:xfrm>
            <a:off x="6042366" y="2970364"/>
            <a:ext cx="804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поляки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700D58-865F-254D-9797-E8651029D84B}"/>
              </a:ext>
            </a:extLst>
          </p:cNvPr>
          <p:cNvSpPr txBox="1"/>
          <p:nvPr/>
        </p:nvSpPr>
        <p:spPr>
          <a:xfrm>
            <a:off x="6592910" y="2202499"/>
            <a:ext cx="1048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Наполеон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9DC80ED-0945-D54F-8ABC-7DA74EED09E6}"/>
              </a:ext>
            </a:extLst>
          </p:cNvPr>
          <p:cNvSpPr txBox="1"/>
          <p:nvPr/>
        </p:nvSpPr>
        <p:spPr>
          <a:xfrm>
            <a:off x="6129407" y="1628611"/>
            <a:ext cx="756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Гитлер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EB29D6-B8A7-054C-8A02-9E1E7DF9B307}"/>
              </a:ext>
            </a:extLst>
          </p:cNvPr>
          <p:cNvSpPr txBox="1"/>
          <p:nvPr/>
        </p:nvSpPr>
        <p:spPr>
          <a:xfrm>
            <a:off x="6465257" y="1094146"/>
            <a:ext cx="82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Байден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711406B-B0B1-0C4C-BD86-1CC13E50900D}"/>
              </a:ext>
            </a:extLst>
          </p:cNvPr>
          <p:cNvSpPr txBox="1"/>
          <p:nvPr/>
        </p:nvSpPr>
        <p:spPr>
          <a:xfrm>
            <a:off x="3118353" y="1447600"/>
            <a:ext cx="1277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Модерн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9E7D279-5214-3D48-A584-B31F010052DB}"/>
              </a:ext>
            </a:extLst>
          </p:cNvPr>
          <p:cNvSpPr txBox="1"/>
          <p:nvPr/>
        </p:nvSpPr>
        <p:spPr>
          <a:xfrm>
            <a:off x="4210135" y="5894126"/>
            <a:ext cx="1739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Премодерн</a:t>
            </a:r>
            <a:endParaRPr lang="ru-RU" sz="24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9FEA10-74B0-2A4F-967B-C723A65D3024}"/>
              </a:ext>
            </a:extLst>
          </p:cNvPr>
          <p:cNvSpPr txBox="1"/>
          <p:nvPr/>
        </p:nvSpPr>
        <p:spPr>
          <a:xfrm>
            <a:off x="2121962" y="931337"/>
            <a:ext cx="1833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Постмодерн</a:t>
            </a:r>
          </a:p>
        </p:txBody>
      </p:sp>
    </p:spTree>
    <p:extLst>
      <p:ext uri="{BB962C8B-B14F-4D97-AF65-F5344CB8AC3E}">
        <p14:creationId xmlns:p14="http://schemas.microsoft.com/office/powerpoint/2010/main" val="1512949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6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32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B974FD7-48C1-C543-9BDE-5357324BC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967" y="719367"/>
            <a:ext cx="10290000" cy="637600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Периоды истории Запада</a:t>
            </a:r>
            <a:br>
              <a:rPr lang="en-US" dirty="0"/>
            </a:br>
            <a:endParaRPr lang="ru-RU" dirty="0"/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9FDD927D-A78B-9A49-962D-FDCCB622C729}"/>
              </a:ext>
            </a:extLst>
          </p:cNvPr>
          <p:cNvSpPr txBox="1">
            <a:spLocks/>
          </p:cNvSpPr>
          <p:nvPr/>
        </p:nvSpPr>
        <p:spPr>
          <a:xfrm>
            <a:off x="1929379" y="6181768"/>
            <a:ext cx="1898551" cy="61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Античность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5839D250-AC11-B347-AC76-CF088A838385}"/>
              </a:ext>
            </a:extLst>
          </p:cNvPr>
          <p:cNvSpPr txBox="1">
            <a:spLocks/>
          </p:cNvSpPr>
          <p:nvPr/>
        </p:nvSpPr>
        <p:spPr>
          <a:xfrm>
            <a:off x="3941713" y="6181768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Христианство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F3109224-DEC0-DF42-8332-C0DFD049F13E}"/>
              </a:ext>
            </a:extLst>
          </p:cNvPr>
          <p:cNvSpPr txBox="1">
            <a:spLocks/>
          </p:cNvSpPr>
          <p:nvPr/>
        </p:nvSpPr>
        <p:spPr>
          <a:xfrm>
            <a:off x="5862558" y="6181768"/>
            <a:ext cx="2463373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Средневековье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549A4464-A3D9-BB45-BF15-B0D2162FA416}"/>
              </a:ext>
            </a:extLst>
          </p:cNvPr>
          <p:cNvSpPr txBox="1">
            <a:spLocks/>
          </p:cNvSpPr>
          <p:nvPr/>
        </p:nvSpPr>
        <p:spPr>
          <a:xfrm>
            <a:off x="8463782" y="6181768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Ренессанс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Реформация</a:t>
            </a:r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DDDD3B53-BEBE-2F4F-BD80-C552D4CDF374}"/>
              </a:ext>
            </a:extLst>
          </p:cNvPr>
          <p:cNvSpPr txBox="1">
            <a:spLocks/>
          </p:cNvSpPr>
          <p:nvPr/>
        </p:nvSpPr>
        <p:spPr>
          <a:xfrm>
            <a:off x="10911527" y="6181768"/>
            <a:ext cx="191817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Новое время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965447FC-0A8F-EF49-9860-B398D6B45A56}"/>
              </a:ext>
            </a:extLst>
          </p:cNvPr>
          <p:cNvSpPr txBox="1">
            <a:spLocks/>
          </p:cNvSpPr>
          <p:nvPr/>
        </p:nvSpPr>
        <p:spPr>
          <a:xfrm>
            <a:off x="13448871" y="6181768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Глобализм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либерализм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40E63D26-FB2E-4642-9C83-42427E8180AE}"/>
              </a:ext>
            </a:extLst>
          </p:cNvPr>
          <p:cNvSpPr txBox="1">
            <a:spLocks/>
          </p:cNvSpPr>
          <p:nvPr/>
        </p:nvSpPr>
        <p:spPr>
          <a:xfrm>
            <a:off x="2579572" y="7721211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5" name="Subtitle 3">
            <a:extLst>
              <a:ext uri="{FF2B5EF4-FFF2-40B4-BE49-F238E27FC236}">
                <a16:creationId xmlns:a16="http://schemas.microsoft.com/office/drawing/2014/main" id="{390D1C79-6289-5444-A481-5192F0D44D50}"/>
              </a:ext>
            </a:extLst>
          </p:cNvPr>
          <p:cNvSpPr txBox="1">
            <a:spLocks/>
          </p:cNvSpPr>
          <p:nvPr/>
        </p:nvSpPr>
        <p:spPr>
          <a:xfrm>
            <a:off x="214119" y="7721211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BEE8A1FA-C741-5042-9BA6-4987E1071690}"/>
              </a:ext>
            </a:extLst>
          </p:cNvPr>
          <p:cNvSpPr txBox="1">
            <a:spLocks/>
          </p:cNvSpPr>
          <p:nvPr/>
        </p:nvSpPr>
        <p:spPr>
          <a:xfrm>
            <a:off x="4334095" y="7721211"/>
            <a:ext cx="1054373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7" name="Subtitle 3">
            <a:extLst>
              <a:ext uri="{FF2B5EF4-FFF2-40B4-BE49-F238E27FC236}">
                <a16:creationId xmlns:a16="http://schemas.microsoft.com/office/drawing/2014/main" id="{DB51A4AB-56BC-E847-AF1A-0A06D77A1BB8}"/>
              </a:ext>
            </a:extLst>
          </p:cNvPr>
          <p:cNvSpPr txBox="1">
            <a:spLocks/>
          </p:cNvSpPr>
          <p:nvPr/>
        </p:nvSpPr>
        <p:spPr>
          <a:xfrm>
            <a:off x="6504994" y="7721211"/>
            <a:ext cx="930844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IV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309F5D57-76F1-3C4C-9578-E35BA7ED0F60}"/>
              </a:ext>
            </a:extLst>
          </p:cNvPr>
          <p:cNvSpPr txBox="1">
            <a:spLocks/>
          </p:cNvSpPr>
          <p:nvPr/>
        </p:nvSpPr>
        <p:spPr>
          <a:xfrm>
            <a:off x="9123186" y="7752603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9" name="Subtitle 3">
            <a:extLst>
              <a:ext uri="{FF2B5EF4-FFF2-40B4-BE49-F238E27FC236}">
                <a16:creationId xmlns:a16="http://schemas.microsoft.com/office/drawing/2014/main" id="{E6A377D7-942E-7040-97D7-17BDE40534A0}"/>
              </a:ext>
            </a:extLst>
          </p:cNvPr>
          <p:cNvSpPr txBox="1">
            <a:spLocks/>
          </p:cNvSpPr>
          <p:nvPr/>
        </p:nvSpPr>
        <p:spPr>
          <a:xfrm>
            <a:off x="11388893" y="7752603"/>
            <a:ext cx="1154832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Subtitle 3">
            <a:extLst>
              <a:ext uri="{FF2B5EF4-FFF2-40B4-BE49-F238E27FC236}">
                <a16:creationId xmlns:a16="http://schemas.microsoft.com/office/drawing/2014/main" id="{5994C5C9-3637-9F43-BF15-3D3EE5D96915}"/>
              </a:ext>
            </a:extLst>
          </p:cNvPr>
          <p:cNvSpPr txBox="1">
            <a:spLocks/>
          </p:cNvSpPr>
          <p:nvPr/>
        </p:nvSpPr>
        <p:spPr>
          <a:xfrm>
            <a:off x="13690789" y="7721211"/>
            <a:ext cx="1217356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FEA71D-F519-964E-8F3D-35E62E66AF1C}"/>
              </a:ext>
            </a:extLst>
          </p:cNvPr>
          <p:cNvCxnSpPr>
            <a:cxnSpLocks/>
          </p:cNvCxnSpPr>
          <p:nvPr/>
        </p:nvCxnSpPr>
        <p:spPr>
          <a:xfrm>
            <a:off x="544749" y="2520040"/>
            <a:ext cx="15551704" cy="0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3">
            <a:extLst>
              <a:ext uri="{FF2B5EF4-FFF2-40B4-BE49-F238E27FC236}">
                <a16:creationId xmlns:a16="http://schemas.microsoft.com/office/drawing/2014/main" id="{6640D9CC-48E8-3D42-996E-9F4A7450E52A}"/>
              </a:ext>
            </a:extLst>
          </p:cNvPr>
          <p:cNvSpPr txBox="1">
            <a:spLocks/>
          </p:cNvSpPr>
          <p:nvPr/>
        </p:nvSpPr>
        <p:spPr>
          <a:xfrm rot="16200000">
            <a:off x="12245996" y="6241864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ХХ</a:t>
            </a:r>
            <a:r>
              <a:rPr lang="en-US" sz="2400" b="1" dirty="0">
                <a:solidFill>
                  <a:schemeClr val="tx1"/>
                </a:solidFill>
              </a:rPr>
              <a:t>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23" name="Subtitle 3">
            <a:extLst>
              <a:ext uri="{FF2B5EF4-FFF2-40B4-BE49-F238E27FC236}">
                <a16:creationId xmlns:a16="http://schemas.microsoft.com/office/drawing/2014/main" id="{8DF58FC3-7119-A743-B8C9-6C95F564DA23}"/>
              </a:ext>
            </a:extLst>
          </p:cNvPr>
          <p:cNvSpPr txBox="1">
            <a:spLocks/>
          </p:cNvSpPr>
          <p:nvPr/>
        </p:nvSpPr>
        <p:spPr>
          <a:xfrm>
            <a:off x="10911527" y="2654700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Модерн</a:t>
            </a:r>
          </a:p>
        </p:txBody>
      </p:sp>
      <p:sp>
        <p:nvSpPr>
          <p:cNvPr id="24" name="Subtitle 3">
            <a:extLst>
              <a:ext uri="{FF2B5EF4-FFF2-40B4-BE49-F238E27FC236}">
                <a16:creationId xmlns:a16="http://schemas.microsoft.com/office/drawing/2014/main" id="{575072DE-AC77-5A4B-8988-A31E3CF8A002}"/>
              </a:ext>
            </a:extLst>
          </p:cNvPr>
          <p:cNvSpPr txBox="1">
            <a:spLocks/>
          </p:cNvSpPr>
          <p:nvPr/>
        </p:nvSpPr>
        <p:spPr>
          <a:xfrm>
            <a:off x="12535693" y="2696003"/>
            <a:ext cx="3262184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Постмодерн</a:t>
            </a:r>
          </a:p>
        </p:txBody>
      </p:sp>
      <p:sp>
        <p:nvSpPr>
          <p:cNvPr id="25" name="Subtitle 3">
            <a:extLst>
              <a:ext uri="{FF2B5EF4-FFF2-40B4-BE49-F238E27FC236}">
                <a16:creationId xmlns:a16="http://schemas.microsoft.com/office/drawing/2014/main" id="{C07B22F0-01B5-FC44-AF1F-A33B7EC57DAF}"/>
              </a:ext>
            </a:extLst>
          </p:cNvPr>
          <p:cNvSpPr txBox="1">
            <a:spLocks/>
          </p:cNvSpPr>
          <p:nvPr/>
        </p:nvSpPr>
        <p:spPr>
          <a:xfrm rot="16200000">
            <a:off x="10014168" y="6442731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6" name="Subtitle 3">
            <a:extLst>
              <a:ext uri="{FF2B5EF4-FFF2-40B4-BE49-F238E27FC236}">
                <a16:creationId xmlns:a16="http://schemas.microsoft.com/office/drawing/2014/main" id="{E870ACEB-63A3-FD4C-8AE2-84EA392FA642}"/>
              </a:ext>
            </a:extLst>
          </p:cNvPr>
          <p:cNvSpPr txBox="1">
            <a:spLocks/>
          </p:cNvSpPr>
          <p:nvPr/>
        </p:nvSpPr>
        <p:spPr>
          <a:xfrm rot="16200000">
            <a:off x="7449848" y="6342037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27" name="Subtitle 3">
            <a:extLst>
              <a:ext uri="{FF2B5EF4-FFF2-40B4-BE49-F238E27FC236}">
                <a16:creationId xmlns:a16="http://schemas.microsoft.com/office/drawing/2014/main" id="{29EDA7E3-4485-854C-97B6-ABCB30202A78}"/>
              </a:ext>
            </a:extLst>
          </p:cNvPr>
          <p:cNvSpPr txBox="1">
            <a:spLocks/>
          </p:cNvSpPr>
          <p:nvPr/>
        </p:nvSpPr>
        <p:spPr>
          <a:xfrm>
            <a:off x="8473423" y="2629868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dirty="0">
                <a:solidFill>
                  <a:schemeClr val="tx1"/>
                </a:solidFill>
              </a:rPr>
              <a:t>переход</a:t>
            </a:r>
          </a:p>
        </p:txBody>
      </p:sp>
      <p:sp>
        <p:nvSpPr>
          <p:cNvPr id="28" name="Subtitle 3">
            <a:extLst>
              <a:ext uri="{FF2B5EF4-FFF2-40B4-BE49-F238E27FC236}">
                <a16:creationId xmlns:a16="http://schemas.microsoft.com/office/drawing/2014/main" id="{74A1993C-79B8-E445-BEB9-BF8878599674}"/>
              </a:ext>
            </a:extLst>
          </p:cNvPr>
          <p:cNvSpPr txBox="1">
            <a:spLocks/>
          </p:cNvSpPr>
          <p:nvPr/>
        </p:nvSpPr>
        <p:spPr>
          <a:xfrm>
            <a:off x="2876349" y="2751624"/>
            <a:ext cx="430713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</a:rPr>
              <a:t>Премодерн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Традиционное общество</a:t>
            </a:r>
          </a:p>
        </p:txBody>
      </p:sp>
      <p:sp>
        <p:nvSpPr>
          <p:cNvPr id="29" name="Subtitle 3">
            <a:extLst>
              <a:ext uri="{FF2B5EF4-FFF2-40B4-BE49-F238E27FC236}">
                <a16:creationId xmlns:a16="http://schemas.microsoft.com/office/drawing/2014/main" id="{CB8967AC-95CC-B340-B3B3-01393D1C1FD9}"/>
              </a:ext>
            </a:extLst>
          </p:cNvPr>
          <p:cNvSpPr txBox="1">
            <a:spLocks/>
          </p:cNvSpPr>
          <p:nvPr/>
        </p:nvSpPr>
        <p:spPr>
          <a:xfrm rot="16200000">
            <a:off x="3156095" y="6442731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РХ</a:t>
            </a:r>
          </a:p>
        </p:txBody>
      </p:sp>
      <p:sp>
        <p:nvSpPr>
          <p:cNvPr id="30" name="Subtitle 3">
            <a:extLst>
              <a:ext uri="{FF2B5EF4-FFF2-40B4-BE49-F238E27FC236}">
                <a16:creationId xmlns:a16="http://schemas.microsoft.com/office/drawing/2014/main" id="{0C5FEEAB-B45F-4D47-B1A9-796BA5C02DBD}"/>
              </a:ext>
            </a:extLst>
          </p:cNvPr>
          <p:cNvSpPr txBox="1">
            <a:spLocks/>
          </p:cNvSpPr>
          <p:nvPr/>
        </p:nvSpPr>
        <p:spPr>
          <a:xfrm rot="16200000">
            <a:off x="5172655" y="6409699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IV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31" name="Subtitle 3">
            <a:extLst>
              <a:ext uri="{FF2B5EF4-FFF2-40B4-BE49-F238E27FC236}">
                <a16:creationId xmlns:a16="http://schemas.microsoft.com/office/drawing/2014/main" id="{2F538216-AC6C-C342-8875-F25B6F57D4CF}"/>
              </a:ext>
            </a:extLst>
          </p:cNvPr>
          <p:cNvSpPr txBox="1">
            <a:spLocks/>
          </p:cNvSpPr>
          <p:nvPr/>
        </p:nvSpPr>
        <p:spPr>
          <a:xfrm rot="16200000">
            <a:off x="406721" y="6872877"/>
            <a:ext cx="324127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VI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до РХ</a:t>
            </a:r>
          </a:p>
        </p:txBody>
      </p:sp>
      <p:sp>
        <p:nvSpPr>
          <p:cNvPr id="35" name="Subtitle 3">
            <a:extLst>
              <a:ext uri="{FF2B5EF4-FFF2-40B4-BE49-F238E27FC236}">
                <a16:creationId xmlns:a16="http://schemas.microsoft.com/office/drawing/2014/main" id="{A4A90CDD-0079-9F47-9F4A-7BC871A5FC9C}"/>
              </a:ext>
            </a:extLst>
          </p:cNvPr>
          <p:cNvSpPr txBox="1">
            <a:spLocks/>
          </p:cNvSpPr>
          <p:nvPr/>
        </p:nvSpPr>
        <p:spPr>
          <a:xfrm>
            <a:off x="314548" y="4318060"/>
            <a:ext cx="2580401" cy="947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1867" b="1" dirty="0"/>
              <a:t>древние</a:t>
            </a:r>
          </a:p>
          <a:p>
            <a:pPr marL="0" indent="0">
              <a:buNone/>
            </a:pPr>
            <a:r>
              <a:rPr lang="ru-RU" sz="1867" b="1" dirty="0"/>
              <a:t>индо-</a:t>
            </a:r>
          </a:p>
          <a:p>
            <a:pPr marL="0" indent="0">
              <a:buNone/>
            </a:pPr>
            <a:r>
              <a:rPr lang="ru-RU" sz="1867" b="1" dirty="0"/>
              <a:t>европейцы</a:t>
            </a:r>
          </a:p>
        </p:txBody>
      </p:sp>
      <p:sp>
        <p:nvSpPr>
          <p:cNvPr id="38" name="Subtitle 3">
            <a:extLst>
              <a:ext uri="{FF2B5EF4-FFF2-40B4-BE49-F238E27FC236}">
                <a16:creationId xmlns:a16="http://schemas.microsoft.com/office/drawing/2014/main" id="{40668017-C5D3-114A-9F7A-3D08217CE248}"/>
              </a:ext>
            </a:extLst>
          </p:cNvPr>
          <p:cNvSpPr txBox="1">
            <a:spLocks/>
          </p:cNvSpPr>
          <p:nvPr/>
        </p:nvSpPr>
        <p:spPr>
          <a:xfrm>
            <a:off x="-561895" y="2789243"/>
            <a:ext cx="3153996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архаика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6A1C09-21CD-2447-B9E1-528786E4691B}"/>
              </a:ext>
            </a:extLst>
          </p:cNvPr>
          <p:cNvSpPr txBox="1"/>
          <p:nvPr/>
        </p:nvSpPr>
        <p:spPr>
          <a:xfrm>
            <a:off x="2834057" y="4560924"/>
            <a:ext cx="176272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греко-римляне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C6A6A3-8951-CE40-8DCD-128F52506460}"/>
              </a:ext>
            </a:extLst>
          </p:cNvPr>
          <p:cNvSpPr txBox="1"/>
          <p:nvPr/>
        </p:nvSpPr>
        <p:spPr>
          <a:xfrm>
            <a:off x="6142507" y="4309873"/>
            <a:ext cx="124021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германцы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798F15-F3F5-9A40-AE92-C94D383B3FBA}"/>
              </a:ext>
            </a:extLst>
          </p:cNvPr>
          <p:cNvSpPr txBox="1"/>
          <p:nvPr/>
        </p:nvSpPr>
        <p:spPr>
          <a:xfrm>
            <a:off x="6193273" y="5154625"/>
            <a:ext cx="986937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латино-</a:t>
            </a:r>
          </a:p>
          <a:p>
            <a:r>
              <a:rPr lang="ru-RU" sz="1867" b="1" dirty="0"/>
              <a:t>фоны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881335-06AB-BB43-BE51-41F6B73FCEDE}"/>
              </a:ext>
            </a:extLst>
          </p:cNvPr>
          <p:cNvSpPr txBox="1"/>
          <p:nvPr/>
        </p:nvSpPr>
        <p:spPr>
          <a:xfrm>
            <a:off x="6146414" y="4747215"/>
            <a:ext cx="91640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кельты</a:t>
            </a:r>
          </a:p>
        </p:txBody>
      </p:sp>
      <p:sp>
        <p:nvSpPr>
          <p:cNvPr id="45" name="Subtitle 3">
            <a:extLst>
              <a:ext uri="{FF2B5EF4-FFF2-40B4-BE49-F238E27FC236}">
                <a16:creationId xmlns:a16="http://schemas.microsoft.com/office/drawing/2014/main" id="{56DFA5F0-0A1F-5D47-B341-DC71B2AF80C9}"/>
              </a:ext>
            </a:extLst>
          </p:cNvPr>
          <p:cNvSpPr txBox="1">
            <a:spLocks/>
          </p:cNvSpPr>
          <p:nvPr/>
        </p:nvSpPr>
        <p:spPr>
          <a:xfrm>
            <a:off x="15157266" y="4281719"/>
            <a:ext cx="9603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ИИ</a:t>
            </a:r>
          </a:p>
        </p:txBody>
      </p:sp>
      <p:sp>
        <p:nvSpPr>
          <p:cNvPr id="47" name="Subtitle 3">
            <a:extLst>
              <a:ext uri="{FF2B5EF4-FFF2-40B4-BE49-F238E27FC236}">
                <a16:creationId xmlns:a16="http://schemas.microsoft.com/office/drawing/2014/main" id="{25F38C12-3D51-5C42-86A6-A8F8BA55BEB0}"/>
              </a:ext>
            </a:extLst>
          </p:cNvPr>
          <p:cNvSpPr txBox="1">
            <a:spLocks/>
          </p:cNvSpPr>
          <p:nvPr/>
        </p:nvSpPr>
        <p:spPr>
          <a:xfrm rot="16200000">
            <a:off x="13906102" y="6342036"/>
            <a:ext cx="2758869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Сингулярность</a:t>
            </a:r>
          </a:p>
        </p:txBody>
      </p:sp>
      <p:sp>
        <p:nvSpPr>
          <p:cNvPr id="52" name="Subtitle 3">
            <a:extLst>
              <a:ext uri="{FF2B5EF4-FFF2-40B4-BE49-F238E27FC236}">
                <a16:creationId xmlns:a16="http://schemas.microsoft.com/office/drawing/2014/main" id="{77F9F75D-0B44-D046-BF00-97436C26C0CC}"/>
              </a:ext>
            </a:extLst>
          </p:cNvPr>
          <p:cNvSpPr txBox="1">
            <a:spLocks/>
          </p:cNvSpPr>
          <p:nvPr/>
        </p:nvSpPr>
        <p:spPr>
          <a:xfrm>
            <a:off x="-40578" y="6209666"/>
            <a:ext cx="1898551" cy="61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Архаика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64B1FF3-CDA2-CA45-A431-E02FD3456135}"/>
              </a:ext>
            </a:extLst>
          </p:cNvPr>
          <p:cNvSpPr txBox="1"/>
          <p:nvPr/>
        </p:nvSpPr>
        <p:spPr>
          <a:xfrm>
            <a:off x="8769783" y="4577163"/>
            <a:ext cx="136608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европейцы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7B26CEB-4A2B-5340-8ACD-6AF81AF15CBD}"/>
              </a:ext>
            </a:extLst>
          </p:cNvPr>
          <p:cNvSpPr txBox="1"/>
          <p:nvPr/>
        </p:nvSpPr>
        <p:spPr>
          <a:xfrm>
            <a:off x="12065520" y="4040863"/>
            <a:ext cx="1831976" cy="12416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Запад</a:t>
            </a:r>
          </a:p>
          <a:p>
            <a:r>
              <a:rPr lang="ru-RU" sz="1867" b="1" dirty="0"/>
              <a:t>становится </a:t>
            </a:r>
          </a:p>
          <a:p>
            <a:r>
              <a:rPr lang="ru-RU" sz="1867" b="1" dirty="0"/>
              <a:t>Глобальным</a:t>
            </a:r>
          </a:p>
          <a:p>
            <a:r>
              <a:rPr lang="ru-RU" sz="1867" b="1" dirty="0" err="1"/>
              <a:t>Хартлэнд</a:t>
            </a:r>
            <a:r>
              <a:rPr lang="ru-RU" sz="1867" b="1" dirty="0"/>
              <a:t> Локка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2D26A9-739C-5642-B344-35A081461655}"/>
              </a:ext>
            </a:extLst>
          </p:cNvPr>
          <p:cNvSpPr txBox="1"/>
          <p:nvPr/>
        </p:nvSpPr>
        <p:spPr>
          <a:xfrm rot="16200000">
            <a:off x="10309796" y="4742293"/>
            <a:ext cx="159351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колониализм</a:t>
            </a:r>
          </a:p>
        </p:txBody>
      </p:sp>
    </p:spTree>
    <p:extLst>
      <p:ext uri="{BB962C8B-B14F-4D97-AF65-F5344CB8AC3E}">
        <p14:creationId xmlns:p14="http://schemas.microsoft.com/office/powerpoint/2010/main" val="3426335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B974FD7-48C1-C543-9BDE-5357324BC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49" y="1295795"/>
            <a:ext cx="13399347" cy="6376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Религиозно-философское измерение западной цивилизации</a:t>
            </a:r>
            <a:br>
              <a:rPr lang="ru-RU" dirty="0"/>
            </a:br>
            <a:br>
              <a:rPr lang="en-US" dirty="0"/>
            </a:br>
            <a:endParaRPr lang="ru-RU" dirty="0"/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9FDD927D-A78B-9A49-962D-FDCCB622C729}"/>
              </a:ext>
            </a:extLst>
          </p:cNvPr>
          <p:cNvSpPr txBox="1">
            <a:spLocks/>
          </p:cNvSpPr>
          <p:nvPr/>
        </p:nvSpPr>
        <p:spPr>
          <a:xfrm>
            <a:off x="1946015" y="6788230"/>
            <a:ext cx="1898551" cy="61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Античность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5839D250-AC11-B347-AC76-CF088A838385}"/>
              </a:ext>
            </a:extLst>
          </p:cNvPr>
          <p:cNvSpPr txBox="1">
            <a:spLocks/>
          </p:cNvSpPr>
          <p:nvPr/>
        </p:nvSpPr>
        <p:spPr>
          <a:xfrm>
            <a:off x="3907493" y="6788229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Христианство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F3109224-DEC0-DF42-8332-C0DFD049F13E}"/>
              </a:ext>
            </a:extLst>
          </p:cNvPr>
          <p:cNvSpPr txBox="1">
            <a:spLocks/>
          </p:cNvSpPr>
          <p:nvPr/>
        </p:nvSpPr>
        <p:spPr>
          <a:xfrm>
            <a:off x="5850975" y="6788229"/>
            <a:ext cx="2463373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Средневековье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549A4464-A3D9-BB45-BF15-B0D2162FA416}"/>
              </a:ext>
            </a:extLst>
          </p:cNvPr>
          <p:cNvSpPr txBox="1">
            <a:spLocks/>
          </p:cNvSpPr>
          <p:nvPr/>
        </p:nvSpPr>
        <p:spPr>
          <a:xfrm>
            <a:off x="8473423" y="6788229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Ренессанс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Реформация</a:t>
            </a:r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DDDD3B53-BEBE-2F4F-BD80-C552D4CDF374}"/>
              </a:ext>
            </a:extLst>
          </p:cNvPr>
          <p:cNvSpPr txBox="1">
            <a:spLocks/>
          </p:cNvSpPr>
          <p:nvPr/>
        </p:nvSpPr>
        <p:spPr>
          <a:xfrm>
            <a:off x="10903393" y="6788229"/>
            <a:ext cx="191817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Новое время</a:t>
            </a: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965447FC-0A8F-EF49-9860-B398D6B45A56}"/>
              </a:ext>
            </a:extLst>
          </p:cNvPr>
          <p:cNvSpPr txBox="1">
            <a:spLocks/>
          </p:cNvSpPr>
          <p:nvPr/>
        </p:nvSpPr>
        <p:spPr>
          <a:xfrm>
            <a:off x="13212685" y="6788229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867" b="1" dirty="0">
                <a:solidFill>
                  <a:schemeClr val="tx1"/>
                </a:solidFill>
              </a:rPr>
              <a:t>Глобализм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либерализм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40E63D26-FB2E-4642-9C83-42427E8180AE}"/>
              </a:ext>
            </a:extLst>
          </p:cNvPr>
          <p:cNvSpPr txBox="1">
            <a:spLocks/>
          </p:cNvSpPr>
          <p:nvPr/>
        </p:nvSpPr>
        <p:spPr>
          <a:xfrm>
            <a:off x="2579572" y="7721211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5" name="Subtitle 3">
            <a:extLst>
              <a:ext uri="{FF2B5EF4-FFF2-40B4-BE49-F238E27FC236}">
                <a16:creationId xmlns:a16="http://schemas.microsoft.com/office/drawing/2014/main" id="{390D1C79-6289-5444-A481-5192F0D44D50}"/>
              </a:ext>
            </a:extLst>
          </p:cNvPr>
          <p:cNvSpPr txBox="1">
            <a:spLocks/>
          </p:cNvSpPr>
          <p:nvPr/>
        </p:nvSpPr>
        <p:spPr>
          <a:xfrm>
            <a:off x="214119" y="7721211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BEE8A1FA-C741-5042-9BA6-4987E1071690}"/>
              </a:ext>
            </a:extLst>
          </p:cNvPr>
          <p:cNvSpPr txBox="1">
            <a:spLocks/>
          </p:cNvSpPr>
          <p:nvPr/>
        </p:nvSpPr>
        <p:spPr>
          <a:xfrm>
            <a:off x="4334095" y="7721211"/>
            <a:ext cx="1054373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7" name="Subtitle 3">
            <a:extLst>
              <a:ext uri="{FF2B5EF4-FFF2-40B4-BE49-F238E27FC236}">
                <a16:creationId xmlns:a16="http://schemas.microsoft.com/office/drawing/2014/main" id="{DB51A4AB-56BC-E847-AF1A-0A06D77A1BB8}"/>
              </a:ext>
            </a:extLst>
          </p:cNvPr>
          <p:cNvSpPr txBox="1">
            <a:spLocks/>
          </p:cNvSpPr>
          <p:nvPr/>
        </p:nvSpPr>
        <p:spPr>
          <a:xfrm>
            <a:off x="6504994" y="7721211"/>
            <a:ext cx="930844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IV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309F5D57-76F1-3C4C-9578-E35BA7ED0F60}"/>
              </a:ext>
            </a:extLst>
          </p:cNvPr>
          <p:cNvSpPr txBox="1">
            <a:spLocks/>
          </p:cNvSpPr>
          <p:nvPr/>
        </p:nvSpPr>
        <p:spPr>
          <a:xfrm>
            <a:off x="9123186" y="7752603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9" name="Subtitle 3">
            <a:extLst>
              <a:ext uri="{FF2B5EF4-FFF2-40B4-BE49-F238E27FC236}">
                <a16:creationId xmlns:a16="http://schemas.microsoft.com/office/drawing/2014/main" id="{E6A377D7-942E-7040-97D7-17BDE40534A0}"/>
              </a:ext>
            </a:extLst>
          </p:cNvPr>
          <p:cNvSpPr txBox="1">
            <a:spLocks/>
          </p:cNvSpPr>
          <p:nvPr/>
        </p:nvSpPr>
        <p:spPr>
          <a:xfrm>
            <a:off x="11388893" y="7752603"/>
            <a:ext cx="1154832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VI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Subtitle 3">
            <a:extLst>
              <a:ext uri="{FF2B5EF4-FFF2-40B4-BE49-F238E27FC236}">
                <a16:creationId xmlns:a16="http://schemas.microsoft.com/office/drawing/2014/main" id="{5994C5C9-3637-9F43-BF15-3D3EE5D96915}"/>
              </a:ext>
            </a:extLst>
          </p:cNvPr>
          <p:cNvSpPr txBox="1">
            <a:spLocks/>
          </p:cNvSpPr>
          <p:nvPr/>
        </p:nvSpPr>
        <p:spPr>
          <a:xfrm>
            <a:off x="13690789" y="7721211"/>
            <a:ext cx="1217356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</a:rPr>
              <a:t>VII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FEA71D-F519-964E-8F3D-35E62E66AF1C}"/>
              </a:ext>
            </a:extLst>
          </p:cNvPr>
          <p:cNvCxnSpPr>
            <a:cxnSpLocks/>
          </p:cNvCxnSpPr>
          <p:nvPr/>
        </p:nvCxnSpPr>
        <p:spPr>
          <a:xfrm>
            <a:off x="544749" y="2520040"/>
            <a:ext cx="15551704" cy="0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3">
            <a:extLst>
              <a:ext uri="{FF2B5EF4-FFF2-40B4-BE49-F238E27FC236}">
                <a16:creationId xmlns:a16="http://schemas.microsoft.com/office/drawing/2014/main" id="{6640D9CC-48E8-3D42-996E-9F4A7450E52A}"/>
              </a:ext>
            </a:extLst>
          </p:cNvPr>
          <p:cNvSpPr txBox="1">
            <a:spLocks/>
          </p:cNvSpPr>
          <p:nvPr/>
        </p:nvSpPr>
        <p:spPr>
          <a:xfrm rot="16200000">
            <a:off x="12109416" y="6942020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ХХ</a:t>
            </a:r>
            <a:r>
              <a:rPr lang="en-US" sz="2400" b="1" dirty="0">
                <a:solidFill>
                  <a:schemeClr val="tx1"/>
                </a:solidFill>
              </a:rPr>
              <a:t>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23" name="Subtitle 3">
            <a:extLst>
              <a:ext uri="{FF2B5EF4-FFF2-40B4-BE49-F238E27FC236}">
                <a16:creationId xmlns:a16="http://schemas.microsoft.com/office/drawing/2014/main" id="{8DF58FC3-7119-A743-B8C9-6C95F564DA23}"/>
              </a:ext>
            </a:extLst>
          </p:cNvPr>
          <p:cNvSpPr txBox="1">
            <a:spLocks/>
          </p:cNvSpPr>
          <p:nvPr/>
        </p:nvSpPr>
        <p:spPr>
          <a:xfrm>
            <a:off x="10911527" y="2629868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Модерн</a:t>
            </a:r>
          </a:p>
        </p:txBody>
      </p:sp>
      <p:sp>
        <p:nvSpPr>
          <p:cNvPr id="24" name="Subtitle 3">
            <a:extLst>
              <a:ext uri="{FF2B5EF4-FFF2-40B4-BE49-F238E27FC236}">
                <a16:creationId xmlns:a16="http://schemas.microsoft.com/office/drawing/2014/main" id="{575072DE-AC77-5A4B-8988-A31E3CF8A002}"/>
              </a:ext>
            </a:extLst>
          </p:cNvPr>
          <p:cNvSpPr txBox="1">
            <a:spLocks/>
          </p:cNvSpPr>
          <p:nvPr/>
        </p:nvSpPr>
        <p:spPr>
          <a:xfrm>
            <a:off x="12535693" y="2629868"/>
            <a:ext cx="3262184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Постмодерн</a:t>
            </a:r>
          </a:p>
        </p:txBody>
      </p:sp>
      <p:sp>
        <p:nvSpPr>
          <p:cNvPr id="25" name="Subtitle 3">
            <a:extLst>
              <a:ext uri="{FF2B5EF4-FFF2-40B4-BE49-F238E27FC236}">
                <a16:creationId xmlns:a16="http://schemas.microsoft.com/office/drawing/2014/main" id="{C07B22F0-01B5-FC44-AF1F-A33B7EC57DAF}"/>
              </a:ext>
            </a:extLst>
          </p:cNvPr>
          <p:cNvSpPr txBox="1">
            <a:spLocks/>
          </p:cNvSpPr>
          <p:nvPr/>
        </p:nvSpPr>
        <p:spPr>
          <a:xfrm rot="16200000">
            <a:off x="9954748" y="6942021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6" name="Subtitle 3">
            <a:extLst>
              <a:ext uri="{FF2B5EF4-FFF2-40B4-BE49-F238E27FC236}">
                <a16:creationId xmlns:a16="http://schemas.microsoft.com/office/drawing/2014/main" id="{E870ACEB-63A3-FD4C-8AE2-84EA392FA642}"/>
              </a:ext>
            </a:extLst>
          </p:cNvPr>
          <p:cNvSpPr txBox="1">
            <a:spLocks/>
          </p:cNvSpPr>
          <p:nvPr/>
        </p:nvSpPr>
        <p:spPr>
          <a:xfrm rot="16200000">
            <a:off x="7468095" y="6942021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27" name="Subtitle 3">
            <a:extLst>
              <a:ext uri="{FF2B5EF4-FFF2-40B4-BE49-F238E27FC236}">
                <a16:creationId xmlns:a16="http://schemas.microsoft.com/office/drawing/2014/main" id="{29EDA7E3-4485-854C-97B6-ABCB30202A78}"/>
              </a:ext>
            </a:extLst>
          </p:cNvPr>
          <p:cNvSpPr txBox="1">
            <a:spLocks/>
          </p:cNvSpPr>
          <p:nvPr/>
        </p:nvSpPr>
        <p:spPr>
          <a:xfrm>
            <a:off x="8473423" y="2629868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dirty="0">
                <a:solidFill>
                  <a:schemeClr val="tx1"/>
                </a:solidFill>
              </a:rPr>
              <a:t>переход</a:t>
            </a:r>
          </a:p>
        </p:txBody>
      </p:sp>
      <p:sp>
        <p:nvSpPr>
          <p:cNvPr id="28" name="Subtitle 3">
            <a:extLst>
              <a:ext uri="{FF2B5EF4-FFF2-40B4-BE49-F238E27FC236}">
                <a16:creationId xmlns:a16="http://schemas.microsoft.com/office/drawing/2014/main" id="{74A1993C-79B8-E445-BEB9-BF8878599674}"/>
              </a:ext>
            </a:extLst>
          </p:cNvPr>
          <p:cNvSpPr txBox="1">
            <a:spLocks/>
          </p:cNvSpPr>
          <p:nvPr/>
        </p:nvSpPr>
        <p:spPr>
          <a:xfrm>
            <a:off x="2876349" y="2629868"/>
            <a:ext cx="430713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</a:rPr>
              <a:t>Премодерн</a:t>
            </a:r>
            <a:r>
              <a:rPr lang="ru-RU" sz="2400" b="1" dirty="0">
                <a:solidFill>
                  <a:schemeClr val="tx1"/>
                </a:solidFill>
              </a:rPr>
              <a:t> Традиционное общество</a:t>
            </a:r>
          </a:p>
        </p:txBody>
      </p:sp>
      <p:sp>
        <p:nvSpPr>
          <p:cNvPr id="29" name="Subtitle 3">
            <a:extLst>
              <a:ext uri="{FF2B5EF4-FFF2-40B4-BE49-F238E27FC236}">
                <a16:creationId xmlns:a16="http://schemas.microsoft.com/office/drawing/2014/main" id="{CB8967AC-95CC-B340-B3B3-01393D1C1FD9}"/>
              </a:ext>
            </a:extLst>
          </p:cNvPr>
          <p:cNvSpPr txBox="1">
            <a:spLocks/>
          </p:cNvSpPr>
          <p:nvPr/>
        </p:nvSpPr>
        <p:spPr>
          <a:xfrm rot="16200000">
            <a:off x="3118764" y="6942020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РХ</a:t>
            </a:r>
          </a:p>
        </p:txBody>
      </p:sp>
      <p:sp>
        <p:nvSpPr>
          <p:cNvPr id="30" name="Subtitle 3">
            <a:extLst>
              <a:ext uri="{FF2B5EF4-FFF2-40B4-BE49-F238E27FC236}">
                <a16:creationId xmlns:a16="http://schemas.microsoft.com/office/drawing/2014/main" id="{0C5FEEAB-B45F-4D47-B1A9-796BA5C02DBD}"/>
              </a:ext>
            </a:extLst>
          </p:cNvPr>
          <p:cNvSpPr txBox="1">
            <a:spLocks/>
          </p:cNvSpPr>
          <p:nvPr/>
        </p:nvSpPr>
        <p:spPr>
          <a:xfrm rot="16200000">
            <a:off x="5072328" y="6942021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IV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31" name="Subtitle 3">
            <a:extLst>
              <a:ext uri="{FF2B5EF4-FFF2-40B4-BE49-F238E27FC236}">
                <a16:creationId xmlns:a16="http://schemas.microsoft.com/office/drawing/2014/main" id="{2F538216-AC6C-C342-8875-F25B6F57D4CF}"/>
              </a:ext>
            </a:extLst>
          </p:cNvPr>
          <p:cNvSpPr txBox="1">
            <a:spLocks/>
          </p:cNvSpPr>
          <p:nvPr/>
        </p:nvSpPr>
        <p:spPr>
          <a:xfrm rot="16200000">
            <a:off x="406721" y="6942020"/>
            <a:ext cx="324127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VI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до РХ</a:t>
            </a:r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37A972BA-6450-584A-8542-80F088161498}"/>
              </a:ext>
            </a:extLst>
          </p:cNvPr>
          <p:cNvSpPr txBox="1">
            <a:spLocks/>
          </p:cNvSpPr>
          <p:nvPr/>
        </p:nvSpPr>
        <p:spPr>
          <a:xfrm>
            <a:off x="13176529" y="3245276"/>
            <a:ext cx="195959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постчеловек</a:t>
            </a:r>
          </a:p>
        </p:txBody>
      </p:sp>
      <p:sp>
        <p:nvSpPr>
          <p:cNvPr id="33" name="Subtitle 3">
            <a:extLst>
              <a:ext uri="{FF2B5EF4-FFF2-40B4-BE49-F238E27FC236}">
                <a16:creationId xmlns:a16="http://schemas.microsoft.com/office/drawing/2014/main" id="{5223B4FB-1550-E04B-AB93-E0EFEC485D09}"/>
              </a:ext>
            </a:extLst>
          </p:cNvPr>
          <p:cNvSpPr txBox="1">
            <a:spLocks/>
          </p:cNvSpPr>
          <p:nvPr/>
        </p:nvSpPr>
        <p:spPr>
          <a:xfrm>
            <a:off x="10826188" y="3240952"/>
            <a:ext cx="195959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 err="1">
                <a:solidFill>
                  <a:schemeClr val="tx1"/>
                </a:solidFill>
              </a:rPr>
              <a:t>биочеловек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ru-RU" sz="1600" dirty="0">
                <a:solidFill>
                  <a:schemeClr val="tx1"/>
                </a:solidFill>
              </a:rPr>
              <a:t>индивидуум</a:t>
            </a:r>
          </a:p>
        </p:txBody>
      </p:sp>
      <p:sp>
        <p:nvSpPr>
          <p:cNvPr id="34" name="Subtitle 3">
            <a:extLst>
              <a:ext uri="{FF2B5EF4-FFF2-40B4-BE49-F238E27FC236}">
                <a16:creationId xmlns:a16="http://schemas.microsoft.com/office/drawing/2014/main" id="{ACDA731E-4897-BD44-A00E-706F66367C30}"/>
              </a:ext>
            </a:extLst>
          </p:cNvPr>
          <p:cNvSpPr txBox="1">
            <a:spLocks/>
          </p:cNvSpPr>
          <p:nvPr/>
        </p:nvSpPr>
        <p:spPr>
          <a:xfrm>
            <a:off x="1946015" y="3229111"/>
            <a:ext cx="2459039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сакральный человек</a:t>
            </a:r>
          </a:p>
          <a:p>
            <a:r>
              <a:rPr lang="ru-RU" sz="1600" dirty="0">
                <a:solidFill>
                  <a:schemeClr val="tx1"/>
                </a:solidFill>
              </a:rPr>
              <a:t>бессмертная душа</a:t>
            </a:r>
          </a:p>
        </p:txBody>
      </p:sp>
      <p:sp>
        <p:nvSpPr>
          <p:cNvPr id="35" name="Subtitle 3">
            <a:extLst>
              <a:ext uri="{FF2B5EF4-FFF2-40B4-BE49-F238E27FC236}">
                <a16:creationId xmlns:a16="http://schemas.microsoft.com/office/drawing/2014/main" id="{A4A90CDD-0079-9F47-9F4A-7BC871A5FC9C}"/>
              </a:ext>
            </a:extLst>
          </p:cNvPr>
          <p:cNvSpPr txBox="1">
            <a:spLocks/>
          </p:cNvSpPr>
          <p:nvPr/>
        </p:nvSpPr>
        <p:spPr>
          <a:xfrm>
            <a:off x="243189" y="6788229"/>
            <a:ext cx="2580401" cy="947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1867" b="1" dirty="0"/>
              <a:t>Архаика</a:t>
            </a:r>
          </a:p>
        </p:txBody>
      </p:sp>
      <p:sp>
        <p:nvSpPr>
          <p:cNvPr id="38" name="Subtitle 3">
            <a:extLst>
              <a:ext uri="{FF2B5EF4-FFF2-40B4-BE49-F238E27FC236}">
                <a16:creationId xmlns:a16="http://schemas.microsoft.com/office/drawing/2014/main" id="{40668017-C5D3-114A-9F7A-3D08217CE248}"/>
              </a:ext>
            </a:extLst>
          </p:cNvPr>
          <p:cNvSpPr txBox="1">
            <a:spLocks/>
          </p:cNvSpPr>
          <p:nvPr/>
        </p:nvSpPr>
        <p:spPr>
          <a:xfrm>
            <a:off x="-561895" y="2629868"/>
            <a:ext cx="3153996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архаика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BC09E2-6B22-E049-92DA-C722193545CB}"/>
              </a:ext>
            </a:extLst>
          </p:cNvPr>
          <p:cNvSpPr txBox="1"/>
          <p:nvPr/>
        </p:nvSpPr>
        <p:spPr>
          <a:xfrm>
            <a:off x="6865395" y="5166717"/>
            <a:ext cx="114454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католики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ADFC85-0DB2-4E49-B67C-A08847779F9A}"/>
              </a:ext>
            </a:extLst>
          </p:cNvPr>
          <p:cNvSpPr txBox="1"/>
          <p:nvPr/>
        </p:nvSpPr>
        <p:spPr>
          <a:xfrm>
            <a:off x="8640321" y="4347865"/>
            <a:ext cx="148534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протестанты</a:t>
            </a:r>
          </a:p>
        </p:txBody>
      </p:sp>
      <p:sp>
        <p:nvSpPr>
          <p:cNvPr id="45" name="Subtitle 3">
            <a:extLst>
              <a:ext uri="{FF2B5EF4-FFF2-40B4-BE49-F238E27FC236}">
                <a16:creationId xmlns:a16="http://schemas.microsoft.com/office/drawing/2014/main" id="{56DFA5F0-0A1F-5D47-B341-DC71B2AF80C9}"/>
              </a:ext>
            </a:extLst>
          </p:cNvPr>
          <p:cNvSpPr txBox="1">
            <a:spLocks/>
          </p:cNvSpPr>
          <p:nvPr/>
        </p:nvSpPr>
        <p:spPr>
          <a:xfrm>
            <a:off x="15136122" y="3300579"/>
            <a:ext cx="9603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ИИ</a:t>
            </a:r>
          </a:p>
        </p:txBody>
      </p:sp>
      <p:sp>
        <p:nvSpPr>
          <p:cNvPr id="47" name="Subtitle 3">
            <a:extLst>
              <a:ext uri="{FF2B5EF4-FFF2-40B4-BE49-F238E27FC236}">
                <a16:creationId xmlns:a16="http://schemas.microsoft.com/office/drawing/2014/main" id="{25F38C12-3D51-5C42-86A6-A8F8BA55BEB0}"/>
              </a:ext>
            </a:extLst>
          </p:cNvPr>
          <p:cNvSpPr txBox="1">
            <a:spLocks/>
          </p:cNvSpPr>
          <p:nvPr/>
        </p:nvSpPr>
        <p:spPr>
          <a:xfrm rot="16200000">
            <a:off x="13875772" y="6942021"/>
            <a:ext cx="2758869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Сингулярность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729A491-C16E-E94F-844F-80FC762C8A9E}"/>
              </a:ext>
            </a:extLst>
          </p:cNvPr>
          <p:cNvSpPr txBox="1"/>
          <p:nvPr/>
        </p:nvSpPr>
        <p:spPr>
          <a:xfrm>
            <a:off x="11442647" y="5186952"/>
            <a:ext cx="1471878" cy="954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либерализм</a:t>
            </a:r>
          </a:p>
          <a:p>
            <a:r>
              <a:rPr lang="ru-RU" sz="1867" b="1" dirty="0"/>
              <a:t>коммунизм</a:t>
            </a:r>
          </a:p>
          <a:p>
            <a:r>
              <a:rPr lang="ru-RU" sz="1867" b="1" dirty="0"/>
              <a:t>фашизм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BEB7D4-7CA4-5545-BB41-60012ACB145A}"/>
              </a:ext>
            </a:extLst>
          </p:cNvPr>
          <p:cNvSpPr txBox="1"/>
          <p:nvPr/>
        </p:nvSpPr>
        <p:spPr>
          <a:xfrm>
            <a:off x="13253084" y="5624052"/>
            <a:ext cx="147187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либерализм</a:t>
            </a:r>
          </a:p>
        </p:txBody>
      </p:sp>
      <p:sp>
        <p:nvSpPr>
          <p:cNvPr id="51" name="Subtitle 3">
            <a:extLst>
              <a:ext uri="{FF2B5EF4-FFF2-40B4-BE49-F238E27FC236}">
                <a16:creationId xmlns:a16="http://schemas.microsoft.com/office/drawing/2014/main" id="{252DDC18-E39D-E440-A205-6CB9C63A1C36}"/>
              </a:ext>
            </a:extLst>
          </p:cNvPr>
          <p:cNvSpPr txBox="1">
            <a:spLocks/>
          </p:cNvSpPr>
          <p:nvPr/>
        </p:nvSpPr>
        <p:spPr>
          <a:xfrm>
            <a:off x="8228748" y="3202173"/>
            <a:ext cx="195959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маг</a:t>
            </a:r>
          </a:p>
          <a:p>
            <a:r>
              <a:rPr lang="ru-RU" sz="1600" dirty="0">
                <a:solidFill>
                  <a:schemeClr val="tx1"/>
                </a:solidFill>
              </a:rPr>
              <a:t>титан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D0B273-FBBD-1742-A6E1-CF00E1B07041}"/>
              </a:ext>
            </a:extLst>
          </p:cNvPr>
          <p:cNvSpPr/>
          <p:nvPr/>
        </p:nvSpPr>
        <p:spPr>
          <a:xfrm>
            <a:off x="243188" y="3937410"/>
            <a:ext cx="2348912" cy="210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/>
              <a:t>Политеизм</a:t>
            </a:r>
          </a:p>
          <a:p>
            <a:endParaRPr lang="ru-RU" sz="1867" dirty="0"/>
          </a:p>
          <a:p>
            <a:r>
              <a:rPr lang="ru-RU" sz="1867" dirty="0"/>
              <a:t>греческий</a:t>
            </a:r>
          </a:p>
          <a:p>
            <a:r>
              <a:rPr lang="ru-RU" sz="1867" dirty="0"/>
              <a:t>латинский</a:t>
            </a:r>
          </a:p>
          <a:p>
            <a:r>
              <a:rPr lang="ru-RU" sz="1867" dirty="0"/>
              <a:t>германский</a:t>
            </a:r>
          </a:p>
          <a:p>
            <a:r>
              <a:rPr lang="ru-RU" sz="1867" dirty="0"/>
              <a:t>кельтский</a:t>
            </a:r>
          </a:p>
          <a:p>
            <a:r>
              <a:rPr lang="ru-RU" sz="1867" dirty="0"/>
              <a:t>славянский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BCD7440-A8CD-7F45-BFAB-7C006CB65940}"/>
              </a:ext>
            </a:extLst>
          </p:cNvPr>
          <p:cNvSpPr/>
          <p:nvPr/>
        </p:nvSpPr>
        <p:spPr>
          <a:xfrm>
            <a:off x="2335815" y="4290353"/>
            <a:ext cx="2348912" cy="152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/>
              <a:t>Политеизм</a:t>
            </a:r>
          </a:p>
          <a:p>
            <a:endParaRPr lang="ru-RU" sz="1867" dirty="0"/>
          </a:p>
          <a:p>
            <a:r>
              <a:rPr lang="ru-RU" sz="1867" dirty="0"/>
              <a:t>греческий</a:t>
            </a:r>
          </a:p>
          <a:p>
            <a:r>
              <a:rPr lang="ru-RU" sz="1867" dirty="0"/>
              <a:t>латинский</a:t>
            </a:r>
          </a:p>
          <a:p>
            <a:endParaRPr lang="ru-RU" sz="1867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AB770F-0ECF-4549-8CB1-4A1EC64E07B7}"/>
              </a:ext>
            </a:extLst>
          </p:cNvPr>
          <p:cNvSpPr/>
          <p:nvPr/>
        </p:nvSpPr>
        <p:spPr>
          <a:xfrm>
            <a:off x="4797661" y="4184155"/>
            <a:ext cx="2348912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Единая </a:t>
            </a:r>
            <a:endParaRPr lang="en-US" sz="1867" dirty="0"/>
          </a:p>
          <a:p>
            <a:r>
              <a:rPr lang="ru-RU" sz="1867" dirty="0"/>
              <a:t>Церковь</a:t>
            </a:r>
          </a:p>
          <a:p>
            <a:endParaRPr lang="ru-RU" sz="1867" dirty="0"/>
          </a:p>
        </p:txBody>
      </p:sp>
      <p:sp>
        <p:nvSpPr>
          <p:cNvPr id="52" name="Subtitle 3">
            <a:extLst>
              <a:ext uri="{FF2B5EF4-FFF2-40B4-BE49-F238E27FC236}">
                <a16:creationId xmlns:a16="http://schemas.microsoft.com/office/drawing/2014/main" id="{FFE3620B-2B89-CE4A-BC42-6576264D32A3}"/>
              </a:ext>
            </a:extLst>
          </p:cNvPr>
          <p:cNvSpPr txBox="1">
            <a:spLocks/>
          </p:cNvSpPr>
          <p:nvPr/>
        </p:nvSpPr>
        <p:spPr>
          <a:xfrm rot="16200000">
            <a:off x="6049479" y="5996060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VIII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53" name="Subtitle 3">
            <a:extLst>
              <a:ext uri="{FF2B5EF4-FFF2-40B4-BE49-F238E27FC236}">
                <a16:creationId xmlns:a16="http://schemas.microsoft.com/office/drawing/2014/main" id="{E5ABCFEF-91CB-9044-B168-3BF8B1E6FD94}"/>
              </a:ext>
            </a:extLst>
          </p:cNvPr>
          <p:cNvSpPr txBox="1">
            <a:spLocks/>
          </p:cNvSpPr>
          <p:nvPr/>
        </p:nvSpPr>
        <p:spPr>
          <a:xfrm rot="16200000">
            <a:off x="6647581" y="5996060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XI </a:t>
            </a:r>
            <a:r>
              <a:rPr lang="ru-RU" sz="2400" b="1" dirty="0">
                <a:solidFill>
                  <a:schemeClr val="tx1"/>
                </a:solidFill>
              </a:rPr>
              <a:t>век</a:t>
            </a:r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3B0141BC-ADD0-6842-A7DC-D0573EDFE58E}"/>
              </a:ext>
            </a:extLst>
          </p:cNvPr>
          <p:cNvSpPr txBox="1">
            <a:spLocks/>
          </p:cNvSpPr>
          <p:nvPr/>
        </p:nvSpPr>
        <p:spPr>
          <a:xfrm rot="16200000">
            <a:off x="5514162" y="4443461"/>
            <a:ext cx="2758431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Карл Великий</a:t>
            </a:r>
          </a:p>
        </p:txBody>
      </p:sp>
      <p:sp>
        <p:nvSpPr>
          <p:cNvPr id="55" name="Subtitle 3">
            <a:extLst>
              <a:ext uri="{FF2B5EF4-FFF2-40B4-BE49-F238E27FC236}">
                <a16:creationId xmlns:a16="http://schemas.microsoft.com/office/drawing/2014/main" id="{FB74DE64-1A6F-F84E-9244-23479E15D9FB}"/>
              </a:ext>
            </a:extLst>
          </p:cNvPr>
          <p:cNvSpPr txBox="1">
            <a:spLocks/>
          </p:cNvSpPr>
          <p:nvPr/>
        </p:nvSpPr>
        <p:spPr>
          <a:xfrm rot="16200000">
            <a:off x="6179799" y="4234261"/>
            <a:ext cx="2758431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Великая схизма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57D40EB-D960-3149-9444-98C6D16BB33E}"/>
              </a:ext>
            </a:extLst>
          </p:cNvPr>
          <p:cNvSpPr txBox="1"/>
          <p:nvPr/>
        </p:nvSpPr>
        <p:spPr>
          <a:xfrm>
            <a:off x="8630996" y="5157397"/>
            <a:ext cx="114454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католики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2F4547E-D538-4048-A8C9-FA3647C4BD70}"/>
              </a:ext>
            </a:extLst>
          </p:cNvPr>
          <p:cNvSpPr txBox="1"/>
          <p:nvPr/>
        </p:nvSpPr>
        <p:spPr>
          <a:xfrm>
            <a:off x="10771409" y="3873507"/>
            <a:ext cx="2014372" cy="1241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секулярность</a:t>
            </a:r>
            <a:endParaRPr lang="ru-RU" sz="1867" b="1" dirty="0"/>
          </a:p>
          <a:p>
            <a:r>
              <a:rPr lang="ru-RU" sz="1867" b="1" dirty="0"/>
              <a:t>атеизм</a:t>
            </a:r>
          </a:p>
          <a:p>
            <a:r>
              <a:rPr lang="ru-RU" sz="1867" b="1" dirty="0"/>
              <a:t>наука</a:t>
            </a:r>
          </a:p>
          <a:p>
            <a:r>
              <a:rPr lang="ru-RU" sz="1867" b="1" dirty="0"/>
              <a:t>материализм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31B5BF-EC5B-0948-84C3-3AE213F1C5ED}"/>
              </a:ext>
            </a:extLst>
          </p:cNvPr>
          <p:cNvSpPr txBox="1"/>
          <p:nvPr/>
        </p:nvSpPr>
        <p:spPr>
          <a:xfrm>
            <a:off x="14066883" y="4304392"/>
            <a:ext cx="115204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сатанизм</a:t>
            </a:r>
          </a:p>
        </p:txBody>
      </p:sp>
      <p:sp>
        <p:nvSpPr>
          <p:cNvPr id="59" name="Subtitle 3">
            <a:extLst>
              <a:ext uri="{FF2B5EF4-FFF2-40B4-BE49-F238E27FC236}">
                <a16:creationId xmlns:a16="http://schemas.microsoft.com/office/drawing/2014/main" id="{DB946283-BEE4-684E-B91A-626016EAAB26}"/>
              </a:ext>
            </a:extLst>
          </p:cNvPr>
          <p:cNvSpPr txBox="1">
            <a:spLocks/>
          </p:cNvSpPr>
          <p:nvPr/>
        </p:nvSpPr>
        <p:spPr>
          <a:xfrm rot="16200000">
            <a:off x="6824721" y="5008059"/>
            <a:ext cx="2758431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спор об универсалиях</a:t>
            </a:r>
          </a:p>
        </p:txBody>
      </p:sp>
      <p:sp>
        <p:nvSpPr>
          <p:cNvPr id="60" name="Subtitle 3">
            <a:extLst>
              <a:ext uri="{FF2B5EF4-FFF2-40B4-BE49-F238E27FC236}">
                <a16:creationId xmlns:a16="http://schemas.microsoft.com/office/drawing/2014/main" id="{738FC711-7F1C-0E4F-99DB-33F56E5379ED}"/>
              </a:ext>
            </a:extLst>
          </p:cNvPr>
          <p:cNvSpPr txBox="1">
            <a:spLocks/>
          </p:cNvSpPr>
          <p:nvPr/>
        </p:nvSpPr>
        <p:spPr>
          <a:xfrm rot="16200000">
            <a:off x="7175741" y="5112748"/>
            <a:ext cx="2758431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номинализм</a:t>
            </a:r>
          </a:p>
        </p:txBody>
      </p:sp>
    </p:spTree>
    <p:extLst>
      <p:ext uri="{BB962C8B-B14F-4D97-AF65-F5344CB8AC3E}">
        <p14:creationId xmlns:p14="http://schemas.microsoft.com/office/powerpoint/2010/main" val="632043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>
                <a:solidFill>
                  <a:schemeClr val="tx1"/>
                </a:solidFill>
              </a:rPr>
              <a:t>Романо-германо-кельтские системы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4FBD59-3005-7742-9E16-9CDE9655EA8D}"/>
              </a:ext>
            </a:extLst>
          </p:cNvPr>
          <p:cNvSpPr txBox="1"/>
          <p:nvPr/>
        </p:nvSpPr>
        <p:spPr>
          <a:xfrm>
            <a:off x="2181996" y="2180921"/>
            <a:ext cx="114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латины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CDC34-92EE-8D43-BD46-D2F37A2A821B}"/>
              </a:ext>
            </a:extLst>
          </p:cNvPr>
          <p:cNvSpPr txBox="1"/>
          <p:nvPr/>
        </p:nvSpPr>
        <p:spPr>
          <a:xfrm>
            <a:off x="861835" y="4122869"/>
            <a:ext cx="1085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кельты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B6D4E-288E-084E-96D1-7772A7C7B668}"/>
              </a:ext>
            </a:extLst>
          </p:cNvPr>
          <p:cNvSpPr txBox="1"/>
          <p:nvPr/>
        </p:nvSpPr>
        <p:spPr>
          <a:xfrm>
            <a:off x="12174728" y="5094140"/>
            <a:ext cx="1495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германцы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0E5209-3717-9B48-8D53-D841485A885E}"/>
              </a:ext>
            </a:extLst>
          </p:cNvPr>
          <p:cNvSpPr txBox="1"/>
          <p:nvPr/>
        </p:nvSpPr>
        <p:spPr>
          <a:xfrm>
            <a:off x="258287" y="5908459"/>
            <a:ext cx="2069606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 err="1"/>
              <a:t>латиноговорящие</a:t>
            </a:r>
            <a:r>
              <a:rPr lang="ru-RU" sz="1867" dirty="0"/>
              <a:t> </a:t>
            </a:r>
          </a:p>
          <a:p>
            <a:r>
              <a:rPr lang="ru-RU" sz="1867" dirty="0"/>
              <a:t>галлы = французы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902D87F0-6A09-294B-9457-69FCC05AA37D}"/>
              </a:ext>
            </a:extLst>
          </p:cNvPr>
          <p:cNvSpPr txBox="1">
            <a:spLocks/>
          </p:cNvSpPr>
          <p:nvPr/>
        </p:nvSpPr>
        <p:spPr>
          <a:xfrm>
            <a:off x="124832" y="7822138"/>
            <a:ext cx="2246113" cy="61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133" b="1" dirty="0">
                <a:solidFill>
                  <a:schemeClr val="tx1"/>
                </a:solidFill>
              </a:rPr>
              <a:t>Античность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805AA2C9-781F-AA43-864D-4E38B17718EC}"/>
              </a:ext>
            </a:extLst>
          </p:cNvPr>
          <p:cNvSpPr txBox="1">
            <a:spLocks/>
          </p:cNvSpPr>
          <p:nvPr/>
        </p:nvSpPr>
        <p:spPr>
          <a:xfrm>
            <a:off x="2385811" y="7791587"/>
            <a:ext cx="2208228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133" b="1" dirty="0">
                <a:solidFill>
                  <a:schemeClr val="tx1"/>
                </a:solidFill>
              </a:rPr>
              <a:t>Христианство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831144A6-A038-3B42-A453-8CA5EE82FE7B}"/>
              </a:ext>
            </a:extLst>
          </p:cNvPr>
          <p:cNvSpPr txBox="1">
            <a:spLocks/>
          </p:cNvSpPr>
          <p:nvPr/>
        </p:nvSpPr>
        <p:spPr>
          <a:xfrm>
            <a:off x="4623773" y="7777988"/>
            <a:ext cx="291433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133" b="1" dirty="0">
                <a:solidFill>
                  <a:schemeClr val="tx1"/>
                </a:solidFill>
              </a:rPr>
              <a:t>Средневековье</a:t>
            </a: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ECD2909-25CF-4445-B266-20FB926FFFD7}"/>
              </a:ext>
            </a:extLst>
          </p:cNvPr>
          <p:cNvSpPr/>
          <p:nvPr/>
        </p:nvSpPr>
        <p:spPr>
          <a:xfrm>
            <a:off x="1911521" y="2141023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4F0634A8-9481-734F-8645-41DFD7B1C684}"/>
              </a:ext>
            </a:extLst>
          </p:cNvPr>
          <p:cNvSpPr/>
          <p:nvPr/>
        </p:nvSpPr>
        <p:spPr>
          <a:xfrm>
            <a:off x="3911401" y="4021426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48D9D701-2F5F-8049-A471-E3AC31A00D41}"/>
              </a:ext>
            </a:extLst>
          </p:cNvPr>
          <p:cNvSpPr/>
          <p:nvPr/>
        </p:nvSpPr>
        <p:spPr>
          <a:xfrm>
            <a:off x="549681" y="4014795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A82E287D-B24D-A94E-B062-45788DD69D1D}"/>
              </a:ext>
            </a:extLst>
          </p:cNvPr>
          <p:cNvSpPr/>
          <p:nvPr/>
        </p:nvSpPr>
        <p:spPr>
          <a:xfrm>
            <a:off x="10557534" y="1964182"/>
            <a:ext cx="221267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5D65D6C4-E913-8E43-9BDD-53F4FFB32C5C}"/>
              </a:ext>
            </a:extLst>
          </p:cNvPr>
          <p:cNvSpPr/>
          <p:nvPr/>
        </p:nvSpPr>
        <p:spPr>
          <a:xfrm>
            <a:off x="12148875" y="5049303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29CF2838-9BDF-CF47-9BD5-E8442630086C}"/>
              </a:ext>
            </a:extLst>
          </p:cNvPr>
          <p:cNvSpPr/>
          <p:nvPr/>
        </p:nvSpPr>
        <p:spPr>
          <a:xfrm>
            <a:off x="7853891" y="4920903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736B1C-C0B5-284A-920A-099D7E3353F6}"/>
              </a:ext>
            </a:extLst>
          </p:cNvPr>
          <p:cNvSpPr txBox="1"/>
          <p:nvPr/>
        </p:nvSpPr>
        <p:spPr>
          <a:xfrm>
            <a:off x="8166043" y="5049754"/>
            <a:ext cx="1085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кельты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2B8363-75A7-A743-BF42-7F63A1E46BBA}"/>
              </a:ext>
            </a:extLst>
          </p:cNvPr>
          <p:cNvSpPr txBox="1"/>
          <p:nvPr/>
        </p:nvSpPr>
        <p:spPr>
          <a:xfrm>
            <a:off x="10704393" y="6557606"/>
            <a:ext cx="114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латины</a:t>
            </a:r>
            <a:endParaRPr lang="ru-RU" sz="2400" dirty="0"/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DEDDD389-39C8-2E43-BE2E-E38E1555A7FC}"/>
              </a:ext>
            </a:extLst>
          </p:cNvPr>
          <p:cNvSpPr/>
          <p:nvPr/>
        </p:nvSpPr>
        <p:spPr>
          <a:xfrm>
            <a:off x="10433918" y="6517709"/>
            <a:ext cx="1866527" cy="812876"/>
          </a:xfrm>
          <a:prstGeom prst="frame">
            <a:avLst>
              <a:gd name="adj1" fmla="val 2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A58C89-16B2-6347-9819-974B03BCA3B5}"/>
              </a:ext>
            </a:extLst>
          </p:cNvPr>
          <p:cNvSpPr txBox="1"/>
          <p:nvPr/>
        </p:nvSpPr>
        <p:spPr>
          <a:xfrm>
            <a:off x="10805975" y="2093953"/>
            <a:ext cx="1525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англичане</a:t>
            </a:r>
          </a:p>
        </p:txBody>
      </p:sp>
      <p:sp>
        <p:nvSpPr>
          <p:cNvPr id="22" name="Subtitle 3">
            <a:extLst>
              <a:ext uri="{FF2B5EF4-FFF2-40B4-BE49-F238E27FC236}">
                <a16:creationId xmlns:a16="http://schemas.microsoft.com/office/drawing/2014/main" id="{04959C4C-03CB-F847-AD70-1A64A99459DA}"/>
              </a:ext>
            </a:extLst>
          </p:cNvPr>
          <p:cNvSpPr txBox="1">
            <a:spLocks/>
          </p:cNvSpPr>
          <p:nvPr/>
        </p:nvSpPr>
        <p:spPr>
          <a:xfrm>
            <a:off x="10440480" y="8182627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Модерн</a:t>
            </a:r>
          </a:p>
        </p:txBody>
      </p:sp>
      <p:sp>
        <p:nvSpPr>
          <p:cNvPr id="23" name="Subtitle 3">
            <a:extLst>
              <a:ext uri="{FF2B5EF4-FFF2-40B4-BE49-F238E27FC236}">
                <a16:creationId xmlns:a16="http://schemas.microsoft.com/office/drawing/2014/main" id="{85A8810C-724D-354B-BA31-E489EC6B18E8}"/>
              </a:ext>
            </a:extLst>
          </p:cNvPr>
          <p:cNvSpPr txBox="1">
            <a:spLocks/>
          </p:cNvSpPr>
          <p:nvPr/>
        </p:nvSpPr>
        <p:spPr>
          <a:xfrm>
            <a:off x="2900510" y="8397807"/>
            <a:ext cx="2536463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</a:rPr>
              <a:t>Премодерн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94418E-8A89-2B4B-BA33-B66DAF562810}"/>
              </a:ext>
            </a:extLst>
          </p:cNvPr>
          <p:cNvSpPr txBox="1"/>
          <p:nvPr/>
        </p:nvSpPr>
        <p:spPr>
          <a:xfrm>
            <a:off x="3937253" y="4146460"/>
            <a:ext cx="1495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германцы</a:t>
            </a: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BBC0B7F1-2FA9-EE4D-88F8-6AA5873856B5}"/>
              </a:ext>
            </a:extLst>
          </p:cNvPr>
          <p:cNvSpPr/>
          <p:nvPr/>
        </p:nvSpPr>
        <p:spPr>
          <a:xfrm>
            <a:off x="8475001" y="3385642"/>
            <a:ext cx="2229393" cy="476279"/>
          </a:xfrm>
          <a:prstGeom prst="frame">
            <a:avLst>
              <a:gd name="adj1" fmla="val 2366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36FC37-B9A0-7047-93D9-DB2C8ADCCCF8}"/>
              </a:ext>
            </a:extLst>
          </p:cNvPr>
          <p:cNvSpPr txBox="1"/>
          <p:nvPr/>
        </p:nvSpPr>
        <p:spPr>
          <a:xfrm>
            <a:off x="8787153" y="3420785"/>
            <a:ext cx="119898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французы</a:t>
            </a: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2424E805-443C-904A-B770-863E5FE32653}"/>
              </a:ext>
            </a:extLst>
          </p:cNvPr>
          <p:cNvSpPr/>
          <p:nvPr/>
        </p:nvSpPr>
        <p:spPr>
          <a:xfrm>
            <a:off x="7317797" y="2562827"/>
            <a:ext cx="2229393" cy="476279"/>
          </a:xfrm>
          <a:prstGeom prst="frame">
            <a:avLst>
              <a:gd name="adj1" fmla="val 2366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DCC885-0809-A44C-8541-EBE7997394FE}"/>
              </a:ext>
            </a:extLst>
          </p:cNvPr>
          <p:cNvSpPr txBox="1"/>
          <p:nvPr/>
        </p:nvSpPr>
        <p:spPr>
          <a:xfrm>
            <a:off x="7949691" y="2582161"/>
            <a:ext cx="81945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бриты</a:t>
            </a:r>
          </a:p>
        </p:txBody>
      </p:sp>
      <p:sp>
        <p:nvSpPr>
          <p:cNvPr id="29" name="Frame 28">
            <a:extLst>
              <a:ext uri="{FF2B5EF4-FFF2-40B4-BE49-F238E27FC236}">
                <a16:creationId xmlns:a16="http://schemas.microsoft.com/office/drawing/2014/main" id="{00E3217F-8564-3249-9886-622F7706243F}"/>
              </a:ext>
            </a:extLst>
          </p:cNvPr>
          <p:cNvSpPr/>
          <p:nvPr/>
        </p:nvSpPr>
        <p:spPr>
          <a:xfrm>
            <a:off x="12186408" y="3443658"/>
            <a:ext cx="2229393" cy="476279"/>
          </a:xfrm>
          <a:prstGeom prst="frame">
            <a:avLst>
              <a:gd name="adj1" fmla="val 2366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C97680-111D-704A-9302-0AC8DF7A89B1}"/>
              </a:ext>
            </a:extLst>
          </p:cNvPr>
          <p:cNvSpPr txBox="1"/>
          <p:nvPr/>
        </p:nvSpPr>
        <p:spPr>
          <a:xfrm>
            <a:off x="12543630" y="3451551"/>
            <a:ext cx="133478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англосаксы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98B17D1-C6D1-E342-B66B-2A8ED5C9F532}"/>
              </a:ext>
            </a:extLst>
          </p:cNvPr>
          <p:cNvCxnSpPr/>
          <p:nvPr/>
        </p:nvCxnSpPr>
        <p:spPr>
          <a:xfrm flipH="1" flipV="1">
            <a:off x="10062789" y="4042517"/>
            <a:ext cx="1231888" cy="235004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5EE984B-3570-C94E-889C-BAD520FAE550}"/>
              </a:ext>
            </a:extLst>
          </p:cNvPr>
          <p:cNvCxnSpPr>
            <a:cxnSpLocks/>
          </p:cNvCxnSpPr>
          <p:nvPr/>
        </p:nvCxnSpPr>
        <p:spPr>
          <a:xfrm flipV="1">
            <a:off x="8918332" y="4011751"/>
            <a:ext cx="489931" cy="67144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1AC0FCC-B3C9-B744-9593-5429502DDCC6}"/>
              </a:ext>
            </a:extLst>
          </p:cNvPr>
          <p:cNvCxnSpPr>
            <a:cxnSpLocks/>
          </p:cNvCxnSpPr>
          <p:nvPr/>
        </p:nvCxnSpPr>
        <p:spPr>
          <a:xfrm flipV="1">
            <a:off x="8018840" y="3121382"/>
            <a:ext cx="0" cy="167142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24B2542-E94C-3E49-9C9C-5E7A499710C4}"/>
              </a:ext>
            </a:extLst>
          </p:cNvPr>
          <p:cNvCxnSpPr>
            <a:cxnSpLocks/>
          </p:cNvCxnSpPr>
          <p:nvPr/>
        </p:nvCxnSpPr>
        <p:spPr>
          <a:xfrm flipV="1">
            <a:off x="9928676" y="2953899"/>
            <a:ext cx="877299" cy="2365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241CF88-C36D-9F4B-80AF-F681B8B610E5}"/>
              </a:ext>
            </a:extLst>
          </p:cNvPr>
          <p:cNvCxnSpPr>
            <a:cxnSpLocks/>
          </p:cNvCxnSpPr>
          <p:nvPr/>
        </p:nvCxnSpPr>
        <p:spPr>
          <a:xfrm flipV="1">
            <a:off x="9680235" y="2451984"/>
            <a:ext cx="753683" cy="3489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2E0CE6F-AB5A-0F4A-B71C-C2AB2E4D1E3F}"/>
              </a:ext>
            </a:extLst>
          </p:cNvPr>
          <p:cNvCxnSpPr>
            <a:cxnSpLocks/>
          </p:cNvCxnSpPr>
          <p:nvPr/>
        </p:nvCxnSpPr>
        <p:spPr>
          <a:xfrm flipH="1" flipV="1">
            <a:off x="12543630" y="2923418"/>
            <a:ext cx="840188" cy="35059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706C8CD-7151-C94A-8BAB-E14E17251249}"/>
              </a:ext>
            </a:extLst>
          </p:cNvPr>
          <p:cNvCxnSpPr>
            <a:cxnSpLocks/>
          </p:cNvCxnSpPr>
          <p:nvPr/>
        </p:nvCxnSpPr>
        <p:spPr>
          <a:xfrm flipH="1" flipV="1">
            <a:off x="13082138" y="4089580"/>
            <a:ext cx="26965" cy="81814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ubtitle 3">
            <a:extLst>
              <a:ext uri="{FF2B5EF4-FFF2-40B4-BE49-F238E27FC236}">
                <a16:creationId xmlns:a16="http://schemas.microsoft.com/office/drawing/2014/main" id="{C7DAE03D-97BB-C949-AD7A-590765D564DB}"/>
              </a:ext>
            </a:extLst>
          </p:cNvPr>
          <p:cNvSpPr txBox="1">
            <a:spLocks/>
          </p:cNvSpPr>
          <p:nvPr/>
        </p:nvSpPr>
        <p:spPr>
          <a:xfrm>
            <a:off x="13355491" y="8147821"/>
            <a:ext cx="3180128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Постмодерн</a:t>
            </a:r>
          </a:p>
        </p:txBody>
      </p:sp>
      <p:sp>
        <p:nvSpPr>
          <p:cNvPr id="49" name="Frame 48">
            <a:extLst>
              <a:ext uri="{FF2B5EF4-FFF2-40B4-BE49-F238E27FC236}">
                <a16:creationId xmlns:a16="http://schemas.microsoft.com/office/drawing/2014/main" id="{4BDEA66D-1033-8448-81BE-D7CBF75DA794}"/>
              </a:ext>
            </a:extLst>
          </p:cNvPr>
          <p:cNvSpPr/>
          <p:nvPr/>
        </p:nvSpPr>
        <p:spPr>
          <a:xfrm rot="5400000">
            <a:off x="13250048" y="3703081"/>
            <a:ext cx="3893984" cy="1001460"/>
          </a:xfrm>
          <a:prstGeom prst="frame">
            <a:avLst>
              <a:gd name="adj1" fmla="val 2366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58E7CA-A110-2B4D-BC81-CFC380714D20}"/>
              </a:ext>
            </a:extLst>
          </p:cNvPr>
          <p:cNvSpPr txBox="1"/>
          <p:nvPr/>
        </p:nvSpPr>
        <p:spPr>
          <a:xfrm rot="5400000">
            <a:off x="14146967" y="3730960"/>
            <a:ext cx="22560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компьютерный </a:t>
            </a:r>
          </a:p>
          <a:p>
            <a:r>
              <a:rPr lang="ru-RU" sz="2400" dirty="0"/>
              <a:t>язык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FA80892-9F03-B540-8EF3-6C314414A0F1}"/>
              </a:ext>
            </a:extLst>
          </p:cNvPr>
          <p:cNvCxnSpPr>
            <a:cxnSpLocks/>
          </p:cNvCxnSpPr>
          <p:nvPr/>
        </p:nvCxnSpPr>
        <p:spPr>
          <a:xfrm>
            <a:off x="12841532" y="2381723"/>
            <a:ext cx="1645589" cy="583280"/>
          </a:xfrm>
          <a:prstGeom prst="straightConnector1">
            <a:avLst/>
          </a:prstGeom>
          <a:ln w="412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445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/>
              <a:t>Эпоха великих географических открытий. Колониализм.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807CAA-9B30-6D4C-8663-BC32AD090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297" y="2285250"/>
            <a:ext cx="3256692" cy="50885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559FEB-0427-A441-A6D6-01CC5E846D1B}"/>
              </a:ext>
            </a:extLst>
          </p:cNvPr>
          <p:cNvSpPr txBox="1"/>
          <p:nvPr/>
        </p:nvSpPr>
        <p:spPr>
          <a:xfrm>
            <a:off x="1268629" y="3344562"/>
            <a:ext cx="323883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Столпы Геракла</a:t>
            </a:r>
          </a:p>
          <a:p>
            <a:r>
              <a:rPr lang="en-US" sz="2400" dirty="0"/>
              <a:t>non plus ultra</a:t>
            </a:r>
          </a:p>
          <a:p>
            <a:endParaRPr lang="en-US" sz="2400" dirty="0"/>
          </a:p>
          <a:p>
            <a:r>
              <a:rPr lang="ru-RU" sz="2400" dirty="0"/>
              <a:t>Нельзя заплывать за </a:t>
            </a:r>
          </a:p>
          <a:p>
            <a:r>
              <a:rPr lang="ru-RU" sz="2400" dirty="0" err="1"/>
              <a:t>Геракловы</a:t>
            </a:r>
            <a:r>
              <a:rPr lang="ru-RU" sz="2400" dirty="0"/>
              <a:t> столпы</a:t>
            </a:r>
          </a:p>
          <a:p>
            <a:r>
              <a:rPr lang="ru-RU" sz="2400" dirty="0"/>
              <a:t>Это </a:t>
            </a:r>
            <a:r>
              <a:rPr lang="ru-RU" sz="2400" dirty="0" err="1"/>
              <a:t>гюбрис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Платон о цивилизации </a:t>
            </a:r>
          </a:p>
          <a:p>
            <a:r>
              <a:rPr lang="ru-RU" sz="2400" dirty="0"/>
              <a:t>атлантов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FCF65E-948A-8145-A85B-65873F26C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906" y="3133582"/>
            <a:ext cx="4690493" cy="28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0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/>
              <a:t>Габсбурги Карл </a:t>
            </a:r>
            <a:r>
              <a:rPr lang="en-US" sz="3733" b="1" dirty="0"/>
              <a:t>V</a:t>
            </a:r>
            <a:endParaRPr lang="ru-RU" sz="3733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559FEB-0427-A441-A6D6-01CC5E846D1B}"/>
              </a:ext>
            </a:extLst>
          </p:cNvPr>
          <p:cNvSpPr txBox="1"/>
          <p:nvPr/>
        </p:nvSpPr>
        <p:spPr>
          <a:xfrm>
            <a:off x="844187" y="3587115"/>
            <a:ext cx="29861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Plus ultra</a:t>
            </a:r>
          </a:p>
          <a:p>
            <a:endParaRPr lang="en-US" sz="2400" dirty="0"/>
          </a:p>
          <a:p>
            <a:r>
              <a:rPr lang="ru-RU" sz="2400" dirty="0"/>
              <a:t>Можно заплывать за </a:t>
            </a:r>
          </a:p>
          <a:p>
            <a:r>
              <a:rPr lang="ru-RU" sz="2400" dirty="0" err="1"/>
              <a:t>Геракловы</a:t>
            </a:r>
            <a:r>
              <a:rPr lang="ru-RU" sz="2400" dirty="0"/>
              <a:t> столпы</a:t>
            </a:r>
          </a:p>
          <a:p>
            <a:endParaRPr lang="ru-RU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651C23-0EBD-F349-A345-C6FC0A71E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161" y="1611979"/>
            <a:ext cx="5421943" cy="6181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57FC22-5469-3545-A6A9-7E7DCFE60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953" y="3361038"/>
            <a:ext cx="5151728" cy="28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1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/>
              <a:t>Геката и статуя Свободы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C578FE-F4AD-5F47-BA81-51B71E94D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777" y="1920504"/>
            <a:ext cx="2078225" cy="5867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3EA531-0D12-004E-9639-C4113BAEC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220" y="1691878"/>
            <a:ext cx="4372272" cy="60274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0DBBE8-685E-9A42-AE31-0E56802D0B2C}"/>
              </a:ext>
            </a:extLst>
          </p:cNvPr>
          <p:cNvSpPr txBox="1"/>
          <p:nvPr/>
        </p:nvSpPr>
        <p:spPr>
          <a:xfrm>
            <a:off x="9583371" y="8000375"/>
            <a:ext cx="30399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Эжен</a:t>
            </a:r>
            <a:r>
              <a:rPr lang="ru-RU" sz="2400" dirty="0"/>
              <a:t> </a:t>
            </a:r>
            <a:r>
              <a:rPr lang="ru-RU" sz="2400" dirty="0" err="1"/>
              <a:t>Виолле-ле-Дюк</a:t>
            </a:r>
            <a:r>
              <a:rPr lang="ru-RU" sz="2400" dirty="0"/>
              <a:t> </a:t>
            </a:r>
          </a:p>
          <a:p>
            <a:r>
              <a:rPr lang="ru-RU" sz="2400" dirty="0"/>
              <a:t>Огюст </a:t>
            </a:r>
            <a:r>
              <a:rPr lang="ru-RU" sz="2400" dirty="0" err="1"/>
              <a:t>Бартольди</a:t>
            </a:r>
            <a:endParaRPr lang="ru-RU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9D1B2F-DFBD-6047-AC8C-1A3C83142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103" y="2111631"/>
            <a:ext cx="2971685" cy="3753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192C46-9AFB-0E42-BD3D-734030462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1834" y="4730849"/>
            <a:ext cx="1769405" cy="219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71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11171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33" b="1" dirty="0">
                <a:solidFill>
                  <a:schemeClr val="tx1"/>
                </a:solidFill>
              </a:rPr>
              <a:t>Колониализм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BACB771E-4DE1-1A44-A1FD-C5486E016DBF}"/>
              </a:ext>
            </a:extLst>
          </p:cNvPr>
          <p:cNvSpPr txBox="1">
            <a:spLocks/>
          </p:cNvSpPr>
          <p:nvPr/>
        </p:nvSpPr>
        <p:spPr>
          <a:xfrm>
            <a:off x="5641971" y="8435920"/>
            <a:ext cx="17083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Модерн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84049E1B-A15F-5043-935E-23635725FAE7}"/>
              </a:ext>
            </a:extLst>
          </p:cNvPr>
          <p:cNvSpPr txBox="1">
            <a:spLocks/>
          </p:cNvSpPr>
          <p:nvPr/>
        </p:nvSpPr>
        <p:spPr>
          <a:xfrm>
            <a:off x="459961" y="7469028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5377AF-7EFC-B04F-85C5-F522C7E55811}"/>
              </a:ext>
            </a:extLst>
          </p:cNvPr>
          <p:cNvSpPr txBox="1"/>
          <p:nvPr/>
        </p:nvSpPr>
        <p:spPr>
          <a:xfrm>
            <a:off x="4974787" y="730923"/>
            <a:ext cx="8200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Запад становится  глобальным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8A59E059-B296-4642-A137-00F7592A113B}"/>
              </a:ext>
            </a:extLst>
          </p:cNvPr>
          <p:cNvSpPr txBox="1">
            <a:spLocks/>
          </p:cNvSpPr>
          <p:nvPr/>
        </p:nvSpPr>
        <p:spPr>
          <a:xfrm>
            <a:off x="3461233" y="7486927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7" name="Subtitle 3">
            <a:extLst>
              <a:ext uri="{FF2B5EF4-FFF2-40B4-BE49-F238E27FC236}">
                <a16:creationId xmlns:a16="http://schemas.microsoft.com/office/drawing/2014/main" id="{BD3406BA-EB09-6042-B0CD-DDB59C7A2EF8}"/>
              </a:ext>
            </a:extLst>
          </p:cNvPr>
          <p:cNvSpPr txBox="1">
            <a:spLocks/>
          </p:cNvSpPr>
          <p:nvPr/>
        </p:nvSpPr>
        <p:spPr>
          <a:xfrm>
            <a:off x="5960601" y="7524001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XVIII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A16128B0-1B19-7C49-8F76-9EE7FE2AA09B}"/>
              </a:ext>
            </a:extLst>
          </p:cNvPr>
          <p:cNvSpPr txBox="1">
            <a:spLocks/>
          </p:cNvSpPr>
          <p:nvPr/>
        </p:nvSpPr>
        <p:spPr>
          <a:xfrm>
            <a:off x="9430929" y="7469028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XIX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19" name="Subtitle 3">
            <a:extLst>
              <a:ext uri="{FF2B5EF4-FFF2-40B4-BE49-F238E27FC236}">
                <a16:creationId xmlns:a16="http://schemas.microsoft.com/office/drawing/2014/main" id="{9811526B-E368-1341-A70A-B88ECB560511}"/>
              </a:ext>
            </a:extLst>
          </p:cNvPr>
          <p:cNvSpPr txBox="1">
            <a:spLocks/>
          </p:cNvSpPr>
          <p:nvPr/>
        </p:nvSpPr>
        <p:spPr>
          <a:xfrm>
            <a:off x="11662301" y="7478637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XX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0" name="Subtitle 3">
            <a:extLst>
              <a:ext uri="{FF2B5EF4-FFF2-40B4-BE49-F238E27FC236}">
                <a16:creationId xmlns:a16="http://schemas.microsoft.com/office/drawing/2014/main" id="{67AC8159-5DA1-E34D-980D-AFB23BF77B85}"/>
              </a:ext>
            </a:extLst>
          </p:cNvPr>
          <p:cNvSpPr txBox="1">
            <a:spLocks/>
          </p:cNvSpPr>
          <p:nvPr/>
        </p:nvSpPr>
        <p:spPr>
          <a:xfrm>
            <a:off x="13579612" y="7488247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XXI</a:t>
            </a:r>
            <a:r>
              <a:rPr lang="ru-RU" sz="2400" b="1" dirty="0">
                <a:solidFill>
                  <a:schemeClr val="tx1"/>
                </a:solidFill>
              </a:rPr>
              <a:t> век</a:t>
            </a:r>
          </a:p>
        </p:txBody>
      </p:sp>
      <p:sp>
        <p:nvSpPr>
          <p:cNvPr id="21" name="Subtitle 3">
            <a:extLst>
              <a:ext uri="{FF2B5EF4-FFF2-40B4-BE49-F238E27FC236}">
                <a16:creationId xmlns:a16="http://schemas.microsoft.com/office/drawing/2014/main" id="{9A75A60D-C1B3-A94F-8D3A-E5581CAE1423}"/>
              </a:ext>
            </a:extLst>
          </p:cNvPr>
          <p:cNvSpPr txBox="1">
            <a:spLocks/>
          </p:cNvSpPr>
          <p:nvPr/>
        </p:nvSpPr>
        <p:spPr>
          <a:xfrm>
            <a:off x="13892812" y="8435920"/>
            <a:ext cx="23347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Постмодерн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F496B-5D23-EB41-AFF0-877460A679FE}"/>
              </a:ext>
            </a:extLst>
          </p:cNvPr>
          <p:cNvSpPr txBox="1"/>
          <p:nvPr/>
        </p:nvSpPr>
        <p:spPr>
          <a:xfrm>
            <a:off x="1376516" y="5377795"/>
            <a:ext cx="16792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Испания</a:t>
            </a:r>
          </a:p>
          <a:p>
            <a:r>
              <a:rPr lang="ru-RU" sz="2400" dirty="0"/>
              <a:t>Португалия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36D084-DA46-9F4C-BE6D-C92FE3E7F325}"/>
              </a:ext>
            </a:extLst>
          </p:cNvPr>
          <p:cNvSpPr txBox="1"/>
          <p:nvPr/>
        </p:nvSpPr>
        <p:spPr>
          <a:xfrm>
            <a:off x="1489683" y="1975386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Британия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6A7BE0-A07B-F94B-ACF5-7B31F805361A}"/>
              </a:ext>
            </a:extLst>
          </p:cNvPr>
          <p:cNvSpPr txBox="1"/>
          <p:nvPr/>
        </p:nvSpPr>
        <p:spPr>
          <a:xfrm>
            <a:off x="1376516" y="4426644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Франция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0F53B7-5946-3643-A97E-ACC69FBBE077}"/>
              </a:ext>
            </a:extLst>
          </p:cNvPr>
          <p:cNvSpPr txBox="1"/>
          <p:nvPr/>
        </p:nvSpPr>
        <p:spPr>
          <a:xfrm>
            <a:off x="1361555" y="2975082"/>
            <a:ext cx="1551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Голландия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5C71F1-303B-124F-9A45-31CC1ED8B8D6}"/>
              </a:ext>
            </a:extLst>
          </p:cNvPr>
          <p:cNvSpPr txBox="1"/>
          <p:nvPr/>
        </p:nvSpPr>
        <p:spPr>
          <a:xfrm rot="16200000">
            <a:off x="-507712" y="2642482"/>
            <a:ext cx="2193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протестанты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40766D-B77A-C64A-84F6-2EFC05D970DD}"/>
              </a:ext>
            </a:extLst>
          </p:cNvPr>
          <p:cNvSpPr txBox="1"/>
          <p:nvPr/>
        </p:nvSpPr>
        <p:spPr>
          <a:xfrm rot="16200000">
            <a:off x="-218711" y="5166596"/>
            <a:ext cx="163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католики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F8FB5A-E839-C84E-B220-4C514C849A45}"/>
              </a:ext>
            </a:extLst>
          </p:cNvPr>
          <p:cNvSpPr txBox="1"/>
          <p:nvPr/>
        </p:nvSpPr>
        <p:spPr>
          <a:xfrm rot="16200000">
            <a:off x="440906" y="5225313"/>
            <a:ext cx="117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латины</a:t>
            </a:r>
            <a:endParaRPr lang="ru-RU" sz="2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697B34-4D9B-0243-AA72-FA56E0DDF4C2}"/>
              </a:ext>
            </a:extLst>
          </p:cNvPr>
          <p:cNvSpPr txBox="1"/>
          <p:nvPr/>
        </p:nvSpPr>
        <p:spPr>
          <a:xfrm rot="16200000">
            <a:off x="318371" y="2581277"/>
            <a:ext cx="1544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германцы</a:t>
            </a:r>
          </a:p>
        </p:txBody>
      </p:sp>
      <p:sp>
        <p:nvSpPr>
          <p:cNvPr id="29" name="Subtitle 3">
            <a:extLst>
              <a:ext uri="{FF2B5EF4-FFF2-40B4-BE49-F238E27FC236}">
                <a16:creationId xmlns:a16="http://schemas.microsoft.com/office/drawing/2014/main" id="{4A8F6683-D138-A64A-9C71-39594220BCE2}"/>
              </a:ext>
            </a:extLst>
          </p:cNvPr>
          <p:cNvSpPr txBox="1">
            <a:spLocks/>
          </p:cNvSpPr>
          <p:nvPr/>
        </p:nvSpPr>
        <p:spPr>
          <a:xfrm>
            <a:off x="2639992" y="3748013"/>
            <a:ext cx="233479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  1588</a:t>
            </a:r>
          </a:p>
          <a:p>
            <a:r>
              <a:rPr lang="ru-RU" sz="1867" b="1" dirty="0">
                <a:solidFill>
                  <a:schemeClr val="tx1"/>
                </a:solidFill>
              </a:rPr>
              <a:t>Непобедимая Армада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E9884-99C5-A147-A604-27F9F15A9BDF}"/>
              </a:ext>
            </a:extLst>
          </p:cNvPr>
          <p:cNvSpPr txBox="1"/>
          <p:nvPr/>
        </p:nvSpPr>
        <p:spPr>
          <a:xfrm>
            <a:off x="5574691" y="2606923"/>
            <a:ext cx="130337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Джон Локк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50FE99-7809-BE42-B989-24DF896F15DF}"/>
              </a:ext>
            </a:extLst>
          </p:cNvPr>
          <p:cNvSpPr/>
          <p:nvPr/>
        </p:nvSpPr>
        <p:spPr>
          <a:xfrm>
            <a:off x="13878657" y="2635178"/>
            <a:ext cx="14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/>
              <a:t>Хартлэнд</a:t>
            </a:r>
            <a:endParaRPr lang="ru-RU" sz="2400" b="1" dirty="0"/>
          </a:p>
          <a:p>
            <a:r>
              <a:rPr lang="ru-RU" sz="2400" b="1" dirty="0"/>
              <a:t> Локка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2F4776-0A6B-6241-8D61-1276B0CA1E40}"/>
              </a:ext>
            </a:extLst>
          </p:cNvPr>
          <p:cNvSpPr txBox="1"/>
          <p:nvPr/>
        </p:nvSpPr>
        <p:spPr>
          <a:xfrm rot="16200000">
            <a:off x="11750089" y="4693451"/>
            <a:ext cx="320433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политическая деколонизация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816EC2-E10D-3442-BA4C-F8D6E92684FB}"/>
              </a:ext>
            </a:extLst>
          </p:cNvPr>
          <p:cNvSpPr txBox="1"/>
          <p:nvPr/>
        </p:nvSpPr>
        <p:spPr>
          <a:xfrm>
            <a:off x="13892812" y="3764796"/>
            <a:ext cx="126521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глобализм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8EFFA5-18A3-CA4D-9090-2810A95AB4DE}"/>
              </a:ext>
            </a:extLst>
          </p:cNvPr>
          <p:cNvSpPr txBox="1"/>
          <p:nvPr/>
        </p:nvSpPr>
        <p:spPr>
          <a:xfrm rot="16200000">
            <a:off x="15198968" y="4483037"/>
            <a:ext cx="142859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сильный ИИ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79D91A-A138-464A-BC44-5A13D309CC2A}"/>
              </a:ext>
            </a:extLst>
          </p:cNvPr>
          <p:cNvSpPr txBox="1"/>
          <p:nvPr/>
        </p:nvSpPr>
        <p:spPr>
          <a:xfrm>
            <a:off x="5960602" y="5808682"/>
            <a:ext cx="2712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латинские колонии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340193-4B5F-4440-9724-AAF57751A839}"/>
              </a:ext>
            </a:extLst>
          </p:cNvPr>
          <p:cNvSpPr txBox="1"/>
          <p:nvPr/>
        </p:nvSpPr>
        <p:spPr>
          <a:xfrm>
            <a:off x="5838774" y="3180596"/>
            <a:ext cx="2882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британские колонии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2E609F-A804-484F-8EDE-BCBA75EE47DE}"/>
              </a:ext>
            </a:extLst>
          </p:cNvPr>
          <p:cNvSpPr txBox="1"/>
          <p:nvPr/>
        </p:nvSpPr>
        <p:spPr>
          <a:xfrm>
            <a:off x="6206471" y="1653930"/>
            <a:ext cx="49690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Великобритания мировая Империя</a:t>
            </a:r>
          </a:p>
          <a:p>
            <a:r>
              <a:rPr lang="en-US" sz="2400" b="1" dirty="0"/>
              <a:t>Sea Power</a:t>
            </a:r>
            <a:endParaRPr lang="ru-RU" sz="2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3AC22E-10E3-B84A-9902-E6955CE09C34}"/>
              </a:ext>
            </a:extLst>
          </p:cNvPr>
          <p:cNvSpPr txBox="1"/>
          <p:nvPr/>
        </p:nvSpPr>
        <p:spPr>
          <a:xfrm>
            <a:off x="12698333" y="1663791"/>
            <a:ext cx="24352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Первенство США</a:t>
            </a:r>
          </a:p>
          <a:p>
            <a:r>
              <a:rPr lang="en-US" sz="2400" b="1" dirty="0"/>
              <a:t>Sea Power</a:t>
            </a:r>
            <a:endParaRPr lang="ru-RU" sz="24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FE4FC0-F0B2-F247-BD89-E80719061915}"/>
              </a:ext>
            </a:extLst>
          </p:cNvPr>
          <p:cNvSpPr txBox="1"/>
          <p:nvPr/>
        </p:nvSpPr>
        <p:spPr>
          <a:xfrm>
            <a:off x="3343295" y="6437461"/>
            <a:ext cx="2250488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Латинская Америка</a:t>
            </a:r>
          </a:p>
          <a:p>
            <a:r>
              <a:rPr lang="ru-RU" sz="1867" b="1" dirty="0"/>
              <a:t>Филиппины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39F065-616D-C341-81C8-DA5C365F8073}"/>
              </a:ext>
            </a:extLst>
          </p:cNvPr>
          <p:cNvSpPr txBox="1"/>
          <p:nvPr/>
        </p:nvSpPr>
        <p:spPr>
          <a:xfrm>
            <a:off x="5163217" y="4460639"/>
            <a:ext cx="1589666" cy="954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Канада</a:t>
            </a:r>
          </a:p>
          <a:p>
            <a:r>
              <a:rPr lang="ru-RU" sz="1867" b="1" dirty="0"/>
              <a:t>Франс-Африк</a:t>
            </a:r>
          </a:p>
          <a:p>
            <a:r>
              <a:rPr lang="ru-RU" sz="1867" b="1" dirty="0"/>
              <a:t>Индокитай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89B259-37EF-A24E-920D-15DE03387841}"/>
              </a:ext>
            </a:extLst>
          </p:cNvPr>
          <p:cNvSpPr txBox="1"/>
          <p:nvPr/>
        </p:nvSpPr>
        <p:spPr>
          <a:xfrm>
            <a:off x="5758715" y="3754747"/>
            <a:ext cx="225702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США Африка Индия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8412CC-0269-844E-A091-3556D5D05D14}"/>
              </a:ext>
            </a:extLst>
          </p:cNvPr>
          <p:cNvSpPr/>
          <p:nvPr/>
        </p:nvSpPr>
        <p:spPr>
          <a:xfrm>
            <a:off x="10822908" y="3857957"/>
            <a:ext cx="190590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Ближний Восток</a:t>
            </a:r>
            <a:endParaRPr lang="ru-RU" sz="1867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CA56228-6E20-BA4E-86F8-C628EDD7251E}"/>
              </a:ext>
            </a:extLst>
          </p:cNvPr>
          <p:cNvSpPr/>
          <p:nvPr/>
        </p:nvSpPr>
        <p:spPr>
          <a:xfrm>
            <a:off x="10877163" y="4620625"/>
            <a:ext cx="190590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Ближний Восток</a:t>
            </a:r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3957095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24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37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8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65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43032D-DF53-254C-9028-8465EA80B3DF}"/>
              </a:ext>
            </a:extLst>
          </p:cNvPr>
          <p:cNvSpPr txBox="1"/>
          <p:nvPr/>
        </p:nvSpPr>
        <p:spPr>
          <a:xfrm>
            <a:off x="4089400" y="2438400"/>
            <a:ext cx="2537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Коллективный Запад</a:t>
            </a:r>
          </a:p>
        </p:txBody>
      </p:sp>
    </p:spTree>
    <p:extLst>
      <p:ext uri="{BB962C8B-B14F-4D97-AF65-F5344CB8AC3E}">
        <p14:creationId xmlns:p14="http://schemas.microsoft.com/office/powerpoint/2010/main" val="276365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263A0F4B-B8AE-E043-84D2-D6D5644D6970}"/>
              </a:ext>
            </a:extLst>
          </p:cNvPr>
          <p:cNvSpPr/>
          <p:nvPr/>
        </p:nvSpPr>
        <p:spPr>
          <a:xfrm>
            <a:off x="1684838" y="2132724"/>
            <a:ext cx="7818086" cy="2912606"/>
          </a:xfrm>
          <a:custGeom>
            <a:avLst/>
            <a:gdLst>
              <a:gd name="connsiteX0" fmla="*/ 2152056 w 7818086"/>
              <a:gd name="connsiteY0" fmla="*/ 108452 h 2912606"/>
              <a:gd name="connsiteX1" fmla="*/ 4464950 w 7818086"/>
              <a:gd name="connsiteY1" fmla="*/ 876 h 2912606"/>
              <a:gd name="connsiteX2" fmla="*/ 6419256 w 7818086"/>
              <a:gd name="connsiteY2" fmla="*/ 54664 h 2912606"/>
              <a:gd name="connsiteX3" fmla="*/ 7530880 w 7818086"/>
              <a:gd name="connsiteY3" fmla="*/ 90523 h 2912606"/>
              <a:gd name="connsiteX4" fmla="*/ 7046786 w 7818086"/>
              <a:gd name="connsiteY4" fmla="*/ 520829 h 2912606"/>
              <a:gd name="connsiteX5" fmla="*/ 7154362 w 7818086"/>
              <a:gd name="connsiteY5" fmla="*/ 628405 h 2912606"/>
              <a:gd name="connsiteX6" fmla="*/ 7136433 w 7818086"/>
              <a:gd name="connsiteY6" fmla="*/ 1058711 h 2912606"/>
              <a:gd name="connsiteX7" fmla="*/ 7226080 w 7818086"/>
              <a:gd name="connsiteY7" fmla="*/ 1471088 h 2912606"/>
              <a:gd name="connsiteX8" fmla="*/ 7297797 w 7818086"/>
              <a:gd name="connsiteY8" fmla="*/ 1686241 h 2912606"/>
              <a:gd name="connsiteX9" fmla="*/ 7423303 w 7818086"/>
              <a:gd name="connsiteY9" fmla="*/ 1829676 h 2912606"/>
              <a:gd name="connsiteX10" fmla="*/ 7279868 w 7818086"/>
              <a:gd name="connsiteY10" fmla="*/ 2224123 h 2912606"/>
              <a:gd name="connsiteX11" fmla="*/ 7817750 w 7818086"/>
              <a:gd name="connsiteY11" fmla="*/ 2349629 h 2912606"/>
              <a:gd name="connsiteX12" fmla="*/ 7190221 w 7818086"/>
              <a:gd name="connsiteY12" fmla="*/ 2367558 h 2912606"/>
              <a:gd name="connsiteX13" fmla="*/ 7190221 w 7818086"/>
              <a:gd name="connsiteY13" fmla="*/ 2367558 h 2912606"/>
              <a:gd name="connsiteX14" fmla="*/ 6652338 w 7818086"/>
              <a:gd name="connsiteY14" fmla="*/ 2224123 h 2912606"/>
              <a:gd name="connsiteX15" fmla="*/ 6347538 w 7818086"/>
              <a:gd name="connsiteY15" fmla="*/ 2170335 h 2912606"/>
              <a:gd name="connsiteX16" fmla="*/ 6060668 w 7818086"/>
              <a:gd name="connsiteY16" fmla="*/ 2242052 h 2912606"/>
              <a:gd name="connsiteX17" fmla="*/ 5648291 w 7818086"/>
              <a:gd name="connsiteY17" fmla="*/ 2259982 h 2912606"/>
              <a:gd name="connsiteX18" fmla="*/ 3371256 w 7818086"/>
              <a:gd name="connsiteY18" fmla="*/ 2528923 h 2912606"/>
              <a:gd name="connsiteX19" fmla="*/ 2869233 w 7818086"/>
              <a:gd name="connsiteY19" fmla="*/ 2528923 h 2912606"/>
              <a:gd name="connsiteX20" fmla="*/ 2725797 w 7818086"/>
              <a:gd name="connsiteY20" fmla="*/ 2833723 h 2912606"/>
              <a:gd name="connsiteX21" fmla="*/ 2313421 w 7818086"/>
              <a:gd name="connsiteY21" fmla="*/ 2744076 h 2912606"/>
              <a:gd name="connsiteX22" fmla="*/ 1793468 w 7818086"/>
              <a:gd name="connsiteY22" fmla="*/ 2475135 h 2912606"/>
              <a:gd name="connsiteX23" fmla="*/ 1470738 w 7818086"/>
              <a:gd name="connsiteY23" fmla="*/ 2493064 h 2912606"/>
              <a:gd name="connsiteX24" fmla="*/ 1560386 w 7818086"/>
              <a:gd name="connsiteY24" fmla="*/ 2905441 h 2912606"/>
              <a:gd name="connsiteX25" fmla="*/ 1076291 w 7818086"/>
              <a:gd name="connsiteY25" fmla="*/ 2098617 h 2912606"/>
              <a:gd name="connsiteX26" fmla="*/ 527 w 7818086"/>
              <a:gd name="connsiteY26" fmla="*/ 1363511 h 2912606"/>
              <a:gd name="connsiteX27" fmla="*/ 950786 w 7818086"/>
              <a:gd name="connsiteY27" fmla="*/ 646335 h 2912606"/>
              <a:gd name="connsiteX28" fmla="*/ 2152056 w 7818086"/>
              <a:gd name="connsiteY28" fmla="*/ 108452 h 291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818086" h="2912606">
                <a:moveTo>
                  <a:pt x="2152056" y="108452"/>
                </a:moveTo>
                <a:cubicBezTo>
                  <a:pt x="2737750" y="876"/>
                  <a:pt x="3753750" y="9841"/>
                  <a:pt x="4464950" y="876"/>
                </a:cubicBezTo>
                <a:cubicBezTo>
                  <a:pt x="5176150" y="-8089"/>
                  <a:pt x="6419256" y="54664"/>
                  <a:pt x="6419256" y="54664"/>
                </a:cubicBezTo>
                <a:lnTo>
                  <a:pt x="7530880" y="90523"/>
                </a:lnTo>
                <a:cubicBezTo>
                  <a:pt x="7635468" y="168217"/>
                  <a:pt x="7046786" y="520829"/>
                  <a:pt x="7046786" y="520829"/>
                </a:cubicBezTo>
                <a:cubicBezTo>
                  <a:pt x="6984033" y="610476"/>
                  <a:pt x="7139421" y="538758"/>
                  <a:pt x="7154362" y="628405"/>
                </a:cubicBezTo>
                <a:cubicBezTo>
                  <a:pt x="7169303" y="718052"/>
                  <a:pt x="7124480" y="918264"/>
                  <a:pt x="7136433" y="1058711"/>
                </a:cubicBezTo>
                <a:cubicBezTo>
                  <a:pt x="7148386" y="1199158"/>
                  <a:pt x="7199186" y="1366500"/>
                  <a:pt x="7226080" y="1471088"/>
                </a:cubicBezTo>
                <a:cubicBezTo>
                  <a:pt x="7252974" y="1575676"/>
                  <a:pt x="7264927" y="1626476"/>
                  <a:pt x="7297797" y="1686241"/>
                </a:cubicBezTo>
                <a:cubicBezTo>
                  <a:pt x="7330668" y="1746006"/>
                  <a:pt x="7426291" y="1740029"/>
                  <a:pt x="7423303" y="1829676"/>
                </a:cubicBezTo>
                <a:cubicBezTo>
                  <a:pt x="7420315" y="1919323"/>
                  <a:pt x="7214127" y="2137464"/>
                  <a:pt x="7279868" y="2224123"/>
                </a:cubicBezTo>
                <a:cubicBezTo>
                  <a:pt x="7345609" y="2310782"/>
                  <a:pt x="7832691" y="2325723"/>
                  <a:pt x="7817750" y="2349629"/>
                </a:cubicBezTo>
                <a:cubicBezTo>
                  <a:pt x="7802809" y="2373535"/>
                  <a:pt x="7190221" y="2367558"/>
                  <a:pt x="7190221" y="2367558"/>
                </a:cubicBezTo>
                <a:lnTo>
                  <a:pt x="7190221" y="2367558"/>
                </a:lnTo>
                <a:cubicBezTo>
                  <a:pt x="7100574" y="2343652"/>
                  <a:pt x="6792785" y="2256993"/>
                  <a:pt x="6652338" y="2224123"/>
                </a:cubicBezTo>
                <a:cubicBezTo>
                  <a:pt x="6511891" y="2191253"/>
                  <a:pt x="6446150" y="2167347"/>
                  <a:pt x="6347538" y="2170335"/>
                </a:cubicBezTo>
                <a:cubicBezTo>
                  <a:pt x="6248926" y="2173323"/>
                  <a:pt x="6177209" y="2227111"/>
                  <a:pt x="6060668" y="2242052"/>
                </a:cubicBezTo>
                <a:cubicBezTo>
                  <a:pt x="5944127" y="2256993"/>
                  <a:pt x="6096526" y="2212170"/>
                  <a:pt x="5648291" y="2259982"/>
                </a:cubicBezTo>
                <a:cubicBezTo>
                  <a:pt x="5200056" y="2307794"/>
                  <a:pt x="3834432" y="2484100"/>
                  <a:pt x="3371256" y="2528923"/>
                </a:cubicBezTo>
                <a:cubicBezTo>
                  <a:pt x="2908080" y="2573746"/>
                  <a:pt x="2976809" y="2478123"/>
                  <a:pt x="2869233" y="2528923"/>
                </a:cubicBezTo>
                <a:cubicBezTo>
                  <a:pt x="2761657" y="2579723"/>
                  <a:pt x="2818432" y="2797864"/>
                  <a:pt x="2725797" y="2833723"/>
                </a:cubicBezTo>
                <a:cubicBezTo>
                  <a:pt x="2633162" y="2869582"/>
                  <a:pt x="2468809" y="2803841"/>
                  <a:pt x="2313421" y="2744076"/>
                </a:cubicBezTo>
                <a:cubicBezTo>
                  <a:pt x="2158033" y="2684311"/>
                  <a:pt x="1933915" y="2516970"/>
                  <a:pt x="1793468" y="2475135"/>
                </a:cubicBezTo>
                <a:cubicBezTo>
                  <a:pt x="1653021" y="2433300"/>
                  <a:pt x="1509585" y="2421346"/>
                  <a:pt x="1470738" y="2493064"/>
                </a:cubicBezTo>
                <a:cubicBezTo>
                  <a:pt x="1431891" y="2564782"/>
                  <a:pt x="1626127" y="2971182"/>
                  <a:pt x="1560386" y="2905441"/>
                </a:cubicBezTo>
                <a:cubicBezTo>
                  <a:pt x="1494645" y="2839700"/>
                  <a:pt x="1336267" y="2355605"/>
                  <a:pt x="1076291" y="2098617"/>
                </a:cubicBezTo>
                <a:cubicBezTo>
                  <a:pt x="816314" y="1841629"/>
                  <a:pt x="21444" y="1605558"/>
                  <a:pt x="527" y="1363511"/>
                </a:cubicBezTo>
                <a:cubicBezTo>
                  <a:pt x="-20390" y="1121464"/>
                  <a:pt x="586221" y="852523"/>
                  <a:pt x="950786" y="646335"/>
                </a:cubicBezTo>
                <a:cubicBezTo>
                  <a:pt x="1315351" y="440147"/>
                  <a:pt x="1566362" y="216028"/>
                  <a:pt x="2152056" y="108452"/>
                </a:cubicBezTo>
                <a:close/>
              </a:path>
            </a:pathLst>
          </a:custGeom>
          <a:solidFill>
            <a:schemeClr val="accent4">
              <a:lumMod val="75000"/>
              <a:alpha val="39000"/>
            </a:schemeClr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4CC23FF-48A0-9742-8D51-F41E468B9716}"/>
              </a:ext>
            </a:extLst>
          </p:cNvPr>
          <p:cNvSpPr/>
          <p:nvPr/>
        </p:nvSpPr>
        <p:spPr>
          <a:xfrm>
            <a:off x="12357558" y="6198087"/>
            <a:ext cx="3246891" cy="2359828"/>
          </a:xfrm>
          <a:custGeom>
            <a:avLst/>
            <a:gdLst>
              <a:gd name="connsiteX0" fmla="*/ 1247606 w 3246891"/>
              <a:gd name="connsiteY0" fmla="*/ 341258 h 2359828"/>
              <a:gd name="connsiteX1" fmla="*/ 1884915 w 3246891"/>
              <a:gd name="connsiteY1" fmla="*/ 479804 h 2359828"/>
              <a:gd name="connsiteX2" fmla="*/ 2549933 w 3246891"/>
              <a:gd name="connsiteY2" fmla="*/ 1117113 h 2359828"/>
              <a:gd name="connsiteX3" fmla="*/ 2605351 w 3246891"/>
              <a:gd name="connsiteY3" fmla="*/ 1311077 h 2359828"/>
              <a:gd name="connsiteX4" fmla="*/ 3020987 w 3246891"/>
              <a:gd name="connsiteY4" fmla="*/ 673768 h 2359828"/>
              <a:gd name="connsiteX5" fmla="*/ 3242660 w 3246891"/>
              <a:gd name="connsiteY5" fmla="*/ 8749 h 2359828"/>
              <a:gd name="connsiteX6" fmla="*/ 3104115 w 3246891"/>
              <a:gd name="connsiteY6" fmla="*/ 1172531 h 2359828"/>
              <a:gd name="connsiteX7" fmla="*/ 2411387 w 3246891"/>
              <a:gd name="connsiteY7" fmla="*/ 2308604 h 2359828"/>
              <a:gd name="connsiteX8" fmla="*/ 471751 w 3246891"/>
              <a:gd name="connsiteY8" fmla="*/ 2086931 h 2359828"/>
              <a:gd name="connsiteX9" fmla="*/ 697 w 3246891"/>
              <a:gd name="connsiteY9" fmla="*/ 1394204 h 2359828"/>
              <a:gd name="connsiteX10" fmla="*/ 527169 w 3246891"/>
              <a:gd name="connsiteY10" fmla="*/ 784604 h 2359828"/>
              <a:gd name="connsiteX11" fmla="*/ 1164478 w 3246891"/>
              <a:gd name="connsiteY11" fmla="*/ 507513 h 2359828"/>
              <a:gd name="connsiteX12" fmla="*/ 1247606 w 3246891"/>
              <a:gd name="connsiteY12" fmla="*/ 341258 h 235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46891" h="2359828">
                <a:moveTo>
                  <a:pt x="1247606" y="341258"/>
                </a:moveTo>
                <a:cubicBezTo>
                  <a:pt x="1367679" y="336640"/>
                  <a:pt x="1667861" y="350495"/>
                  <a:pt x="1884915" y="479804"/>
                </a:cubicBezTo>
                <a:cubicBezTo>
                  <a:pt x="2101969" y="609113"/>
                  <a:pt x="2429860" y="978568"/>
                  <a:pt x="2549933" y="1117113"/>
                </a:cubicBezTo>
                <a:cubicBezTo>
                  <a:pt x="2670006" y="1255659"/>
                  <a:pt x="2526842" y="1384968"/>
                  <a:pt x="2605351" y="1311077"/>
                </a:cubicBezTo>
                <a:cubicBezTo>
                  <a:pt x="2683860" y="1237186"/>
                  <a:pt x="2914769" y="890823"/>
                  <a:pt x="3020987" y="673768"/>
                </a:cubicBezTo>
                <a:cubicBezTo>
                  <a:pt x="3127205" y="456713"/>
                  <a:pt x="3228805" y="-74378"/>
                  <a:pt x="3242660" y="8749"/>
                </a:cubicBezTo>
                <a:cubicBezTo>
                  <a:pt x="3256515" y="91876"/>
                  <a:pt x="3242660" y="789222"/>
                  <a:pt x="3104115" y="1172531"/>
                </a:cubicBezTo>
                <a:cubicBezTo>
                  <a:pt x="2965570" y="1555840"/>
                  <a:pt x="2850114" y="2156204"/>
                  <a:pt x="2411387" y="2308604"/>
                </a:cubicBezTo>
                <a:cubicBezTo>
                  <a:pt x="1972660" y="2461004"/>
                  <a:pt x="873532" y="2239331"/>
                  <a:pt x="471751" y="2086931"/>
                </a:cubicBezTo>
                <a:cubicBezTo>
                  <a:pt x="69970" y="1934531"/>
                  <a:pt x="-8539" y="1611258"/>
                  <a:pt x="697" y="1394204"/>
                </a:cubicBezTo>
                <a:cubicBezTo>
                  <a:pt x="9933" y="1177150"/>
                  <a:pt x="333206" y="932386"/>
                  <a:pt x="527169" y="784604"/>
                </a:cubicBezTo>
                <a:cubicBezTo>
                  <a:pt x="721132" y="636822"/>
                  <a:pt x="1044405" y="576786"/>
                  <a:pt x="1164478" y="507513"/>
                </a:cubicBezTo>
                <a:cubicBezTo>
                  <a:pt x="1284551" y="438240"/>
                  <a:pt x="1127533" y="345876"/>
                  <a:pt x="1247606" y="341258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6D076-9DC0-1145-85D3-DEBD2FD32F6F}"/>
              </a:ext>
            </a:extLst>
          </p:cNvPr>
          <p:cNvSpPr txBox="1"/>
          <p:nvPr/>
        </p:nvSpPr>
        <p:spPr>
          <a:xfrm>
            <a:off x="11480074" y="7378001"/>
            <a:ext cx="2537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Коллективный Запад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F568CD-324F-9143-8ED2-35D51B15C495}"/>
              </a:ext>
            </a:extLst>
          </p:cNvPr>
          <p:cNvSpPr txBox="1"/>
          <p:nvPr/>
        </p:nvSpPr>
        <p:spPr>
          <a:xfrm>
            <a:off x="4851400" y="2667000"/>
            <a:ext cx="2537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Коллективный Запад</a:t>
            </a:r>
          </a:p>
        </p:txBody>
      </p:sp>
    </p:spTree>
    <p:extLst>
      <p:ext uri="{BB962C8B-B14F-4D97-AF65-F5344CB8AC3E}">
        <p14:creationId xmlns:p14="http://schemas.microsoft.com/office/powerpoint/2010/main" val="3533534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73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90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16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65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429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72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4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74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19807B7F-6B3B-B249-A230-6322EE166CB8}"/>
              </a:ext>
            </a:extLst>
          </p:cNvPr>
          <p:cNvSpPr/>
          <p:nvPr/>
        </p:nvSpPr>
        <p:spPr>
          <a:xfrm>
            <a:off x="3327466" y="2137026"/>
            <a:ext cx="5987769" cy="5522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47C5DA6-7E44-E942-ACB8-C0EA3F95E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572" y="19294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C2326E-3BC7-3847-8FD9-51205E4AEA62}"/>
              </a:ext>
            </a:extLst>
          </p:cNvPr>
          <p:cNvCxnSpPr>
            <a:cxnSpLocks/>
          </p:cNvCxnSpPr>
          <p:nvPr/>
        </p:nvCxnSpPr>
        <p:spPr>
          <a:xfrm flipV="1">
            <a:off x="3910549" y="5165018"/>
            <a:ext cx="4821601" cy="1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A3211073-63BE-5440-BF25-6349AA0D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386" y="779903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25CA4665-4466-6B43-B4DB-E6C59080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074" y="48982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F291713-0951-FE4D-8BCB-D07EB50B1AEB}"/>
              </a:ext>
            </a:extLst>
          </p:cNvPr>
          <p:cNvSpPr/>
          <p:nvPr/>
        </p:nvSpPr>
        <p:spPr>
          <a:xfrm>
            <a:off x="3360795" y="5165018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D5532778-BF04-1445-9B0C-4E56126D255C}"/>
              </a:ext>
            </a:extLst>
          </p:cNvPr>
          <p:cNvSpPr/>
          <p:nvPr/>
        </p:nvSpPr>
        <p:spPr>
          <a:xfrm>
            <a:off x="3968127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9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137551D-6703-9840-8E64-A23CA2D66BA0}"/>
              </a:ext>
            </a:extLst>
          </p:cNvPr>
          <p:cNvSpPr/>
          <p:nvPr/>
        </p:nvSpPr>
        <p:spPr>
          <a:xfrm>
            <a:off x="4467143" y="511771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8F923A7D-BB88-694B-8254-CA2A8B634FE5}"/>
              </a:ext>
            </a:extLst>
          </p:cNvPr>
          <p:cNvSpPr/>
          <p:nvPr/>
        </p:nvSpPr>
        <p:spPr>
          <a:xfrm>
            <a:off x="5074475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D22F8305-AA9E-9848-BAA7-22E8FC23A2F1}"/>
              </a:ext>
            </a:extLst>
          </p:cNvPr>
          <p:cNvSpPr/>
          <p:nvPr/>
        </p:nvSpPr>
        <p:spPr>
          <a:xfrm>
            <a:off x="5681807" y="5097450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1C6CACB0-55FA-8A43-A280-B21995BA78E7}"/>
              </a:ext>
            </a:extLst>
          </p:cNvPr>
          <p:cNvSpPr/>
          <p:nvPr/>
        </p:nvSpPr>
        <p:spPr>
          <a:xfrm>
            <a:off x="6328623" y="5175957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B438EA1C-8658-BE4C-B6BE-8C9046DF613B}"/>
              </a:ext>
            </a:extLst>
          </p:cNvPr>
          <p:cNvSpPr/>
          <p:nvPr/>
        </p:nvSpPr>
        <p:spPr>
          <a:xfrm>
            <a:off x="6795115" y="5168587"/>
            <a:ext cx="2516021" cy="2487379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6A5A06F4-E391-CB4B-8549-DF1E9D5F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460" y="6282703"/>
            <a:ext cx="25160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14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476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443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888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56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4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61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335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757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008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96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/>
              <a:t>Многополярная философия</a:t>
            </a:r>
          </a:p>
          <a:p>
            <a:r>
              <a:rPr lang="ru-RU" sz="4267" b="1" dirty="0"/>
              <a:t>Философские основания ТММ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502AEB5-958B-744F-863C-36932E3C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334" y="2464851"/>
            <a:ext cx="11928721" cy="559397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Отсутствие иерархии между культурами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Проблема перевода (гипотеза </a:t>
            </a:r>
            <a:r>
              <a:rPr lang="ru-RU" dirty="0" err="1"/>
              <a:t>Сэйпира</a:t>
            </a:r>
            <a:r>
              <a:rPr lang="ru-RU" dirty="0"/>
              <a:t>-Уорфа)</a:t>
            </a:r>
          </a:p>
          <a:p>
            <a:pPr lvl="1"/>
            <a:r>
              <a:rPr lang="ru-RU" dirty="0"/>
              <a:t>Франц </a:t>
            </a:r>
            <a:r>
              <a:rPr lang="ru-RU" dirty="0" err="1"/>
              <a:t>Боас</a:t>
            </a:r>
            <a:r>
              <a:rPr lang="ru-RU" dirty="0"/>
              <a:t> (культурная антропология)</a:t>
            </a:r>
          </a:p>
          <a:p>
            <a:pPr lvl="1"/>
            <a:r>
              <a:rPr lang="ru-RU" dirty="0"/>
              <a:t>Клод Леви-</a:t>
            </a:r>
            <a:r>
              <a:rPr lang="ru-RU" dirty="0" err="1"/>
              <a:t>Стросс</a:t>
            </a:r>
            <a:endParaRPr lang="ru-RU" dirty="0"/>
          </a:p>
          <a:p>
            <a:r>
              <a:rPr lang="ru-RU" b="1" dirty="0"/>
              <a:t>Принцип множественности и равноправия цивилизаций.</a:t>
            </a:r>
          </a:p>
          <a:p>
            <a:pPr lvl="1"/>
            <a:r>
              <a:rPr lang="ru-RU" dirty="0"/>
              <a:t>Нет общей меры.</a:t>
            </a:r>
          </a:p>
          <a:p>
            <a:pPr lvl="1"/>
            <a:r>
              <a:rPr lang="ru-RU" dirty="0"/>
              <a:t>Любая мера будет мерой какой-то одной цивилизации</a:t>
            </a:r>
          </a:p>
          <a:p>
            <a:r>
              <a:rPr lang="ru-RU" b="1" dirty="0"/>
              <a:t>Истинный универсализм как продукт всестороннего диалога цивилизаций.</a:t>
            </a:r>
          </a:p>
          <a:p>
            <a:pPr lvl="1"/>
            <a:r>
              <a:rPr lang="ru-RU" dirty="0"/>
              <a:t>Открытая проблема </a:t>
            </a:r>
            <a:r>
              <a:rPr lang="ru-RU" dirty="0" err="1"/>
              <a:t>Плюриверсума</a:t>
            </a:r>
            <a:r>
              <a:rPr lang="ru-RU" dirty="0"/>
              <a:t>, ищущего всеобщего</a:t>
            </a:r>
          </a:p>
          <a:p>
            <a:pPr lvl="1"/>
            <a:r>
              <a:rPr lang="ru-RU" dirty="0"/>
              <a:t>Апофатическое Единое платонизма</a:t>
            </a:r>
          </a:p>
        </p:txBody>
      </p:sp>
    </p:spTree>
    <p:extLst>
      <p:ext uri="{BB962C8B-B14F-4D97-AF65-F5344CB8AC3E}">
        <p14:creationId xmlns:p14="http://schemas.microsoft.com/office/powerpoint/2010/main" val="1909125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572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9600" y="1524000"/>
            <a:ext cx="11767544" cy="1801949"/>
          </a:xfrm>
        </p:spPr>
        <p:txBody>
          <a:bodyPr/>
          <a:lstStyle/>
          <a:p>
            <a:r>
              <a:rPr lang="ru-RU" sz="5867" dirty="0"/>
              <a:t>Россия Государство-Цивилизация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0828E1-673C-5745-9725-2BCEB1019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035" y="3904036"/>
            <a:ext cx="7841592" cy="439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275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2"/>
            <a:ext cx="12539631" cy="323988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/>
              <a:t>Россия – цивилизация (Русский мир)</a:t>
            </a:r>
          </a:p>
          <a:p>
            <a:r>
              <a:rPr lang="ru-RU" sz="4267" b="1" dirty="0"/>
              <a:t>Россия государство – цепочка держав и идеологий</a:t>
            </a:r>
          </a:p>
          <a:p>
            <a:r>
              <a:rPr lang="ru-RU" sz="4267" b="1" dirty="0"/>
              <a:t>Россия – Государство-Цивилизация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11956857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21">
            <a:extLst>
              <a:ext uri="{FF2B5EF4-FFF2-40B4-BE49-F238E27FC236}">
                <a16:creationId xmlns:a16="http://schemas.microsoft.com/office/drawing/2014/main" id="{409DED9E-62E8-3D45-A7F7-50BD75F10E16}"/>
              </a:ext>
            </a:extLst>
          </p:cNvPr>
          <p:cNvSpPr/>
          <p:nvPr/>
        </p:nvSpPr>
        <p:spPr>
          <a:xfrm>
            <a:off x="3327466" y="2137026"/>
            <a:ext cx="5987769" cy="5522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8E0B26FE-7DF6-7B4A-BA5C-EEE2661A3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572" y="1929478"/>
            <a:ext cx="2692857" cy="91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Русское Всеобщее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DD408F42-9EC1-174B-980D-F3B52FF0F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429" y="1937983"/>
            <a:ext cx="4092415" cy="132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(= особенное в общечеловеческом контексте)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6D0A1E-8F1F-8142-A9FA-1AA3CCFE7CE0}"/>
              </a:ext>
            </a:extLst>
          </p:cNvPr>
          <p:cNvSpPr txBox="1"/>
          <p:nvPr/>
        </p:nvSpPr>
        <p:spPr>
          <a:xfrm>
            <a:off x="5398213" y="4835541"/>
            <a:ext cx="1912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Русская </a:t>
            </a:r>
          </a:p>
          <a:p>
            <a:r>
              <a:rPr lang="ru-RU" sz="2400" dirty="0"/>
              <a:t>цивилизация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F72C5B14-0AAF-9645-B264-F10B2DA30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660" y="7795492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0A1F26-FBAB-B44A-A495-392EF850A6C4}"/>
              </a:ext>
            </a:extLst>
          </p:cNvPr>
          <p:cNvSpPr txBox="1"/>
          <p:nvPr/>
        </p:nvSpPr>
        <p:spPr>
          <a:xfrm>
            <a:off x="1141379" y="1793517"/>
            <a:ext cx="1150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Единое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2802F-2250-D94F-B14A-32125BA72289}"/>
              </a:ext>
            </a:extLst>
          </p:cNvPr>
          <p:cNvSpPr txBox="1"/>
          <p:nvPr/>
        </p:nvSpPr>
        <p:spPr>
          <a:xfrm>
            <a:off x="942502" y="7878854"/>
            <a:ext cx="119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Многое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D131B04-7A2C-0D40-9382-AD7A575D85BF}"/>
              </a:ext>
            </a:extLst>
          </p:cNvPr>
          <p:cNvCxnSpPr/>
          <p:nvPr/>
        </p:nvCxnSpPr>
        <p:spPr>
          <a:xfrm flipV="1">
            <a:off x="1827677" y="3138792"/>
            <a:ext cx="0" cy="380027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174A829-70C1-8C4F-B273-215FB417E8CA}"/>
              </a:ext>
            </a:extLst>
          </p:cNvPr>
          <p:cNvSpPr txBox="1"/>
          <p:nvPr/>
        </p:nvSpPr>
        <p:spPr>
          <a:xfrm rot="16200000">
            <a:off x="1326422" y="4794237"/>
            <a:ext cx="2576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русская вертикаль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845761B-6FD2-CD46-81E6-EC8DF9356177}"/>
              </a:ext>
            </a:extLst>
          </p:cNvPr>
          <p:cNvCxnSpPr>
            <a:cxnSpLocks/>
          </p:cNvCxnSpPr>
          <p:nvPr/>
        </p:nvCxnSpPr>
        <p:spPr>
          <a:xfrm>
            <a:off x="1367481" y="3138792"/>
            <a:ext cx="0" cy="380027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9077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4EE62853-C14F-4B45-944A-6CA0885D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5213" y="1017681"/>
            <a:ext cx="10290000" cy="637600"/>
          </a:xfrm>
        </p:spPr>
        <p:txBody>
          <a:bodyPr>
            <a:normAutofit fontScale="90000"/>
          </a:bodyPr>
          <a:lstStyle/>
          <a:p>
            <a:r>
              <a:rPr lang="ru-RU" dirty="0"/>
              <a:t>ФАЗЫ РУССКОЙ ИСТОРИИ</a:t>
            </a:r>
            <a:br>
              <a:rPr lang="en-US" dirty="0"/>
            </a:br>
            <a:r>
              <a:rPr lang="ru-RU" dirty="0"/>
              <a:t>диахронический взгляд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2D76274-3C11-1F41-A68A-BB41C8AF4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27" y="3532604"/>
            <a:ext cx="2155671" cy="13077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EF9EA99-1C6B-F049-9EC8-2230F2B8B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979" y="3490236"/>
            <a:ext cx="1642989" cy="130777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969B882-E22B-A942-A8C9-94F338B11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3595" y="3502743"/>
            <a:ext cx="1154832" cy="120949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E13BAC1-9CE3-C048-B451-11373B971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7039" y="3469955"/>
            <a:ext cx="1700316" cy="13172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3666FCD-BC1D-D44E-8540-051935307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9606" y="3490236"/>
            <a:ext cx="1513725" cy="130777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22CE272-9D86-C54A-8A31-E10B75FFFC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8348" y="3494908"/>
            <a:ext cx="1610877" cy="130777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A060005-F073-2D4A-ADDB-E456C3BA26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22992" y="3576928"/>
            <a:ext cx="1154832" cy="903704"/>
          </a:xfrm>
          <a:prstGeom prst="rect">
            <a:avLst/>
          </a:prstGeom>
        </p:spPr>
      </p:pic>
      <p:sp>
        <p:nvSpPr>
          <p:cNvPr id="29" name="Subtitle 3">
            <a:extLst>
              <a:ext uri="{FF2B5EF4-FFF2-40B4-BE49-F238E27FC236}">
                <a16:creationId xmlns:a16="http://schemas.microsoft.com/office/drawing/2014/main" id="{BCC8FC8F-B400-284D-920A-58BE787D81E5}"/>
              </a:ext>
            </a:extLst>
          </p:cNvPr>
          <p:cNvSpPr txBox="1">
            <a:spLocks/>
          </p:cNvSpPr>
          <p:nvPr/>
        </p:nvSpPr>
        <p:spPr>
          <a:xfrm>
            <a:off x="3536053" y="4919735"/>
            <a:ext cx="189855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Киевская Русь</a:t>
            </a:r>
          </a:p>
          <a:p>
            <a:r>
              <a:rPr lang="ru-RU" sz="1600" dirty="0">
                <a:solidFill>
                  <a:schemeClr val="tx1"/>
                </a:solidFill>
              </a:rPr>
              <a:t>Крещение</a:t>
            </a:r>
          </a:p>
          <a:p>
            <a:r>
              <a:rPr lang="ru-RU" sz="1600" dirty="0">
                <a:solidFill>
                  <a:schemeClr val="tx1"/>
                </a:solidFill>
              </a:rPr>
              <a:t>Государство</a:t>
            </a:r>
          </a:p>
        </p:txBody>
      </p:sp>
      <p:sp>
        <p:nvSpPr>
          <p:cNvPr id="30" name="Subtitle 3">
            <a:extLst>
              <a:ext uri="{FF2B5EF4-FFF2-40B4-BE49-F238E27FC236}">
                <a16:creationId xmlns:a16="http://schemas.microsoft.com/office/drawing/2014/main" id="{82C67015-F0DC-734B-A633-9B8220F1031A}"/>
              </a:ext>
            </a:extLst>
          </p:cNvPr>
          <p:cNvSpPr txBox="1">
            <a:spLocks/>
          </p:cNvSpPr>
          <p:nvPr/>
        </p:nvSpPr>
        <p:spPr>
          <a:xfrm>
            <a:off x="5566221" y="4834435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Золотая Орда</a:t>
            </a:r>
          </a:p>
        </p:txBody>
      </p:sp>
      <p:sp>
        <p:nvSpPr>
          <p:cNvPr id="31" name="Subtitle 3">
            <a:extLst>
              <a:ext uri="{FF2B5EF4-FFF2-40B4-BE49-F238E27FC236}">
                <a16:creationId xmlns:a16="http://schemas.microsoft.com/office/drawing/2014/main" id="{63EA7867-B101-C34B-8C6F-970514C42CFE}"/>
              </a:ext>
            </a:extLst>
          </p:cNvPr>
          <p:cNvSpPr txBox="1">
            <a:spLocks/>
          </p:cNvSpPr>
          <p:nvPr/>
        </p:nvSpPr>
        <p:spPr>
          <a:xfrm>
            <a:off x="7537399" y="4893087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Московское</a:t>
            </a:r>
          </a:p>
          <a:p>
            <a:r>
              <a:rPr lang="ru-RU" sz="1600" dirty="0">
                <a:solidFill>
                  <a:schemeClr val="tx1"/>
                </a:solidFill>
              </a:rPr>
              <a:t>Царство</a:t>
            </a:r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A107D425-2D8B-F747-9050-C2D59D1A98B1}"/>
              </a:ext>
            </a:extLst>
          </p:cNvPr>
          <p:cNvSpPr txBox="1">
            <a:spLocks/>
          </p:cNvSpPr>
          <p:nvPr/>
        </p:nvSpPr>
        <p:spPr>
          <a:xfrm>
            <a:off x="9461447" y="4988607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Российская</a:t>
            </a:r>
          </a:p>
          <a:p>
            <a:r>
              <a:rPr lang="ru-RU" sz="1600" dirty="0">
                <a:solidFill>
                  <a:schemeClr val="tx1"/>
                </a:solidFill>
              </a:rPr>
              <a:t>Империя</a:t>
            </a:r>
          </a:p>
        </p:txBody>
      </p:sp>
      <p:sp>
        <p:nvSpPr>
          <p:cNvPr id="33" name="Subtitle 3">
            <a:extLst>
              <a:ext uri="{FF2B5EF4-FFF2-40B4-BE49-F238E27FC236}">
                <a16:creationId xmlns:a16="http://schemas.microsoft.com/office/drawing/2014/main" id="{11C6E6D3-025E-9543-94AA-E4FB791BE2E9}"/>
              </a:ext>
            </a:extLst>
          </p:cNvPr>
          <p:cNvSpPr txBox="1">
            <a:spLocks/>
          </p:cNvSpPr>
          <p:nvPr/>
        </p:nvSpPr>
        <p:spPr>
          <a:xfrm>
            <a:off x="12165099" y="4988607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СССР</a:t>
            </a:r>
          </a:p>
        </p:txBody>
      </p:sp>
      <p:sp>
        <p:nvSpPr>
          <p:cNvPr id="34" name="Subtitle 3">
            <a:extLst>
              <a:ext uri="{FF2B5EF4-FFF2-40B4-BE49-F238E27FC236}">
                <a16:creationId xmlns:a16="http://schemas.microsoft.com/office/drawing/2014/main" id="{D334AC35-557D-A248-9722-9CA3934CC033}"/>
              </a:ext>
            </a:extLst>
          </p:cNvPr>
          <p:cNvSpPr txBox="1">
            <a:spLocks/>
          </p:cNvSpPr>
          <p:nvPr/>
        </p:nvSpPr>
        <p:spPr>
          <a:xfrm>
            <a:off x="14317453" y="4812183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Subtitle 3">
            <a:extLst>
              <a:ext uri="{FF2B5EF4-FFF2-40B4-BE49-F238E27FC236}">
                <a16:creationId xmlns:a16="http://schemas.microsoft.com/office/drawing/2014/main" id="{1614FBC0-0A9E-5A4B-9C8C-893D78DE4532}"/>
              </a:ext>
            </a:extLst>
          </p:cNvPr>
          <p:cNvSpPr txBox="1">
            <a:spLocks/>
          </p:cNvSpPr>
          <p:nvPr/>
        </p:nvSpPr>
        <p:spPr>
          <a:xfrm>
            <a:off x="4154696" y="5727579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36" name="Subtitle 3">
            <a:extLst>
              <a:ext uri="{FF2B5EF4-FFF2-40B4-BE49-F238E27FC236}">
                <a16:creationId xmlns:a16="http://schemas.microsoft.com/office/drawing/2014/main" id="{ABAF3A99-B562-8741-BEF5-F589A4668907}"/>
              </a:ext>
            </a:extLst>
          </p:cNvPr>
          <p:cNvSpPr txBox="1">
            <a:spLocks/>
          </p:cNvSpPr>
          <p:nvPr/>
        </p:nvSpPr>
        <p:spPr>
          <a:xfrm>
            <a:off x="1683919" y="5569940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37" name="Subtitle 3">
            <a:extLst>
              <a:ext uri="{FF2B5EF4-FFF2-40B4-BE49-F238E27FC236}">
                <a16:creationId xmlns:a16="http://schemas.microsoft.com/office/drawing/2014/main" id="{4F7BBCB8-9F57-F543-98E3-91F8F958645F}"/>
              </a:ext>
            </a:extLst>
          </p:cNvPr>
          <p:cNvSpPr txBox="1">
            <a:spLocks/>
          </p:cNvSpPr>
          <p:nvPr/>
        </p:nvSpPr>
        <p:spPr>
          <a:xfrm>
            <a:off x="5984086" y="5606003"/>
            <a:ext cx="1054373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38" name="Subtitle 3">
            <a:extLst>
              <a:ext uri="{FF2B5EF4-FFF2-40B4-BE49-F238E27FC236}">
                <a16:creationId xmlns:a16="http://schemas.microsoft.com/office/drawing/2014/main" id="{A72A94FF-4688-3347-A6BB-CB4F4D6D2614}"/>
              </a:ext>
            </a:extLst>
          </p:cNvPr>
          <p:cNvSpPr txBox="1">
            <a:spLocks/>
          </p:cNvSpPr>
          <p:nvPr/>
        </p:nvSpPr>
        <p:spPr>
          <a:xfrm>
            <a:off x="8037669" y="5589895"/>
            <a:ext cx="930844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IV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39" name="Subtitle 3">
            <a:extLst>
              <a:ext uri="{FF2B5EF4-FFF2-40B4-BE49-F238E27FC236}">
                <a16:creationId xmlns:a16="http://schemas.microsoft.com/office/drawing/2014/main" id="{B54A1798-D4A2-7F42-B73C-46657D6190BA}"/>
              </a:ext>
            </a:extLst>
          </p:cNvPr>
          <p:cNvSpPr txBox="1">
            <a:spLocks/>
          </p:cNvSpPr>
          <p:nvPr/>
        </p:nvSpPr>
        <p:spPr>
          <a:xfrm>
            <a:off x="10174372" y="5645284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40" name="Subtitle 3">
            <a:extLst>
              <a:ext uri="{FF2B5EF4-FFF2-40B4-BE49-F238E27FC236}">
                <a16:creationId xmlns:a16="http://schemas.microsoft.com/office/drawing/2014/main" id="{A4B40F78-E37D-2041-8191-79AF8EE78BE2}"/>
              </a:ext>
            </a:extLst>
          </p:cNvPr>
          <p:cNvSpPr txBox="1">
            <a:spLocks/>
          </p:cNvSpPr>
          <p:nvPr/>
        </p:nvSpPr>
        <p:spPr>
          <a:xfrm>
            <a:off x="12205396" y="5521497"/>
            <a:ext cx="1154832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41" name="Subtitle 3">
            <a:extLst>
              <a:ext uri="{FF2B5EF4-FFF2-40B4-BE49-F238E27FC236}">
                <a16:creationId xmlns:a16="http://schemas.microsoft.com/office/drawing/2014/main" id="{348B2433-7373-E84F-B775-B8DF11D23AD8}"/>
              </a:ext>
            </a:extLst>
          </p:cNvPr>
          <p:cNvSpPr txBox="1">
            <a:spLocks/>
          </p:cNvSpPr>
          <p:nvPr/>
        </p:nvSpPr>
        <p:spPr>
          <a:xfrm>
            <a:off x="14317454" y="5482863"/>
            <a:ext cx="1217356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EFC7141-BBB5-A840-984C-270FDC94FD7B}"/>
              </a:ext>
            </a:extLst>
          </p:cNvPr>
          <p:cNvCxnSpPr>
            <a:cxnSpLocks/>
          </p:cNvCxnSpPr>
          <p:nvPr/>
        </p:nvCxnSpPr>
        <p:spPr>
          <a:xfrm>
            <a:off x="1431180" y="3025877"/>
            <a:ext cx="14223867" cy="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ubtitle 3">
            <a:extLst>
              <a:ext uri="{FF2B5EF4-FFF2-40B4-BE49-F238E27FC236}">
                <a16:creationId xmlns:a16="http://schemas.microsoft.com/office/drawing/2014/main" id="{70544E75-EC53-9E42-B774-F0C0127DE864}"/>
              </a:ext>
            </a:extLst>
          </p:cNvPr>
          <p:cNvSpPr txBox="1">
            <a:spLocks/>
          </p:cNvSpPr>
          <p:nvPr/>
        </p:nvSpPr>
        <p:spPr>
          <a:xfrm rot="16200000">
            <a:off x="2620135" y="5434585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Рюрик</a:t>
            </a:r>
          </a:p>
        </p:txBody>
      </p:sp>
      <p:sp>
        <p:nvSpPr>
          <p:cNvPr id="44" name="Subtitle 3">
            <a:extLst>
              <a:ext uri="{FF2B5EF4-FFF2-40B4-BE49-F238E27FC236}">
                <a16:creationId xmlns:a16="http://schemas.microsoft.com/office/drawing/2014/main" id="{2E2F6A10-9B66-FF42-B9B4-8D1B57FE9D53}"/>
              </a:ext>
            </a:extLst>
          </p:cNvPr>
          <p:cNvSpPr txBox="1">
            <a:spLocks/>
          </p:cNvSpPr>
          <p:nvPr/>
        </p:nvSpPr>
        <p:spPr>
          <a:xfrm rot="16200000">
            <a:off x="4700441" y="5440553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Чингисхан</a:t>
            </a:r>
          </a:p>
        </p:txBody>
      </p:sp>
      <p:sp>
        <p:nvSpPr>
          <p:cNvPr id="45" name="Subtitle 3">
            <a:extLst>
              <a:ext uri="{FF2B5EF4-FFF2-40B4-BE49-F238E27FC236}">
                <a16:creationId xmlns:a16="http://schemas.microsoft.com/office/drawing/2014/main" id="{0D9AAD4F-C1F9-F04D-9B28-B2F584E0D9D9}"/>
              </a:ext>
            </a:extLst>
          </p:cNvPr>
          <p:cNvSpPr txBox="1">
            <a:spLocks/>
          </p:cNvSpPr>
          <p:nvPr/>
        </p:nvSpPr>
        <p:spPr>
          <a:xfrm rot="16200000">
            <a:off x="6555389" y="5655153"/>
            <a:ext cx="2072968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Стояние на Угре</a:t>
            </a:r>
          </a:p>
        </p:txBody>
      </p:sp>
      <p:sp>
        <p:nvSpPr>
          <p:cNvPr id="46" name="Subtitle 3">
            <a:extLst>
              <a:ext uri="{FF2B5EF4-FFF2-40B4-BE49-F238E27FC236}">
                <a16:creationId xmlns:a16="http://schemas.microsoft.com/office/drawing/2014/main" id="{2D7D8BAE-BF43-5D4C-B0E0-BB946DBC2824}"/>
              </a:ext>
            </a:extLst>
          </p:cNvPr>
          <p:cNvSpPr txBox="1">
            <a:spLocks/>
          </p:cNvSpPr>
          <p:nvPr/>
        </p:nvSpPr>
        <p:spPr>
          <a:xfrm rot="16200000">
            <a:off x="6148100" y="5899995"/>
            <a:ext cx="2072968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Падение Царьграда</a:t>
            </a:r>
          </a:p>
        </p:txBody>
      </p:sp>
      <p:sp>
        <p:nvSpPr>
          <p:cNvPr id="47" name="Subtitle 3">
            <a:extLst>
              <a:ext uri="{FF2B5EF4-FFF2-40B4-BE49-F238E27FC236}">
                <a16:creationId xmlns:a16="http://schemas.microsoft.com/office/drawing/2014/main" id="{30707F6C-142C-0949-B52E-4B5FD3F3BB4F}"/>
              </a:ext>
            </a:extLst>
          </p:cNvPr>
          <p:cNvSpPr txBox="1">
            <a:spLocks/>
          </p:cNvSpPr>
          <p:nvPr/>
        </p:nvSpPr>
        <p:spPr>
          <a:xfrm>
            <a:off x="3369810" y="6229099"/>
            <a:ext cx="122522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единство</a:t>
            </a:r>
          </a:p>
        </p:txBody>
      </p:sp>
      <p:sp>
        <p:nvSpPr>
          <p:cNvPr id="48" name="Subtitle 3">
            <a:extLst>
              <a:ext uri="{FF2B5EF4-FFF2-40B4-BE49-F238E27FC236}">
                <a16:creationId xmlns:a16="http://schemas.microsoft.com/office/drawing/2014/main" id="{B0A1A547-58A4-7647-AE7B-1E0A2238387C}"/>
              </a:ext>
            </a:extLst>
          </p:cNvPr>
          <p:cNvSpPr txBox="1">
            <a:spLocks/>
          </p:cNvSpPr>
          <p:nvPr/>
        </p:nvSpPr>
        <p:spPr>
          <a:xfrm>
            <a:off x="4225582" y="6219775"/>
            <a:ext cx="1225225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усобицы</a:t>
            </a:r>
          </a:p>
        </p:txBody>
      </p:sp>
      <p:sp>
        <p:nvSpPr>
          <p:cNvPr id="49" name="Subtitle 3">
            <a:extLst>
              <a:ext uri="{FF2B5EF4-FFF2-40B4-BE49-F238E27FC236}">
                <a16:creationId xmlns:a16="http://schemas.microsoft.com/office/drawing/2014/main" id="{53C2FBB8-646B-1D48-9A6B-8B86AE9AEF0E}"/>
              </a:ext>
            </a:extLst>
          </p:cNvPr>
          <p:cNvSpPr txBox="1">
            <a:spLocks/>
          </p:cNvSpPr>
          <p:nvPr/>
        </p:nvSpPr>
        <p:spPr>
          <a:xfrm>
            <a:off x="5277337" y="6243808"/>
            <a:ext cx="2092489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 err="1">
                <a:solidFill>
                  <a:schemeClr val="tx1"/>
                </a:solidFill>
              </a:rPr>
              <a:t>Туранский</a:t>
            </a:r>
            <a:r>
              <a:rPr lang="ru-RU" sz="1333" dirty="0">
                <a:solidFill>
                  <a:schemeClr val="tx1"/>
                </a:solidFill>
              </a:rPr>
              <a:t> </a:t>
            </a:r>
          </a:p>
          <a:p>
            <a:r>
              <a:rPr lang="ru-RU" sz="1333" dirty="0">
                <a:solidFill>
                  <a:schemeClr val="tx1"/>
                </a:solidFill>
              </a:rPr>
              <a:t>фактор</a:t>
            </a:r>
          </a:p>
        </p:txBody>
      </p:sp>
      <p:sp>
        <p:nvSpPr>
          <p:cNvPr id="50" name="Subtitle 3">
            <a:extLst>
              <a:ext uri="{FF2B5EF4-FFF2-40B4-BE49-F238E27FC236}">
                <a16:creationId xmlns:a16="http://schemas.microsoft.com/office/drawing/2014/main" id="{06D3CEC1-157A-014F-A41A-6FEBC93EF927}"/>
              </a:ext>
            </a:extLst>
          </p:cNvPr>
          <p:cNvSpPr txBox="1">
            <a:spLocks/>
          </p:cNvSpPr>
          <p:nvPr/>
        </p:nvSpPr>
        <p:spPr>
          <a:xfrm>
            <a:off x="911396" y="6308424"/>
            <a:ext cx="2092489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 err="1">
                <a:solidFill>
                  <a:schemeClr val="tx1"/>
                </a:solidFill>
              </a:rPr>
              <a:t>Туранский</a:t>
            </a:r>
            <a:r>
              <a:rPr lang="ru-RU" sz="1333" dirty="0">
                <a:solidFill>
                  <a:schemeClr val="tx1"/>
                </a:solidFill>
              </a:rPr>
              <a:t> </a:t>
            </a:r>
          </a:p>
          <a:p>
            <a:r>
              <a:rPr lang="ru-RU" sz="1333" dirty="0">
                <a:solidFill>
                  <a:schemeClr val="tx1"/>
                </a:solidFill>
              </a:rPr>
              <a:t>фактор</a:t>
            </a:r>
          </a:p>
        </p:txBody>
      </p:sp>
      <p:sp>
        <p:nvSpPr>
          <p:cNvPr id="51" name="Subtitle 3">
            <a:extLst>
              <a:ext uri="{FF2B5EF4-FFF2-40B4-BE49-F238E27FC236}">
                <a16:creationId xmlns:a16="http://schemas.microsoft.com/office/drawing/2014/main" id="{60F0B87C-D976-3D44-A923-664B7E55F76C}"/>
              </a:ext>
            </a:extLst>
          </p:cNvPr>
          <p:cNvSpPr txBox="1">
            <a:spLocks/>
          </p:cNvSpPr>
          <p:nvPr/>
        </p:nvSpPr>
        <p:spPr>
          <a:xfrm rot="16200000">
            <a:off x="8712537" y="5354805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Раскол</a:t>
            </a:r>
          </a:p>
        </p:txBody>
      </p:sp>
      <p:sp>
        <p:nvSpPr>
          <p:cNvPr id="52" name="Subtitle 3">
            <a:extLst>
              <a:ext uri="{FF2B5EF4-FFF2-40B4-BE49-F238E27FC236}">
                <a16:creationId xmlns:a16="http://schemas.microsoft.com/office/drawing/2014/main" id="{15C1D89E-B4D7-E24E-BCC3-1BFD71E7C8E0}"/>
              </a:ext>
            </a:extLst>
          </p:cNvPr>
          <p:cNvSpPr txBox="1">
            <a:spLocks/>
          </p:cNvSpPr>
          <p:nvPr/>
        </p:nvSpPr>
        <p:spPr>
          <a:xfrm>
            <a:off x="7404125" y="6132467"/>
            <a:ext cx="2092489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Третий Рим</a:t>
            </a:r>
          </a:p>
          <a:p>
            <a:r>
              <a:rPr lang="ru-RU" sz="1333" dirty="0">
                <a:solidFill>
                  <a:schemeClr val="tx1"/>
                </a:solidFill>
              </a:rPr>
              <a:t>Всемирная Империя</a:t>
            </a:r>
          </a:p>
        </p:txBody>
      </p:sp>
      <p:sp>
        <p:nvSpPr>
          <p:cNvPr id="53" name="Subtitle 3">
            <a:extLst>
              <a:ext uri="{FF2B5EF4-FFF2-40B4-BE49-F238E27FC236}">
                <a16:creationId xmlns:a16="http://schemas.microsoft.com/office/drawing/2014/main" id="{D1216205-9D63-E045-8DDF-F02C8971E8FF}"/>
              </a:ext>
            </a:extLst>
          </p:cNvPr>
          <p:cNvSpPr txBox="1">
            <a:spLocks/>
          </p:cNvSpPr>
          <p:nvPr/>
        </p:nvSpPr>
        <p:spPr>
          <a:xfrm>
            <a:off x="9637992" y="6256469"/>
            <a:ext cx="1793840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вестернизация</a:t>
            </a:r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A5EC28CC-7F5A-8244-B6BC-8A8E1BEA0C7E}"/>
              </a:ext>
            </a:extLst>
          </p:cNvPr>
          <p:cNvSpPr txBox="1">
            <a:spLocks/>
          </p:cNvSpPr>
          <p:nvPr/>
        </p:nvSpPr>
        <p:spPr>
          <a:xfrm>
            <a:off x="9801717" y="5999869"/>
            <a:ext cx="1793840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консерватизм</a:t>
            </a:r>
          </a:p>
        </p:txBody>
      </p:sp>
      <p:sp>
        <p:nvSpPr>
          <p:cNvPr id="55" name="Subtitle 3">
            <a:extLst>
              <a:ext uri="{FF2B5EF4-FFF2-40B4-BE49-F238E27FC236}">
                <a16:creationId xmlns:a16="http://schemas.microsoft.com/office/drawing/2014/main" id="{014366E1-12D4-1442-9528-D01EBFE23576}"/>
              </a:ext>
            </a:extLst>
          </p:cNvPr>
          <p:cNvSpPr txBox="1">
            <a:spLocks/>
          </p:cNvSpPr>
          <p:nvPr/>
        </p:nvSpPr>
        <p:spPr>
          <a:xfrm>
            <a:off x="12019415" y="6043740"/>
            <a:ext cx="1793840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333" dirty="0">
                <a:solidFill>
                  <a:schemeClr val="tx1"/>
                </a:solidFill>
              </a:rPr>
              <a:t>большевизм</a:t>
            </a:r>
          </a:p>
        </p:txBody>
      </p:sp>
      <p:sp>
        <p:nvSpPr>
          <p:cNvPr id="56" name="Subtitle 3">
            <a:extLst>
              <a:ext uri="{FF2B5EF4-FFF2-40B4-BE49-F238E27FC236}">
                <a16:creationId xmlns:a16="http://schemas.microsoft.com/office/drawing/2014/main" id="{45864FC1-3B18-0843-A490-42F4BB2C22CC}"/>
              </a:ext>
            </a:extLst>
          </p:cNvPr>
          <p:cNvSpPr txBox="1">
            <a:spLocks/>
          </p:cNvSpPr>
          <p:nvPr/>
        </p:nvSpPr>
        <p:spPr>
          <a:xfrm rot="16200000">
            <a:off x="10832140" y="5408089"/>
            <a:ext cx="2432848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Окт. Революция</a:t>
            </a:r>
          </a:p>
        </p:txBody>
      </p:sp>
      <p:sp>
        <p:nvSpPr>
          <p:cNvPr id="57" name="Subtitle 3">
            <a:extLst>
              <a:ext uri="{FF2B5EF4-FFF2-40B4-BE49-F238E27FC236}">
                <a16:creationId xmlns:a16="http://schemas.microsoft.com/office/drawing/2014/main" id="{A763269A-6C4A-D34F-9795-05731731234B}"/>
              </a:ext>
            </a:extLst>
          </p:cNvPr>
          <p:cNvSpPr txBox="1">
            <a:spLocks/>
          </p:cNvSpPr>
          <p:nvPr/>
        </p:nvSpPr>
        <p:spPr>
          <a:xfrm rot="16200000">
            <a:off x="13120243" y="5171447"/>
            <a:ext cx="1631832" cy="50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1991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8BC534-FFAD-5643-B933-16F77AC08B39}"/>
              </a:ext>
            </a:extLst>
          </p:cNvPr>
          <p:cNvSpPr txBox="1"/>
          <p:nvPr/>
        </p:nvSpPr>
        <p:spPr>
          <a:xfrm>
            <a:off x="5227968" y="7795098"/>
            <a:ext cx="1440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Традиция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C79509A-F335-E64C-8765-8DC364B5C944}"/>
              </a:ext>
            </a:extLst>
          </p:cNvPr>
          <p:cNvSpPr txBox="1"/>
          <p:nvPr/>
        </p:nvSpPr>
        <p:spPr>
          <a:xfrm>
            <a:off x="11327973" y="7670957"/>
            <a:ext cx="1976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Археомодерн</a:t>
            </a:r>
            <a:endParaRPr lang="ru-RU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A29F3D-38F8-7E40-A6FD-A07CB628FDB9}"/>
              </a:ext>
            </a:extLst>
          </p:cNvPr>
          <p:cNvCxnSpPr/>
          <p:nvPr/>
        </p:nvCxnSpPr>
        <p:spPr>
          <a:xfrm flipV="1">
            <a:off x="6949799" y="7979320"/>
            <a:ext cx="2763259" cy="4703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641AEA0-96EB-484F-A5D4-E2DD0CC19C12}"/>
              </a:ext>
            </a:extLst>
          </p:cNvPr>
          <p:cNvCxnSpPr>
            <a:cxnSpLocks/>
          </p:cNvCxnSpPr>
          <p:nvPr/>
        </p:nvCxnSpPr>
        <p:spPr>
          <a:xfrm flipV="1">
            <a:off x="1235676" y="8096193"/>
            <a:ext cx="3833203" cy="4703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2B83655-114A-D446-B510-73AF07DD83BA}"/>
              </a:ext>
            </a:extLst>
          </p:cNvPr>
          <p:cNvCxnSpPr>
            <a:cxnSpLocks/>
          </p:cNvCxnSpPr>
          <p:nvPr/>
        </p:nvCxnSpPr>
        <p:spPr>
          <a:xfrm>
            <a:off x="13936159" y="7914507"/>
            <a:ext cx="1864015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FE79BB6-09DA-FE44-AE87-9337FD530829}"/>
              </a:ext>
            </a:extLst>
          </p:cNvPr>
          <p:cNvCxnSpPr>
            <a:cxnSpLocks/>
          </p:cNvCxnSpPr>
          <p:nvPr/>
        </p:nvCxnSpPr>
        <p:spPr>
          <a:xfrm>
            <a:off x="9927040" y="7917177"/>
            <a:ext cx="123424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1086A5BA-CDEE-F140-A54B-562660ACA27A}"/>
              </a:ext>
            </a:extLst>
          </p:cNvPr>
          <p:cNvSpPr txBox="1"/>
          <p:nvPr/>
        </p:nvSpPr>
        <p:spPr>
          <a:xfrm>
            <a:off x="10373247" y="8430928"/>
            <a:ext cx="4189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модернизация/вестернизация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D6918B-EFE2-3E40-A486-6515F3299827}"/>
              </a:ext>
            </a:extLst>
          </p:cNvPr>
          <p:cNvSpPr txBox="1"/>
          <p:nvPr/>
        </p:nvSpPr>
        <p:spPr>
          <a:xfrm>
            <a:off x="12145773" y="6754979"/>
            <a:ext cx="168898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советская </a:t>
            </a:r>
          </a:p>
          <a:p>
            <a:r>
              <a:rPr lang="ru-RU" sz="1867" dirty="0"/>
              <a:t>модернизация</a:t>
            </a:r>
          </a:p>
        </p:txBody>
      </p:sp>
    </p:spTree>
    <p:extLst>
      <p:ext uri="{BB962C8B-B14F-4D97-AF65-F5344CB8AC3E}">
        <p14:creationId xmlns:p14="http://schemas.microsoft.com/office/powerpoint/2010/main" val="5296174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4EE62853-C14F-4B45-944A-6CA0885D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104" y="709408"/>
            <a:ext cx="12369443" cy="6376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Археомодерн</a:t>
            </a:r>
            <a:r>
              <a:rPr lang="ru-RU" dirty="0">
                <a:solidFill>
                  <a:schemeClr val="tx1"/>
                </a:solidFill>
              </a:rPr>
              <a:t>/</a:t>
            </a:r>
            <a:r>
              <a:rPr lang="ru-RU" dirty="0" err="1">
                <a:solidFill>
                  <a:schemeClr val="tx1"/>
                </a:solidFill>
              </a:rPr>
              <a:t>псевдоформоз</a:t>
            </a:r>
            <a:br>
              <a:rPr lang="en-US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5FF523-BC2E-694D-BB2B-D539938261CB}"/>
              </a:ext>
            </a:extLst>
          </p:cNvPr>
          <p:cNvSpPr/>
          <p:nvPr/>
        </p:nvSpPr>
        <p:spPr>
          <a:xfrm>
            <a:off x="3726775" y="1858082"/>
            <a:ext cx="8128000" cy="69440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792">
              <a:lnSpc>
                <a:spcPct val="150000"/>
              </a:lnSpc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Влияния католицизма, протестантизма, </a:t>
            </a:r>
            <a:r>
              <a:rPr lang="ru-RU" sz="1867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секуляризма</a:t>
            </a: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при Петре. Псевдоморфоз (Шпенглер)</a:t>
            </a:r>
          </a:p>
          <a:p>
            <a:pPr marL="304792">
              <a:lnSpc>
                <a:spcPct val="150000"/>
              </a:lnSpc>
            </a:pPr>
            <a:r>
              <a:rPr lang="en-US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867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04792">
              <a:lnSpc>
                <a:spcPct val="150000"/>
              </a:lnSpc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Далее западнические влияния</a:t>
            </a:r>
          </a:p>
          <a:p>
            <a:pPr>
              <a:lnSpc>
                <a:spcPct val="150000"/>
              </a:lnSpc>
            </a:pPr>
            <a:r>
              <a:rPr lang="en-US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867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Научная картина мира (занесенная с Запада 18 век)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Материализм (занесен с Запада 19 век)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Прогрессизм</a:t>
            </a: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(занесен с Запада 19 век)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Индивидуализм (занесен с Запада 20 век)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Капитализм (слабо развит вплоть до 1917)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Буржуазия (русское купечество не буржуазия, слабо развита как класс, в 1917 уничтожена)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Национальные государства (Россия никогда не была национальным государством Империей, потом СССР)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Социализм и марксизм (занесен с Запада в </a:t>
            </a:r>
            <a:r>
              <a:rPr lang="en-US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XIX</a:t>
            </a: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веке)</a:t>
            </a:r>
          </a:p>
          <a:p>
            <a:pPr marL="457189" indent="-457189">
              <a:lnSpc>
                <a:spcPct val="150000"/>
              </a:lnSpc>
              <a:buFont typeface="Symbol" pitchFamily="2" charset="2"/>
              <a:buChar char=""/>
            </a:pPr>
            <a:r>
              <a:rPr lang="ru-RU" sz="1867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Либерализм (занесен с Запада 19-20 век)</a:t>
            </a:r>
          </a:p>
        </p:txBody>
      </p:sp>
    </p:spTree>
    <p:extLst>
      <p:ext uri="{BB962C8B-B14F-4D97-AF65-F5344CB8AC3E}">
        <p14:creationId xmlns:p14="http://schemas.microsoft.com/office/powerpoint/2010/main" val="33925246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ubtitle 3">
            <a:extLst>
              <a:ext uri="{FF2B5EF4-FFF2-40B4-BE49-F238E27FC236}">
                <a16:creationId xmlns:a16="http://schemas.microsoft.com/office/drawing/2014/main" id="{C4034862-A102-8244-BDA3-B18FC53276EB}"/>
              </a:ext>
            </a:extLst>
          </p:cNvPr>
          <p:cNvSpPr txBox="1">
            <a:spLocks/>
          </p:cNvSpPr>
          <p:nvPr/>
        </p:nvSpPr>
        <p:spPr>
          <a:xfrm>
            <a:off x="3051982" y="6818315"/>
            <a:ext cx="2580401" cy="947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1600" b="1" dirty="0"/>
              <a:t>Древние славяне</a:t>
            </a:r>
          </a:p>
          <a:p>
            <a:pPr marL="0" indent="0">
              <a:buNone/>
            </a:pPr>
            <a:r>
              <a:rPr lang="ru-RU" sz="1600" b="1" dirty="0"/>
              <a:t>Индоевропейцы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E2DE7C4E-7C56-F24C-9345-BF345F1B9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092" y="6738627"/>
            <a:ext cx="1558137" cy="94526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A8EBF38D-BE37-5448-BA8E-E88EDB453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092" y="5706911"/>
            <a:ext cx="1558137" cy="9476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5F97204E-5AB3-C64D-A7F5-E3BDF371F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092" y="1892291"/>
            <a:ext cx="1498609" cy="749855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A965E69-96EC-A040-A6D6-38FBEF3B5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092" y="2773629"/>
            <a:ext cx="1498609" cy="94760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3DE2751-DBD8-0343-95C7-04B2D64271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8092" y="3805592"/>
            <a:ext cx="1498609" cy="81940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7664359D-A930-A743-97F9-A581B6FB3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4594" y="4788767"/>
            <a:ext cx="1498609" cy="819399"/>
          </a:xfrm>
          <a:prstGeom prst="rect">
            <a:avLst/>
          </a:prstGeom>
        </p:spPr>
      </p:pic>
      <p:sp>
        <p:nvSpPr>
          <p:cNvPr id="89" name="Subtitle 3">
            <a:extLst>
              <a:ext uri="{FF2B5EF4-FFF2-40B4-BE49-F238E27FC236}">
                <a16:creationId xmlns:a16="http://schemas.microsoft.com/office/drawing/2014/main" id="{E31E6650-2A9B-8144-8F42-458CDABB32F6}"/>
              </a:ext>
            </a:extLst>
          </p:cNvPr>
          <p:cNvSpPr txBox="1">
            <a:spLocks/>
          </p:cNvSpPr>
          <p:nvPr/>
        </p:nvSpPr>
        <p:spPr>
          <a:xfrm>
            <a:off x="3541939" y="5701993"/>
            <a:ext cx="189855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Киевская Русь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Крещение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Государство</a:t>
            </a:r>
          </a:p>
        </p:txBody>
      </p:sp>
      <p:sp>
        <p:nvSpPr>
          <p:cNvPr id="90" name="Subtitle 3">
            <a:extLst>
              <a:ext uri="{FF2B5EF4-FFF2-40B4-BE49-F238E27FC236}">
                <a16:creationId xmlns:a16="http://schemas.microsoft.com/office/drawing/2014/main" id="{3771FDAB-46E0-6A49-B74C-81E20299B1F6}"/>
              </a:ext>
            </a:extLst>
          </p:cNvPr>
          <p:cNvSpPr txBox="1">
            <a:spLocks/>
          </p:cNvSpPr>
          <p:nvPr/>
        </p:nvSpPr>
        <p:spPr>
          <a:xfrm>
            <a:off x="3575143" y="5027801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Золотая Орда</a:t>
            </a:r>
          </a:p>
        </p:txBody>
      </p:sp>
      <p:sp>
        <p:nvSpPr>
          <p:cNvPr id="91" name="Subtitle 3">
            <a:extLst>
              <a:ext uri="{FF2B5EF4-FFF2-40B4-BE49-F238E27FC236}">
                <a16:creationId xmlns:a16="http://schemas.microsoft.com/office/drawing/2014/main" id="{3C944843-167A-8543-9878-F05AB4EDFDF5}"/>
              </a:ext>
            </a:extLst>
          </p:cNvPr>
          <p:cNvSpPr txBox="1">
            <a:spLocks/>
          </p:cNvSpPr>
          <p:nvPr/>
        </p:nvSpPr>
        <p:spPr>
          <a:xfrm>
            <a:off x="3557950" y="3944981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Московское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Царство</a:t>
            </a:r>
          </a:p>
        </p:txBody>
      </p:sp>
      <p:sp>
        <p:nvSpPr>
          <p:cNvPr id="92" name="Subtitle 3">
            <a:extLst>
              <a:ext uri="{FF2B5EF4-FFF2-40B4-BE49-F238E27FC236}">
                <a16:creationId xmlns:a16="http://schemas.microsoft.com/office/drawing/2014/main" id="{DC14F18C-7508-174D-AE5D-3F0616064866}"/>
              </a:ext>
            </a:extLst>
          </p:cNvPr>
          <p:cNvSpPr txBox="1">
            <a:spLocks/>
          </p:cNvSpPr>
          <p:nvPr/>
        </p:nvSpPr>
        <p:spPr>
          <a:xfrm>
            <a:off x="3559929" y="2934828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Российская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Империя</a:t>
            </a:r>
          </a:p>
        </p:txBody>
      </p:sp>
      <p:sp>
        <p:nvSpPr>
          <p:cNvPr id="93" name="Subtitle 3">
            <a:extLst>
              <a:ext uri="{FF2B5EF4-FFF2-40B4-BE49-F238E27FC236}">
                <a16:creationId xmlns:a16="http://schemas.microsoft.com/office/drawing/2014/main" id="{E2535F91-0DF5-D94A-A616-03135A4A0850}"/>
              </a:ext>
            </a:extLst>
          </p:cNvPr>
          <p:cNvSpPr txBox="1">
            <a:spLocks/>
          </p:cNvSpPr>
          <p:nvPr/>
        </p:nvSpPr>
        <p:spPr>
          <a:xfrm>
            <a:off x="3892856" y="2078427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СССР</a:t>
            </a:r>
          </a:p>
        </p:txBody>
      </p:sp>
      <p:sp>
        <p:nvSpPr>
          <p:cNvPr id="94" name="Subtitle 3">
            <a:extLst>
              <a:ext uri="{FF2B5EF4-FFF2-40B4-BE49-F238E27FC236}">
                <a16:creationId xmlns:a16="http://schemas.microsoft.com/office/drawing/2014/main" id="{69A3E831-622B-1B4E-8F61-7A5B4E0A5769}"/>
              </a:ext>
            </a:extLst>
          </p:cNvPr>
          <p:cNvSpPr txBox="1">
            <a:spLocks/>
          </p:cNvSpPr>
          <p:nvPr/>
        </p:nvSpPr>
        <p:spPr>
          <a:xfrm>
            <a:off x="3897737" y="1269712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E588E280-A285-4247-808A-F303970631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4593" y="993276"/>
            <a:ext cx="1498609" cy="735241"/>
          </a:xfrm>
          <a:prstGeom prst="rect">
            <a:avLst/>
          </a:prstGeom>
        </p:spPr>
      </p:pic>
      <p:sp>
        <p:nvSpPr>
          <p:cNvPr id="96" name="Title 1">
            <a:extLst>
              <a:ext uri="{FF2B5EF4-FFF2-40B4-BE49-F238E27FC236}">
                <a16:creationId xmlns:a16="http://schemas.microsoft.com/office/drawing/2014/main" id="{59B07681-5D77-9941-A81E-C97A62EA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366850" y="3303033"/>
            <a:ext cx="6380532" cy="231389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СЛОИ РУССКОЙ ИДЕНТИЧНОСТИ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синхронический взгляд</a:t>
            </a:r>
          </a:p>
        </p:txBody>
      </p:sp>
    </p:spTree>
    <p:extLst>
      <p:ext uri="{BB962C8B-B14F-4D97-AF65-F5344CB8AC3E}">
        <p14:creationId xmlns:p14="http://schemas.microsoft.com/office/powerpoint/2010/main" val="24140404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282;p42">
            <a:extLst>
              <a:ext uri="{FF2B5EF4-FFF2-40B4-BE49-F238E27FC236}">
                <a16:creationId xmlns:a16="http://schemas.microsoft.com/office/drawing/2014/main" id="{AB184351-2D1A-254D-B4D7-E7B35754BAED}"/>
              </a:ext>
            </a:extLst>
          </p:cNvPr>
          <p:cNvCxnSpPr/>
          <p:nvPr/>
        </p:nvCxnSpPr>
        <p:spPr>
          <a:xfrm>
            <a:off x="5023821" y="1609241"/>
            <a:ext cx="5637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Google Shape;303;p42">
            <a:extLst>
              <a:ext uri="{FF2B5EF4-FFF2-40B4-BE49-F238E27FC236}">
                <a16:creationId xmlns:a16="http://schemas.microsoft.com/office/drawing/2014/main" id="{6179B7C5-9091-8648-B9BA-1CB3A44198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97388" y="917075"/>
            <a:ext cx="10290000" cy="63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Клейма</a:t>
            </a:r>
            <a:endParaRPr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BEE4B69-D6B3-7240-A8A0-2B00EA841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115" y="1794861"/>
            <a:ext cx="3682983" cy="462686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D4819A1-ABBB-E241-8AB6-8E348981A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621" y="1953357"/>
            <a:ext cx="3090081" cy="384657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9D7C25B-4E07-184F-8CDC-BC3A15611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623" y="1892395"/>
            <a:ext cx="3210100" cy="396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143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303;p42">
            <a:extLst>
              <a:ext uri="{FF2B5EF4-FFF2-40B4-BE49-F238E27FC236}">
                <a16:creationId xmlns:a16="http://schemas.microsoft.com/office/drawing/2014/main" id="{D38416A1-C28F-FB4D-BC70-A75602880B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67" y="719367"/>
            <a:ext cx="10290000" cy="63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Образ Русской Истории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6575916-F020-AB42-B49F-F56FC649E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260" y="2605313"/>
            <a:ext cx="3719469" cy="51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255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ubtitle 3">
            <a:extLst>
              <a:ext uri="{FF2B5EF4-FFF2-40B4-BE49-F238E27FC236}">
                <a16:creationId xmlns:a16="http://schemas.microsoft.com/office/drawing/2014/main" id="{E75699E8-2CE0-CD46-B1B0-25201E1D2EFF}"/>
              </a:ext>
            </a:extLst>
          </p:cNvPr>
          <p:cNvSpPr txBox="1">
            <a:spLocks/>
          </p:cNvSpPr>
          <p:nvPr/>
        </p:nvSpPr>
        <p:spPr>
          <a:xfrm>
            <a:off x="3755577" y="6990401"/>
            <a:ext cx="2580401" cy="947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sz="1600" b="1" dirty="0"/>
              <a:t>Древние славяне</a:t>
            </a:r>
          </a:p>
          <a:p>
            <a:pPr marL="0" indent="0">
              <a:buNone/>
            </a:pPr>
            <a:r>
              <a:rPr lang="ru-RU" sz="1600" b="1" dirty="0"/>
              <a:t>Индоевропейцы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E8958F64-381D-6348-A538-65A2C17F9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197" y="6615609"/>
            <a:ext cx="1558137" cy="118186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7069D4B-CC6F-F448-A85B-5585A4B90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197" y="5697464"/>
            <a:ext cx="1558137" cy="819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3998334-864A-4A44-A03E-B35B2C7D6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197" y="2005869"/>
            <a:ext cx="1498609" cy="7498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D8D61D9-13F8-FB4A-BB52-3693A198C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197" y="2887207"/>
            <a:ext cx="1498609" cy="9476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825066E-2772-3A4E-9A36-FF27D2AD1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197" y="3919169"/>
            <a:ext cx="1498609" cy="8194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A42C74-6B41-C74F-8F44-F18A0FB3A4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4700" y="4902345"/>
            <a:ext cx="1498609" cy="67068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92A1970-EFB3-224E-9A00-DACF20514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8197" y="1143777"/>
            <a:ext cx="1498609" cy="735241"/>
          </a:xfrm>
          <a:prstGeom prst="rect">
            <a:avLst/>
          </a:prstGeom>
        </p:spPr>
      </p:pic>
      <p:sp>
        <p:nvSpPr>
          <p:cNvPr id="69" name="Subtitle 3">
            <a:extLst>
              <a:ext uri="{FF2B5EF4-FFF2-40B4-BE49-F238E27FC236}">
                <a16:creationId xmlns:a16="http://schemas.microsoft.com/office/drawing/2014/main" id="{22940DE2-18DA-B344-9D0D-9F240C1C9496}"/>
              </a:ext>
            </a:extLst>
          </p:cNvPr>
          <p:cNvSpPr txBox="1">
            <a:spLocks/>
          </p:cNvSpPr>
          <p:nvPr/>
        </p:nvSpPr>
        <p:spPr>
          <a:xfrm>
            <a:off x="3802045" y="5815571"/>
            <a:ext cx="189855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Киевская Русь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Крещение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Государство</a:t>
            </a:r>
          </a:p>
        </p:txBody>
      </p:sp>
      <p:sp>
        <p:nvSpPr>
          <p:cNvPr id="70" name="Subtitle 3">
            <a:extLst>
              <a:ext uri="{FF2B5EF4-FFF2-40B4-BE49-F238E27FC236}">
                <a16:creationId xmlns:a16="http://schemas.microsoft.com/office/drawing/2014/main" id="{1FB0450D-544D-8E41-883D-8827BBA904A9}"/>
              </a:ext>
            </a:extLst>
          </p:cNvPr>
          <p:cNvSpPr txBox="1">
            <a:spLocks/>
          </p:cNvSpPr>
          <p:nvPr/>
        </p:nvSpPr>
        <p:spPr>
          <a:xfrm>
            <a:off x="3835249" y="5141379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Золотая Орда</a:t>
            </a:r>
          </a:p>
        </p:txBody>
      </p:sp>
      <p:sp>
        <p:nvSpPr>
          <p:cNvPr id="71" name="Subtitle 3">
            <a:extLst>
              <a:ext uri="{FF2B5EF4-FFF2-40B4-BE49-F238E27FC236}">
                <a16:creationId xmlns:a16="http://schemas.microsoft.com/office/drawing/2014/main" id="{90A774F0-0189-A040-B443-F29BAF5516F7}"/>
              </a:ext>
            </a:extLst>
          </p:cNvPr>
          <p:cNvSpPr txBox="1">
            <a:spLocks/>
          </p:cNvSpPr>
          <p:nvPr/>
        </p:nvSpPr>
        <p:spPr>
          <a:xfrm>
            <a:off x="3818055" y="4058559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Московское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Царство</a:t>
            </a:r>
          </a:p>
        </p:txBody>
      </p:sp>
      <p:sp>
        <p:nvSpPr>
          <p:cNvPr id="72" name="Subtitle 3">
            <a:extLst>
              <a:ext uri="{FF2B5EF4-FFF2-40B4-BE49-F238E27FC236}">
                <a16:creationId xmlns:a16="http://schemas.microsoft.com/office/drawing/2014/main" id="{8056A82B-ED09-9444-88F0-67AAF9169AC5}"/>
              </a:ext>
            </a:extLst>
          </p:cNvPr>
          <p:cNvSpPr txBox="1">
            <a:spLocks/>
          </p:cNvSpPr>
          <p:nvPr/>
        </p:nvSpPr>
        <p:spPr>
          <a:xfrm>
            <a:off x="3820034" y="3048405"/>
            <a:ext cx="1866527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Российская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Империя</a:t>
            </a:r>
          </a:p>
        </p:txBody>
      </p:sp>
      <p:sp>
        <p:nvSpPr>
          <p:cNvPr id="73" name="Subtitle 3">
            <a:extLst>
              <a:ext uri="{FF2B5EF4-FFF2-40B4-BE49-F238E27FC236}">
                <a16:creationId xmlns:a16="http://schemas.microsoft.com/office/drawing/2014/main" id="{A8664A23-BFE2-B54A-A9D1-61B4165B1843}"/>
              </a:ext>
            </a:extLst>
          </p:cNvPr>
          <p:cNvSpPr txBox="1">
            <a:spLocks/>
          </p:cNvSpPr>
          <p:nvPr/>
        </p:nvSpPr>
        <p:spPr>
          <a:xfrm>
            <a:off x="4152961" y="2192004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СССР</a:t>
            </a:r>
          </a:p>
        </p:txBody>
      </p:sp>
      <p:sp>
        <p:nvSpPr>
          <p:cNvPr id="74" name="Subtitle 3">
            <a:extLst>
              <a:ext uri="{FF2B5EF4-FFF2-40B4-BE49-F238E27FC236}">
                <a16:creationId xmlns:a16="http://schemas.microsoft.com/office/drawing/2014/main" id="{07456FF9-AA17-AE45-A5FC-3C17197EA7CC}"/>
              </a:ext>
            </a:extLst>
          </p:cNvPr>
          <p:cNvSpPr txBox="1">
            <a:spLocks/>
          </p:cNvSpPr>
          <p:nvPr/>
        </p:nvSpPr>
        <p:spPr>
          <a:xfrm>
            <a:off x="4157843" y="1383289"/>
            <a:ext cx="115483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5" name="Subtitle 3">
            <a:extLst>
              <a:ext uri="{FF2B5EF4-FFF2-40B4-BE49-F238E27FC236}">
                <a16:creationId xmlns:a16="http://schemas.microsoft.com/office/drawing/2014/main" id="{AC5245CA-415D-E243-ADA5-E3B47399EBB8}"/>
              </a:ext>
            </a:extLst>
          </p:cNvPr>
          <p:cNvSpPr txBox="1">
            <a:spLocks/>
          </p:cNvSpPr>
          <p:nvPr/>
        </p:nvSpPr>
        <p:spPr>
          <a:xfrm>
            <a:off x="2491991" y="5984292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76" name="Subtitle 3">
            <a:extLst>
              <a:ext uri="{FF2B5EF4-FFF2-40B4-BE49-F238E27FC236}">
                <a16:creationId xmlns:a16="http://schemas.microsoft.com/office/drawing/2014/main" id="{2C32679F-2653-9449-9755-FADDC07DC408}"/>
              </a:ext>
            </a:extLst>
          </p:cNvPr>
          <p:cNvSpPr txBox="1">
            <a:spLocks/>
          </p:cNvSpPr>
          <p:nvPr/>
        </p:nvSpPr>
        <p:spPr>
          <a:xfrm>
            <a:off x="2477636" y="6952368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77" name="Subtitle 3">
            <a:extLst>
              <a:ext uri="{FF2B5EF4-FFF2-40B4-BE49-F238E27FC236}">
                <a16:creationId xmlns:a16="http://schemas.microsoft.com/office/drawing/2014/main" id="{468CABAA-B569-1446-996F-A14801E7E96A}"/>
              </a:ext>
            </a:extLst>
          </p:cNvPr>
          <p:cNvSpPr txBox="1">
            <a:spLocks/>
          </p:cNvSpPr>
          <p:nvPr/>
        </p:nvSpPr>
        <p:spPr>
          <a:xfrm>
            <a:off x="2295435" y="5141379"/>
            <a:ext cx="1054373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78" name="Subtitle 3">
            <a:extLst>
              <a:ext uri="{FF2B5EF4-FFF2-40B4-BE49-F238E27FC236}">
                <a16:creationId xmlns:a16="http://schemas.microsoft.com/office/drawing/2014/main" id="{A4DB3A3E-93E7-E849-8906-5CA63744A942}"/>
              </a:ext>
            </a:extLst>
          </p:cNvPr>
          <p:cNvSpPr txBox="1">
            <a:spLocks/>
          </p:cNvSpPr>
          <p:nvPr/>
        </p:nvSpPr>
        <p:spPr>
          <a:xfrm>
            <a:off x="2376605" y="4235884"/>
            <a:ext cx="930844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IV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79" name="Subtitle 3">
            <a:extLst>
              <a:ext uri="{FF2B5EF4-FFF2-40B4-BE49-F238E27FC236}">
                <a16:creationId xmlns:a16="http://schemas.microsoft.com/office/drawing/2014/main" id="{10507583-3366-674F-8E9A-9E0C865F2A1A}"/>
              </a:ext>
            </a:extLst>
          </p:cNvPr>
          <p:cNvSpPr txBox="1">
            <a:spLocks/>
          </p:cNvSpPr>
          <p:nvPr/>
        </p:nvSpPr>
        <p:spPr>
          <a:xfrm>
            <a:off x="2511396" y="3166015"/>
            <a:ext cx="661261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80" name="Subtitle 3">
            <a:extLst>
              <a:ext uri="{FF2B5EF4-FFF2-40B4-BE49-F238E27FC236}">
                <a16:creationId xmlns:a16="http://schemas.microsoft.com/office/drawing/2014/main" id="{9650C047-72CA-E34B-A624-3899DDE7B577}"/>
              </a:ext>
            </a:extLst>
          </p:cNvPr>
          <p:cNvSpPr txBox="1">
            <a:spLocks/>
          </p:cNvSpPr>
          <p:nvPr/>
        </p:nvSpPr>
        <p:spPr>
          <a:xfrm>
            <a:off x="2379384" y="2226907"/>
            <a:ext cx="1154832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81" name="Subtitle 3">
            <a:extLst>
              <a:ext uri="{FF2B5EF4-FFF2-40B4-BE49-F238E27FC236}">
                <a16:creationId xmlns:a16="http://schemas.microsoft.com/office/drawing/2014/main" id="{52546A2F-F568-924A-94AF-414B8977F7D5}"/>
              </a:ext>
            </a:extLst>
          </p:cNvPr>
          <p:cNvSpPr txBox="1">
            <a:spLocks/>
          </p:cNvSpPr>
          <p:nvPr/>
        </p:nvSpPr>
        <p:spPr>
          <a:xfrm>
            <a:off x="2406606" y="1355025"/>
            <a:ext cx="1217356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667" b="1" dirty="0">
                <a:solidFill>
                  <a:schemeClr val="tx1"/>
                </a:solidFill>
              </a:rPr>
              <a:t>VII</a:t>
            </a:r>
            <a:endParaRPr lang="ru-RU" sz="2667" b="1" dirty="0">
              <a:solidFill>
                <a:schemeClr val="tx1"/>
              </a:solidFill>
            </a:endParaRPr>
          </a:p>
        </p:txBody>
      </p:sp>
      <p:sp>
        <p:nvSpPr>
          <p:cNvPr id="82" name="Subtitle 3">
            <a:extLst>
              <a:ext uri="{FF2B5EF4-FFF2-40B4-BE49-F238E27FC236}">
                <a16:creationId xmlns:a16="http://schemas.microsoft.com/office/drawing/2014/main" id="{E5F5EBF9-FD0A-294A-A481-986018D64139}"/>
              </a:ext>
            </a:extLst>
          </p:cNvPr>
          <p:cNvSpPr txBox="1">
            <a:spLocks/>
          </p:cNvSpPr>
          <p:nvPr/>
        </p:nvSpPr>
        <p:spPr>
          <a:xfrm>
            <a:off x="7195149" y="6516864"/>
            <a:ext cx="4324591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язык, архетипы, сказки, фенотип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крестьянство культ Земли, Мать, патриархат</a:t>
            </a:r>
          </a:p>
          <a:p>
            <a:r>
              <a:rPr lang="ru-RU" sz="1600" b="1" dirty="0" err="1">
                <a:solidFill>
                  <a:schemeClr val="tx1"/>
                </a:solidFill>
              </a:rPr>
              <a:t>трехфункциональная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идеология</a:t>
            </a:r>
          </a:p>
        </p:txBody>
      </p:sp>
      <p:sp>
        <p:nvSpPr>
          <p:cNvPr id="83" name="Subtitle 3">
            <a:extLst>
              <a:ext uri="{FF2B5EF4-FFF2-40B4-BE49-F238E27FC236}">
                <a16:creationId xmlns:a16="http://schemas.microsoft.com/office/drawing/2014/main" id="{C379ECF8-2718-294C-B0E5-153FA75F5461}"/>
              </a:ext>
            </a:extLst>
          </p:cNvPr>
          <p:cNvSpPr txBox="1">
            <a:spLocks/>
          </p:cNvSpPr>
          <p:nvPr/>
        </p:nvSpPr>
        <p:spPr>
          <a:xfrm>
            <a:off x="7427581" y="5695173"/>
            <a:ext cx="5740896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Держава, Православие, письменность, книжность, имя, история, греко-римская традиция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элита (до 1917)</a:t>
            </a:r>
          </a:p>
        </p:txBody>
      </p:sp>
      <p:sp>
        <p:nvSpPr>
          <p:cNvPr id="84" name="Subtitle 3">
            <a:extLst>
              <a:ext uri="{FF2B5EF4-FFF2-40B4-BE49-F238E27FC236}">
                <a16:creationId xmlns:a16="http://schemas.microsoft.com/office/drawing/2014/main" id="{D9EABDA5-D55A-5440-8ECA-33D0EE0C62AA}"/>
              </a:ext>
            </a:extLst>
          </p:cNvPr>
          <p:cNvSpPr txBox="1">
            <a:spLocks/>
          </p:cNvSpPr>
          <p:nvPr/>
        </p:nvSpPr>
        <p:spPr>
          <a:xfrm>
            <a:off x="7530840" y="4848144"/>
            <a:ext cx="4559952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Евразийская Империя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государство-армия, территория, тюрки</a:t>
            </a:r>
          </a:p>
        </p:txBody>
      </p:sp>
      <p:sp>
        <p:nvSpPr>
          <p:cNvPr id="85" name="Subtitle 3">
            <a:extLst>
              <a:ext uri="{FF2B5EF4-FFF2-40B4-BE49-F238E27FC236}">
                <a16:creationId xmlns:a16="http://schemas.microsoft.com/office/drawing/2014/main" id="{4A1D956A-F059-FD4E-BB00-DB52119C6A8F}"/>
              </a:ext>
            </a:extLst>
          </p:cNvPr>
          <p:cNvSpPr txBox="1">
            <a:spLocks/>
          </p:cNvSpPr>
          <p:nvPr/>
        </p:nvSpPr>
        <p:spPr>
          <a:xfrm>
            <a:off x="8198560" y="3827217"/>
            <a:ext cx="4079195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Царь, Мировая Империя, Третий Рим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Христианство – это мы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народ-богоносец Земство</a:t>
            </a:r>
          </a:p>
        </p:txBody>
      </p:sp>
      <p:sp>
        <p:nvSpPr>
          <p:cNvPr id="86" name="Subtitle 3">
            <a:extLst>
              <a:ext uri="{FF2B5EF4-FFF2-40B4-BE49-F238E27FC236}">
                <a16:creationId xmlns:a16="http://schemas.microsoft.com/office/drawing/2014/main" id="{D61A1B32-0888-7F46-A740-FF2CA270DA0E}"/>
              </a:ext>
            </a:extLst>
          </p:cNvPr>
          <p:cNvSpPr txBox="1">
            <a:spLocks/>
          </p:cNvSpPr>
          <p:nvPr/>
        </p:nvSpPr>
        <p:spPr>
          <a:xfrm>
            <a:off x="7427582" y="2873828"/>
            <a:ext cx="5621153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континентальная геополитика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славянофилы, философия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расцвет культуры (золотой и серебряные века)</a:t>
            </a:r>
          </a:p>
        </p:txBody>
      </p:sp>
      <p:sp>
        <p:nvSpPr>
          <p:cNvPr id="87" name="Subtitle 3">
            <a:extLst>
              <a:ext uri="{FF2B5EF4-FFF2-40B4-BE49-F238E27FC236}">
                <a16:creationId xmlns:a16="http://schemas.microsoft.com/office/drawing/2014/main" id="{180E8662-044F-3248-AB4C-F941F26A2816}"/>
              </a:ext>
            </a:extLst>
          </p:cNvPr>
          <p:cNvSpPr txBox="1">
            <a:spLocks/>
          </p:cNvSpPr>
          <p:nvPr/>
        </p:nvSpPr>
        <p:spPr>
          <a:xfrm>
            <a:off x="7756806" y="1994749"/>
            <a:ext cx="4713996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социальная справедливость, советы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Победа 1945, </a:t>
            </a:r>
            <a:r>
              <a:rPr lang="ru-RU" sz="1600" b="1" dirty="0" err="1">
                <a:solidFill>
                  <a:schemeClr val="tx1"/>
                </a:solidFill>
              </a:rPr>
              <a:t>идеологизация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8" name="Subtitle 3">
            <a:extLst>
              <a:ext uri="{FF2B5EF4-FFF2-40B4-BE49-F238E27FC236}">
                <a16:creationId xmlns:a16="http://schemas.microsoft.com/office/drawing/2014/main" id="{A80ADD31-5587-0746-9BA0-413A02E61007}"/>
              </a:ext>
            </a:extLst>
          </p:cNvPr>
          <p:cNvSpPr txBox="1">
            <a:spLocks/>
          </p:cNvSpPr>
          <p:nvPr/>
        </p:nvSpPr>
        <p:spPr>
          <a:xfrm>
            <a:off x="7620855" y="1115671"/>
            <a:ext cx="5354348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Есть: растерянность, что делать?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Должно быть: синтез, возрождение, Новая Империя, бронзовый век</a:t>
            </a:r>
          </a:p>
        </p:txBody>
      </p:sp>
      <p:sp>
        <p:nvSpPr>
          <p:cNvPr id="89" name="Subtitle 3">
            <a:extLst>
              <a:ext uri="{FF2B5EF4-FFF2-40B4-BE49-F238E27FC236}">
                <a16:creationId xmlns:a16="http://schemas.microsoft.com/office/drawing/2014/main" id="{53964CA5-FEA9-6841-8E27-041409FE1A1D}"/>
              </a:ext>
            </a:extLst>
          </p:cNvPr>
          <p:cNvSpPr txBox="1">
            <a:spLocks/>
          </p:cNvSpPr>
          <p:nvPr/>
        </p:nvSpPr>
        <p:spPr>
          <a:xfrm rot="16200000">
            <a:off x="5294801" y="1348812"/>
            <a:ext cx="1411673" cy="67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sz="1600" b="1" dirty="0" err="1">
                <a:solidFill>
                  <a:schemeClr val="tx1"/>
                </a:solidFill>
              </a:rPr>
              <a:t>этимасия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51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3"/>
            <a:ext cx="12539631" cy="160563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 err="1"/>
              <a:t>Контргегемония</a:t>
            </a:r>
            <a:r>
              <a:rPr lang="ru-RU" sz="4267" b="1" dirty="0"/>
              <a:t> (</a:t>
            </a:r>
            <a:r>
              <a:rPr lang="ru-RU" sz="4267" b="1" dirty="0" err="1"/>
              <a:t>грамшизм</a:t>
            </a:r>
            <a:r>
              <a:rPr lang="ru-RU" sz="4267" b="1" dirty="0"/>
              <a:t> в МО).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334" y="2898843"/>
            <a:ext cx="11928721" cy="5593975"/>
          </a:xfrm>
        </p:spPr>
        <p:txBody>
          <a:bodyPr>
            <a:normAutofit/>
          </a:bodyPr>
          <a:lstStyle/>
          <a:p>
            <a:r>
              <a:rPr lang="ru-RU" dirty="0"/>
              <a:t>Преодоление цезаризма</a:t>
            </a:r>
          </a:p>
          <a:p>
            <a:r>
              <a:rPr lang="ru-RU" dirty="0"/>
              <a:t>Гегемония по Грамши: претензия современного либерально-капиталистического Запада на универсальность. Культурное явление.</a:t>
            </a:r>
          </a:p>
          <a:p>
            <a:r>
              <a:rPr lang="ru-RU" dirty="0"/>
              <a:t>Цезаризм: попытка взяв парадигму Запада, адаптировать ее к суверенному (клановому, коррумпированному) государству.</a:t>
            </a:r>
          </a:p>
          <a:p>
            <a:r>
              <a:rPr lang="ru-RU" dirty="0" err="1"/>
              <a:t>Контргегемония</a:t>
            </a:r>
            <a:r>
              <a:rPr lang="ru-RU" dirty="0"/>
              <a:t>: обоснование суверенитета цивилизационной самобытностью. То есть переход от единственной цивилизации (западной) к собственной цивилизации.   </a:t>
            </a:r>
          </a:p>
        </p:txBody>
      </p:sp>
    </p:spTree>
    <p:extLst>
      <p:ext uri="{BB962C8B-B14F-4D97-AF65-F5344CB8AC3E}">
        <p14:creationId xmlns:p14="http://schemas.microsoft.com/office/powerpoint/2010/main" val="34868549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23C93EBF-708E-6F41-98B7-45DA8BB1CEED}"/>
              </a:ext>
            </a:extLst>
          </p:cNvPr>
          <p:cNvSpPr txBox="1"/>
          <p:nvPr/>
        </p:nvSpPr>
        <p:spPr>
          <a:xfrm>
            <a:off x="2658351" y="4431269"/>
            <a:ext cx="142859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Великое </a:t>
            </a:r>
          </a:p>
          <a:p>
            <a:r>
              <a:rPr lang="ru-RU" sz="2133" dirty="0">
                <a:solidFill>
                  <a:srgbClr val="FFC000"/>
                </a:solidFill>
              </a:rPr>
              <a:t>Княжество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97C7A53-C7B5-4F4E-B2C0-6198087E7664}"/>
              </a:ext>
            </a:extLst>
          </p:cNvPr>
          <p:cNvSpPr txBox="1"/>
          <p:nvPr/>
        </p:nvSpPr>
        <p:spPr>
          <a:xfrm>
            <a:off x="5023960" y="4431269"/>
            <a:ext cx="165814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Московское </a:t>
            </a:r>
          </a:p>
          <a:p>
            <a:r>
              <a:rPr lang="ru-RU" sz="2133" dirty="0">
                <a:solidFill>
                  <a:srgbClr val="FFC000"/>
                </a:solidFill>
              </a:rPr>
              <a:t>Царство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46C4329-C8EB-9444-9232-E3194894FCE7}"/>
              </a:ext>
            </a:extLst>
          </p:cNvPr>
          <p:cNvSpPr txBox="1"/>
          <p:nvPr/>
        </p:nvSpPr>
        <p:spPr>
          <a:xfrm>
            <a:off x="7074169" y="4412648"/>
            <a:ext cx="1552220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Российская </a:t>
            </a:r>
          </a:p>
          <a:p>
            <a:r>
              <a:rPr lang="ru-RU" sz="2133" dirty="0">
                <a:solidFill>
                  <a:srgbClr val="FFC000"/>
                </a:solidFill>
              </a:rPr>
              <a:t>Империя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F7AA7A8-9B0E-2947-8413-4A752D27BFEC}"/>
              </a:ext>
            </a:extLst>
          </p:cNvPr>
          <p:cNvSpPr txBox="1"/>
          <p:nvPr/>
        </p:nvSpPr>
        <p:spPr>
          <a:xfrm>
            <a:off x="9357457" y="4510383"/>
            <a:ext cx="75963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СССР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295850C-327F-7E4F-A0A7-1F6478D77ABE}"/>
              </a:ext>
            </a:extLst>
          </p:cNvPr>
          <p:cNvSpPr txBox="1"/>
          <p:nvPr/>
        </p:nvSpPr>
        <p:spPr>
          <a:xfrm>
            <a:off x="11363800" y="4418705"/>
            <a:ext cx="1552220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Российская </a:t>
            </a:r>
          </a:p>
          <a:p>
            <a:r>
              <a:rPr lang="ru-RU" sz="2133" dirty="0">
                <a:solidFill>
                  <a:srgbClr val="FFC000"/>
                </a:solidFill>
              </a:rPr>
              <a:t>Федерация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212882C-5F7A-0048-9A78-ACFB18AE4D38}"/>
              </a:ext>
            </a:extLst>
          </p:cNvPr>
          <p:cNvSpPr txBox="1"/>
          <p:nvPr/>
        </p:nvSpPr>
        <p:spPr>
          <a:xfrm>
            <a:off x="4116643" y="7207590"/>
            <a:ext cx="7809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Исторический континуитет российской государственности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26AAF96D-DB29-864F-B315-3AC85C01E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877" y="2120231"/>
            <a:ext cx="2424537" cy="151614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6DB260D-1C9C-0548-9F44-AB42127D4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731" y="2240731"/>
            <a:ext cx="2278013" cy="151614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9DC65A15-08FC-0F45-A4E1-94CADC22B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546" y="1843199"/>
            <a:ext cx="1836903" cy="224079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2CE81AD-3A44-3647-A9F0-8525852F4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918" y="1895728"/>
            <a:ext cx="1670884" cy="22698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3635A5F-D78F-FC43-9971-B6A238D9D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3271" y="2023881"/>
            <a:ext cx="2564867" cy="1708843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F1972C6D-7743-1542-A5DB-AC5A4E79B552}"/>
              </a:ext>
            </a:extLst>
          </p:cNvPr>
          <p:cNvSpPr txBox="1"/>
          <p:nvPr/>
        </p:nvSpPr>
        <p:spPr>
          <a:xfrm>
            <a:off x="5185311" y="5898644"/>
            <a:ext cx="409490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>
                <a:solidFill>
                  <a:srgbClr val="FFC000"/>
                </a:solidFill>
              </a:rPr>
              <a:t>Русский Народ и братские этносы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F4B7530-F0E1-AC4E-B053-306E30BA981E}"/>
              </a:ext>
            </a:extLst>
          </p:cNvPr>
          <p:cNvCxnSpPr/>
          <p:nvPr/>
        </p:nvCxnSpPr>
        <p:spPr>
          <a:xfrm>
            <a:off x="9866359" y="6099240"/>
            <a:ext cx="305600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B020ADF-862B-304F-901B-759EFCC7CAA4}"/>
              </a:ext>
            </a:extLst>
          </p:cNvPr>
          <p:cNvCxnSpPr/>
          <p:nvPr/>
        </p:nvCxnSpPr>
        <p:spPr>
          <a:xfrm>
            <a:off x="1930994" y="6122231"/>
            <a:ext cx="305600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6BDB12B-102E-B14E-9615-B662E14910A4}"/>
              </a:ext>
            </a:extLst>
          </p:cNvPr>
          <p:cNvCxnSpPr>
            <a:cxnSpLocks/>
          </p:cNvCxnSpPr>
          <p:nvPr/>
        </p:nvCxnSpPr>
        <p:spPr>
          <a:xfrm flipV="1">
            <a:off x="12922365" y="5445131"/>
            <a:ext cx="0" cy="6771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EAE8D65-E46C-5741-9BE4-777CAC3DCAAA}"/>
              </a:ext>
            </a:extLst>
          </p:cNvPr>
          <p:cNvCxnSpPr>
            <a:cxnSpLocks/>
          </p:cNvCxnSpPr>
          <p:nvPr/>
        </p:nvCxnSpPr>
        <p:spPr>
          <a:xfrm flipV="1">
            <a:off x="1960395" y="5445130"/>
            <a:ext cx="0" cy="6771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2830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F33C03B-AEA7-C645-84A8-40097FC43185}"/>
              </a:ext>
            </a:extLst>
          </p:cNvPr>
          <p:cNvSpPr txBox="1"/>
          <p:nvPr/>
        </p:nvSpPr>
        <p:spPr>
          <a:xfrm>
            <a:off x="2149604" y="4960772"/>
            <a:ext cx="181787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Киевская Русь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7C835-781E-6A43-81D2-0498C309E0B1}"/>
              </a:ext>
            </a:extLst>
          </p:cNvPr>
          <p:cNvSpPr txBox="1"/>
          <p:nvPr/>
        </p:nvSpPr>
        <p:spPr>
          <a:xfrm>
            <a:off x="5040436" y="4398317"/>
            <a:ext cx="165814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Московское </a:t>
            </a:r>
          </a:p>
          <a:p>
            <a:r>
              <a:rPr lang="ru-RU" sz="2133" dirty="0"/>
              <a:t>Царство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9D3D9C-3C50-1C41-A1AB-4D04FFADB251}"/>
              </a:ext>
            </a:extLst>
          </p:cNvPr>
          <p:cNvSpPr txBox="1"/>
          <p:nvPr/>
        </p:nvSpPr>
        <p:spPr>
          <a:xfrm>
            <a:off x="7090645" y="4379696"/>
            <a:ext cx="1552220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Российская </a:t>
            </a:r>
          </a:p>
          <a:p>
            <a:r>
              <a:rPr lang="ru-RU" sz="2133" dirty="0"/>
              <a:t>Империя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B7032B-4142-8745-8C7B-08BC55013A38}"/>
              </a:ext>
            </a:extLst>
          </p:cNvPr>
          <p:cNvSpPr txBox="1"/>
          <p:nvPr/>
        </p:nvSpPr>
        <p:spPr>
          <a:xfrm>
            <a:off x="9581369" y="4487969"/>
            <a:ext cx="75963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СССР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41758C-B4D5-584C-9055-35C4B4E72FAD}"/>
              </a:ext>
            </a:extLst>
          </p:cNvPr>
          <p:cNvSpPr txBox="1"/>
          <p:nvPr/>
        </p:nvSpPr>
        <p:spPr>
          <a:xfrm>
            <a:off x="11380276" y="4385753"/>
            <a:ext cx="1552220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dirty="0"/>
              <a:t>Российская </a:t>
            </a:r>
          </a:p>
          <a:p>
            <a:r>
              <a:rPr lang="ru-RU" sz="2133" dirty="0"/>
              <a:t>Федерация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4A38E0-5BAF-8B4C-9F17-C0BE9EB13207}"/>
              </a:ext>
            </a:extLst>
          </p:cNvPr>
          <p:cNvSpPr txBox="1"/>
          <p:nvPr/>
        </p:nvSpPr>
        <p:spPr>
          <a:xfrm>
            <a:off x="4869272" y="6855557"/>
            <a:ext cx="527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Этапы государственного строительства</a:t>
            </a:r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59D33673-DAC5-9A4B-A5CF-1E05885ED86D}"/>
              </a:ext>
            </a:extLst>
          </p:cNvPr>
          <p:cNvSpPr/>
          <p:nvPr/>
        </p:nvSpPr>
        <p:spPr>
          <a:xfrm>
            <a:off x="2624645" y="1751369"/>
            <a:ext cx="1538952" cy="246323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5AAA78A5-02F1-8E43-ADCA-7DB82671A5D1}"/>
              </a:ext>
            </a:extLst>
          </p:cNvPr>
          <p:cNvSpPr/>
          <p:nvPr/>
        </p:nvSpPr>
        <p:spPr>
          <a:xfrm>
            <a:off x="4951556" y="1500678"/>
            <a:ext cx="1799096" cy="2664969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6" name="Triangle 25">
            <a:extLst>
              <a:ext uri="{FF2B5EF4-FFF2-40B4-BE49-F238E27FC236}">
                <a16:creationId xmlns:a16="http://schemas.microsoft.com/office/drawing/2014/main" id="{9FD3D94F-05A3-F94E-8C47-332004492D7A}"/>
              </a:ext>
            </a:extLst>
          </p:cNvPr>
          <p:cNvSpPr/>
          <p:nvPr/>
        </p:nvSpPr>
        <p:spPr>
          <a:xfrm>
            <a:off x="7217996" y="1702412"/>
            <a:ext cx="1538952" cy="246323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2F6ED9C6-73AC-7445-91D0-1ABD75A2DC15}"/>
              </a:ext>
            </a:extLst>
          </p:cNvPr>
          <p:cNvSpPr/>
          <p:nvPr/>
        </p:nvSpPr>
        <p:spPr>
          <a:xfrm>
            <a:off x="9320795" y="1735249"/>
            <a:ext cx="1538952" cy="246323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8" name="Triangle 27">
            <a:extLst>
              <a:ext uri="{FF2B5EF4-FFF2-40B4-BE49-F238E27FC236}">
                <a16:creationId xmlns:a16="http://schemas.microsoft.com/office/drawing/2014/main" id="{265D9065-561F-BB43-973E-BFF4EA8A8D43}"/>
              </a:ext>
            </a:extLst>
          </p:cNvPr>
          <p:cNvSpPr/>
          <p:nvPr/>
        </p:nvSpPr>
        <p:spPr>
          <a:xfrm>
            <a:off x="11587236" y="1669492"/>
            <a:ext cx="1538952" cy="246323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9" name="Triangle 28">
            <a:extLst>
              <a:ext uri="{FF2B5EF4-FFF2-40B4-BE49-F238E27FC236}">
                <a16:creationId xmlns:a16="http://schemas.microsoft.com/office/drawing/2014/main" id="{FBEED9C2-B27F-E947-B857-087984A4559E}"/>
              </a:ext>
            </a:extLst>
          </p:cNvPr>
          <p:cNvSpPr/>
          <p:nvPr/>
        </p:nvSpPr>
        <p:spPr>
          <a:xfrm rot="10800000">
            <a:off x="3454553" y="3784768"/>
            <a:ext cx="933155" cy="85967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0" name="Triangle 29">
            <a:extLst>
              <a:ext uri="{FF2B5EF4-FFF2-40B4-BE49-F238E27FC236}">
                <a16:creationId xmlns:a16="http://schemas.microsoft.com/office/drawing/2014/main" id="{046EF2FD-50E4-8844-BF1F-80701229E755}"/>
              </a:ext>
            </a:extLst>
          </p:cNvPr>
          <p:cNvSpPr/>
          <p:nvPr/>
        </p:nvSpPr>
        <p:spPr>
          <a:xfrm rot="10800000">
            <a:off x="5417580" y="3590508"/>
            <a:ext cx="933155" cy="85967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1" name="Triangle 30">
            <a:extLst>
              <a:ext uri="{FF2B5EF4-FFF2-40B4-BE49-F238E27FC236}">
                <a16:creationId xmlns:a16="http://schemas.microsoft.com/office/drawing/2014/main" id="{50641097-0452-E841-A72E-C4DFA09F25A1}"/>
              </a:ext>
            </a:extLst>
          </p:cNvPr>
          <p:cNvSpPr/>
          <p:nvPr/>
        </p:nvSpPr>
        <p:spPr>
          <a:xfrm rot="10800000">
            <a:off x="8769888" y="3668667"/>
            <a:ext cx="933155" cy="85967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2" name="Triangle 31">
            <a:extLst>
              <a:ext uri="{FF2B5EF4-FFF2-40B4-BE49-F238E27FC236}">
                <a16:creationId xmlns:a16="http://schemas.microsoft.com/office/drawing/2014/main" id="{A522F7EB-4FF0-A44D-AB45-CCEE220A4BFA}"/>
              </a:ext>
            </a:extLst>
          </p:cNvPr>
          <p:cNvSpPr/>
          <p:nvPr/>
        </p:nvSpPr>
        <p:spPr>
          <a:xfrm rot="10800000">
            <a:off x="11252925" y="3559517"/>
            <a:ext cx="933155" cy="85967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A0506D-8172-3647-A421-F5B723A70B49}"/>
              </a:ext>
            </a:extLst>
          </p:cNvPr>
          <p:cNvSpPr txBox="1"/>
          <p:nvPr/>
        </p:nvSpPr>
        <p:spPr>
          <a:xfrm rot="5400000">
            <a:off x="3145116" y="2105013"/>
            <a:ext cx="196239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раздробленность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A6099A-2030-244A-95ED-543C8D5BAE94}"/>
              </a:ext>
            </a:extLst>
          </p:cNvPr>
          <p:cNvSpPr txBox="1"/>
          <p:nvPr/>
        </p:nvSpPr>
        <p:spPr>
          <a:xfrm rot="5400000">
            <a:off x="3800201" y="3501821"/>
            <a:ext cx="1961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Золотая Орда</a:t>
            </a:r>
          </a:p>
        </p:txBody>
      </p:sp>
      <p:sp>
        <p:nvSpPr>
          <p:cNvPr id="35" name="Triangle 34">
            <a:extLst>
              <a:ext uri="{FF2B5EF4-FFF2-40B4-BE49-F238E27FC236}">
                <a16:creationId xmlns:a16="http://schemas.microsoft.com/office/drawing/2014/main" id="{7256EFD8-FB18-2245-A68F-5461A51FD21E}"/>
              </a:ext>
            </a:extLst>
          </p:cNvPr>
          <p:cNvSpPr/>
          <p:nvPr/>
        </p:nvSpPr>
        <p:spPr>
          <a:xfrm>
            <a:off x="4310991" y="1566553"/>
            <a:ext cx="933156" cy="1063784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6FF2B4-8F8A-894F-83C4-2E8B2F42D226}"/>
              </a:ext>
            </a:extLst>
          </p:cNvPr>
          <p:cNvSpPr txBox="1"/>
          <p:nvPr/>
        </p:nvSpPr>
        <p:spPr>
          <a:xfrm rot="5400000">
            <a:off x="5001985" y="2470177"/>
            <a:ext cx="1751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Смутное</a:t>
            </a:r>
            <a:r>
              <a:rPr lang="ru-RU" sz="2400" dirty="0"/>
              <a:t> </a:t>
            </a:r>
            <a:r>
              <a:rPr lang="ru-RU" sz="1867" dirty="0"/>
              <a:t>время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8D975B-3F6F-294A-B864-50B6454E1AB5}"/>
              </a:ext>
            </a:extLst>
          </p:cNvPr>
          <p:cNvSpPr txBox="1"/>
          <p:nvPr/>
        </p:nvSpPr>
        <p:spPr>
          <a:xfrm rot="5400000">
            <a:off x="6471218" y="3784406"/>
            <a:ext cx="1075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раскол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559DEA-B7F8-B641-93D4-93F1BD06F37F}"/>
              </a:ext>
            </a:extLst>
          </p:cNvPr>
          <p:cNvSpPr txBox="1"/>
          <p:nvPr/>
        </p:nvSpPr>
        <p:spPr>
          <a:xfrm rot="5400000">
            <a:off x="8262676" y="2422283"/>
            <a:ext cx="187121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Революция 1917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AC6854-B883-2F4B-B8B8-5640FD9B138E}"/>
              </a:ext>
            </a:extLst>
          </p:cNvPr>
          <p:cNvSpPr txBox="1"/>
          <p:nvPr/>
        </p:nvSpPr>
        <p:spPr>
          <a:xfrm rot="5400000">
            <a:off x="10598652" y="1992642"/>
            <a:ext cx="1563248" cy="954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распад СССР</a:t>
            </a:r>
          </a:p>
          <a:p>
            <a:r>
              <a:rPr lang="ru-RU" sz="1867" dirty="0"/>
              <a:t>либеральные</a:t>
            </a:r>
          </a:p>
          <a:p>
            <a:r>
              <a:rPr lang="ru-RU" sz="1867" dirty="0"/>
              <a:t> реформы</a:t>
            </a:r>
          </a:p>
        </p:txBody>
      </p:sp>
    </p:spTree>
    <p:extLst>
      <p:ext uri="{BB962C8B-B14F-4D97-AF65-F5344CB8AC3E}">
        <p14:creationId xmlns:p14="http://schemas.microsoft.com/office/powerpoint/2010/main" val="16696050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4064000" y="1492097"/>
            <a:ext cx="8128000" cy="61290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Консервативные течения, обосновывающую уникальность русской цивилизации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04792">
              <a:lnSpc>
                <a:spcPct val="150000"/>
              </a:lnSpc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Старообрядцы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Старчество с конца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XVIII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века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Паисий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Величковский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Патриоты 1812 года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Славянофилы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Монархисты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Иоанн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Кронштадский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Евразийцы</a:t>
            </a:r>
          </a:p>
          <a:p>
            <a:pPr>
              <a:lnSpc>
                <a:spcPct val="150000"/>
              </a:lnSpc>
            </a:pP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Софиология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111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791625" y="1543978"/>
            <a:ext cx="8128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/>
              <a:t>Русское прочтение СССР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Советская цивилизация </a:t>
            </a:r>
            <a:r>
              <a:rPr lang="ru-RU" sz="2400" dirty="0" err="1"/>
              <a:t>С.Г.Кара</a:t>
            </a:r>
            <a:r>
              <a:rPr lang="ru-RU" sz="2400" dirty="0"/>
              <a:t>-Мурза</a:t>
            </a:r>
          </a:p>
          <a:p>
            <a:r>
              <a:rPr lang="ru-RU" sz="2400" dirty="0"/>
              <a:t>НБ Устрялов/</a:t>
            </a:r>
            <a:r>
              <a:rPr lang="ru-RU" sz="2400" dirty="0" err="1"/>
              <a:t>Агурский</a:t>
            </a:r>
            <a:endParaRPr lang="ru-RU" sz="2400" dirty="0"/>
          </a:p>
          <a:p>
            <a:r>
              <a:rPr lang="ru-RU" sz="2400" dirty="0"/>
              <a:t>Русское и нерусское в СССР</a:t>
            </a:r>
          </a:p>
          <a:p>
            <a:r>
              <a:rPr lang="ru-RU" sz="2400" dirty="0"/>
              <a:t>Евразийцы</a:t>
            </a:r>
          </a:p>
          <a:p>
            <a:r>
              <a:rPr lang="ru-RU" sz="2400" dirty="0" err="1"/>
              <a:t>Почвеники</a:t>
            </a:r>
            <a:r>
              <a:rPr lang="ru-RU" sz="2400" dirty="0"/>
              <a:t> и западники в Политбюро</a:t>
            </a:r>
          </a:p>
          <a:p>
            <a:r>
              <a:rPr lang="ru-RU" sz="2400" dirty="0"/>
              <a:t>Крах СССР</a:t>
            </a:r>
          </a:p>
          <a:p>
            <a:r>
              <a:rPr lang="ru-RU" sz="2400" dirty="0"/>
              <a:t>Распад государства-цивилизации</a:t>
            </a:r>
          </a:p>
        </p:txBody>
      </p:sp>
    </p:spTree>
    <p:extLst>
      <p:ext uri="{BB962C8B-B14F-4D97-AF65-F5344CB8AC3E}">
        <p14:creationId xmlns:p14="http://schemas.microsoft.com/office/powerpoint/2010/main" val="15222474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41EF3BB-8EFC-6E48-8DAC-058CD134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95250"/>
            <a:ext cx="15913100" cy="895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529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5E25F7-6E4E-AE44-97D9-F5224ADF2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50800"/>
            <a:ext cx="15976600" cy="90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671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0F0E864E-2FED-054A-A850-81F0FDFF94CB}"/>
              </a:ext>
            </a:extLst>
          </p:cNvPr>
          <p:cNvSpPr txBox="1"/>
          <p:nvPr/>
        </p:nvSpPr>
        <p:spPr>
          <a:xfrm>
            <a:off x="4237068" y="7603146"/>
            <a:ext cx="8378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Государство обладает автономной онтологией. Оно сакрально</a:t>
            </a:r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2444758B-2574-F54E-88C8-01017FF6323A}"/>
              </a:ext>
            </a:extLst>
          </p:cNvPr>
          <p:cNvSpPr/>
          <p:nvPr/>
        </p:nvSpPr>
        <p:spPr>
          <a:xfrm>
            <a:off x="4237069" y="577200"/>
            <a:ext cx="7587484" cy="6068393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E31A887-FD3B-7B48-8A4F-87D4C69E28A2}"/>
              </a:ext>
            </a:extLst>
          </p:cNvPr>
          <p:cNvSpPr txBox="1"/>
          <p:nvPr/>
        </p:nvSpPr>
        <p:spPr>
          <a:xfrm>
            <a:off x="7357442" y="5901125"/>
            <a:ext cx="983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народ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4F67CA9-7C6C-0E4C-B294-99CDB818421B}"/>
              </a:ext>
            </a:extLst>
          </p:cNvPr>
          <p:cNvSpPr txBox="1"/>
          <p:nvPr/>
        </p:nvSpPr>
        <p:spPr>
          <a:xfrm>
            <a:off x="6716164" y="4278889"/>
            <a:ext cx="905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элита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CCF479-7031-7244-A004-8A034D103C31}"/>
              </a:ext>
            </a:extLst>
          </p:cNvPr>
          <p:cNvSpPr txBox="1"/>
          <p:nvPr/>
        </p:nvSpPr>
        <p:spPr>
          <a:xfrm>
            <a:off x="7157738" y="3406213"/>
            <a:ext cx="1565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Правитель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355EB4-3658-ED41-96C9-37D5AD7E1172}"/>
              </a:ext>
            </a:extLst>
          </p:cNvPr>
          <p:cNvSpPr txBox="1"/>
          <p:nvPr/>
        </p:nvSpPr>
        <p:spPr>
          <a:xfrm>
            <a:off x="7814443" y="4223186"/>
            <a:ext cx="952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новая</a:t>
            </a:r>
          </a:p>
          <a:p>
            <a:r>
              <a:rPr lang="ru-RU" sz="2400" dirty="0"/>
              <a:t>элита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E924DF1-39F5-F247-B28E-82E347E0C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37" y="494885"/>
            <a:ext cx="3004928" cy="42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656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EAE405D-50A9-3D43-8220-343758C20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87" y="3290536"/>
            <a:ext cx="8166419" cy="52498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B2001FE-4D62-4D46-A061-D3474FCFF582}"/>
              </a:ext>
            </a:extLst>
          </p:cNvPr>
          <p:cNvSpPr txBox="1"/>
          <p:nvPr/>
        </p:nvSpPr>
        <p:spPr>
          <a:xfrm>
            <a:off x="2501896" y="355057"/>
            <a:ext cx="10942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Указ Президента РФ от 9 ноября 2022 г. № 809 “Об утверждении Основ государственной политики по сохранению и укреплению </a:t>
            </a:r>
          </a:p>
          <a:p>
            <a:r>
              <a:rPr lang="ru-RU" sz="2400" dirty="0"/>
              <a:t>традиционных российских духовно-нравственных ценностей”</a:t>
            </a:r>
          </a:p>
        </p:txBody>
      </p:sp>
    </p:spTree>
    <p:extLst>
      <p:ext uri="{BB962C8B-B14F-4D97-AF65-F5344CB8AC3E}">
        <p14:creationId xmlns:p14="http://schemas.microsoft.com/office/powerpoint/2010/main" val="15558465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5F8EB3E-5F18-3E40-948D-96587984C4DF}"/>
              </a:ext>
            </a:extLst>
          </p:cNvPr>
          <p:cNvSpPr txBox="1"/>
          <p:nvPr/>
        </p:nvSpPr>
        <p:spPr>
          <a:xfrm>
            <a:off x="905025" y="1655244"/>
            <a:ext cx="81620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жизнь, </a:t>
            </a:r>
          </a:p>
          <a:p>
            <a:r>
              <a:rPr lang="ru-RU" sz="2400" dirty="0"/>
              <a:t>достоинство, права и свободы человека, </a:t>
            </a:r>
          </a:p>
          <a:p>
            <a:r>
              <a:rPr lang="ru-RU" sz="2400" dirty="0"/>
              <a:t>патриотизм, </a:t>
            </a:r>
          </a:p>
          <a:p>
            <a:r>
              <a:rPr lang="ru-RU" sz="2400" dirty="0"/>
              <a:t>гражданственность, </a:t>
            </a:r>
          </a:p>
          <a:p>
            <a:r>
              <a:rPr lang="ru-RU" sz="2400" dirty="0"/>
              <a:t>служение Отечеству и ответственность </a:t>
            </a:r>
          </a:p>
          <a:p>
            <a:r>
              <a:rPr lang="ru-RU" sz="2400" dirty="0"/>
              <a:t>за его судьбу, </a:t>
            </a:r>
          </a:p>
          <a:p>
            <a:r>
              <a:rPr lang="ru-RU" sz="2400" dirty="0"/>
              <a:t>высокие нравственные идеалы, </a:t>
            </a:r>
          </a:p>
          <a:p>
            <a:r>
              <a:rPr lang="ru-RU" sz="2400" dirty="0"/>
              <a:t>крепкая семья, </a:t>
            </a:r>
          </a:p>
          <a:p>
            <a:r>
              <a:rPr lang="ru-RU" sz="2400" dirty="0"/>
              <a:t>созидательный труд, </a:t>
            </a:r>
          </a:p>
          <a:p>
            <a:r>
              <a:rPr lang="ru-RU" sz="2400" dirty="0"/>
              <a:t>приоритет духовного над материальным,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72996A-67E4-D743-B52A-1E1EEF66BC5A}"/>
              </a:ext>
            </a:extLst>
          </p:cNvPr>
          <p:cNvSpPr txBox="1"/>
          <p:nvPr/>
        </p:nvSpPr>
        <p:spPr>
          <a:xfrm>
            <a:off x="9947231" y="2125549"/>
            <a:ext cx="5403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гуманизм, </a:t>
            </a:r>
          </a:p>
          <a:p>
            <a:r>
              <a:rPr lang="ru-RU" sz="2400" dirty="0"/>
              <a:t>милосердие, </a:t>
            </a:r>
          </a:p>
          <a:p>
            <a:r>
              <a:rPr lang="ru-RU" sz="2400" dirty="0"/>
              <a:t>справедливость, </a:t>
            </a:r>
          </a:p>
          <a:p>
            <a:r>
              <a:rPr lang="ru-RU" sz="2400" dirty="0"/>
              <a:t>коллективизм, </a:t>
            </a:r>
          </a:p>
          <a:p>
            <a:r>
              <a:rPr lang="ru-RU" sz="2400" dirty="0"/>
              <a:t>взаимопомощь и взаимоуважение, </a:t>
            </a:r>
          </a:p>
          <a:p>
            <a:r>
              <a:rPr lang="ru-RU" sz="2400" dirty="0"/>
              <a:t>историческая память и преемственность </a:t>
            </a:r>
          </a:p>
          <a:p>
            <a:r>
              <a:rPr lang="ru-RU" sz="2400" dirty="0"/>
              <a:t>поколений, </a:t>
            </a:r>
          </a:p>
          <a:p>
            <a:r>
              <a:rPr lang="ru-RU" sz="2400" dirty="0"/>
              <a:t>единство народов России.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A04AC7-51C2-AD40-A4EF-E43E9E42DD98}"/>
              </a:ext>
            </a:extLst>
          </p:cNvPr>
          <p:cNvSpPr txBox="1"/>
          <p:nvPr/>
        </p:nvSpPr>
        <p:spPr>
          <a:xfrm>
            <a:off x="2501896" y="355060"/>
            <a:ext cx="860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 традиционным ценностям относятся</a:t>
            </a:r>
          </a:p>
        </p:txBody>
      </p:sp>
    </p:spTree>
    <p:extLst>
      <p:ext uri="{BB962C8B-B14F-4D97-AF65-F5344CB8AC3E}">
        <p14:creationId xmlns:p14="http://schemas.microsoft.com/office/powerpoint/2010/main" val="2694773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3F6769-0170-684F-BF5B-0473CE08B88A}"/>
              </a:ext>
            </a:extLst>
          </p:cNvPr>
          <p:cNvSpPr/>
          <p:nvPr/>
        </p:nvSpPr>
        <p:spPr>
          <a:xfrm>
            <a:off x="1990670" y="353832"/>
            <a:ext cx="7669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Цивилизационный суверенитет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50356F-7B43-CE44-BF06-8E170EAB92E1}"/>
              </a:ext>
            </a:extLst>
          </p:cNvPr>
          <p:cNvSpPr txBox="1"/>
          <p:nvPr/>
        </p:nvSpPr>
        <p:spPr>
          <a:xfrm>
            <a:off x="898902" y="1735811"/>
            <a:ext cx="1171532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Если мы признаем Россию самостоятельной цивилизацией (а не частью </a:t>
            </a:r>
          </a:p>
          <a:p>
            <a:r>
              <a:rPr lang="ru-RU" sz="2400" dirty="0"/>
              <a:t>глобального Запада и его провинций), то субъектом развития становится становится не </a:t>
            </a:r>
          </a:p>
          <a:p>
            <a:r>
              <a:rPr lang="ru-RU" sz="2400" dirty="0"/>
              <a:t>часть глобальной единой мир-систем, а государство-мир, </a:t>
            </a:r>
            <a:r>
              <a:rPr lang="ru-RU" sz="2400" dirty="0">
                <a:solidFill>
                  <a:srgbClr val="FFC000"/>
                </a:solidFill>
              </a:rPr>
              <a:t>Государство-Цивилизация</a:t>
            </a:r>
            <a:r>
              <a:rPr lang="ru-RU" sz="2400" dirty="0"/>
              <a:t>.</a:t>
            </a:r>
          </a:p>
          <a:p>
            <a:r>
              <a:rPr lang="ru-RU" sz="2400" dirty="0"/>
              <a:t>Это значит, что экономика России может быть организована любым образом – как </a:t>
            </a:r>
          </a:p>
          <a:p>
            <a:r>
              <a:rPr lang="ru-RU" sz="2400" dirty="0"/>
              <a:t>в соответствии с западными критериями и нормами (рынок, </a:t>
            </a:r>
          </a:p>
          <a:p>
            <a:r>
              <a:rPr lang="ru-RU" sz="2400" dirty="0"/>
              <a:t>либерализм, монетаризм, </a:t>
            </a:r>
            <a:r>
              <a:rPr lang="ru-RU" sz="2400" dirty="0" err="1"/>
              <a:t>дерегуляция</a:t>
            </a:r>
            <a:r>
              <a:rPr lang="ru-RU" sz="2400" dirty="0"/>
              <a:t>), так и вне соответствий. Нормы </a:t>
            </a:r>
          </a:p>
          <a:p>
            <a:r>
              <a:rPr lang="ru-RU" sz="2400" dirty="0"/>
              <a:t>либерального капитализма перестают рассматриваться как нечто универсальное. </a:t>
            </a:r>
          </a:p>
          <a:p>
            <a:r>
              <a:rPr lang="ru-RU" sz="2400" dirty="0"/>
              <a:t>Экономика строится исходя из цивилизационных приоритетов.</a:t>
            </a:r>
          </a:p>
          <a:p>
            <a:r>
              <a:rPr lang="ru-RU" sz="2400" dirty="0"/>
              <a:t>Пример такого цивилизационного подхода к экономике – исламский банкинг </a:t>
            </a:r>
          </a:p>
          <a:p>
            <a:r>
              <a:rPr lang="ru-RU" sz="2400" dirty="0"/>
              <a:t>(отказ от процентных займов). Христианство до начала Нового времени также </a:t>
            </a:r>
          </a:p>
          <a:p>
            <a:r>
              <a:rPr lang="ru-RU" sz="2400" dirty="0"/>
              <a:t>запрещало ростовщичество, которое стало основой капитализма. </a:t>
            </a:r>
          </a:p>
        </p:txBody>
      </p:sp>
    </p:spTree>
    <p:extLst>
      <p:ext uri="{BB962C8B-B14F-4D97-AF65-F5344CB8AC3E}">
        <p14:creationId xmlns:p14="http://schemas.microsoft.com/office/powerpoint/2010/main" val="142480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516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935E2-FAA1-BD49-ACA9-9D1F3E0020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-GB" smtClean="0"/>
              <a:pPr lvl="0"/>
              <a:t>70</a:t>
            </a:fld>
            <a:endParaRPr lang="en-GB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5E42F21-E031-934A-8617-391C37A25A99}"/>
              </a:ext>
            </a:extLst>
          </p:cNvPr>
          <p:cNvSpPr/>
          <p:nvPr/>
        </p:nvSpPr>
        <p:spPr>
          <a:xfrm>
            <a:off x="3814476" y="616115"/>
            <a:ext cx="9149587" cy="71659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7" dirty="0">
              <a:solidFill>
                <a:schemeClr val="tx1"/>
              </a:solidFill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CF3B3390-802E-9C43-8D30-57C268F31BDD}"/>
              </a:ext>
            </a:extLst>
          </p:cNvPr>
          <p:cNvSpPr/>
          <p:nvPr/>
        </p:nvSpPr>
        <p:spPr>
          <a:xfrm>
            <a:off x="3814476" y="5148220"/>
            <a:ext cx="9149587" cy="2633867"/>
          </a:xfrm>
          <a:prstGeom prst="triangle">
            <a:avLst>
              <a:gd name="adj" fmla="val 51408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457CC916-3066-4B45-9A15-842AC7E6EC90}"/>
              </a:ext>
            </a:extLst>
          </p:cNvPr>
          <p:cNvSpPr/>
          <p:nvPr/>
        </p:nvSpPr>
        <p:spPr>
          <a:xfrm>
            <a:off x="5657280" y="3401534"/>
            <a:ext cx="5566152" cy="1622791"/>
          </a:xfrm>
          <a:prstGeom prst="triangle">
            <a:avLst>
              <a:gd name="adj" fmla="val 4862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7" dirty="0">
              <a:solidFill>
                <a:schemeClr val="tx1"/>
              </a:solidFill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BC75E3A1-D4A4-7749-86CA-2E89ED410F92}"/>
              </a:ext>
            </a:extLst>
          </p:cNvPr>
          <p:cNvSpPr/>
          <p:nvPr/>
        </p:nvSpPr>
        <p:spPr>
          <a:xfrm>
            <a:off x="6610899" y="629943"/>
            <a:ext cx="3543855" cy="2757763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7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35F3F-F7D4-9948-A2A2-39640C612C0D}"/>
              </a:ext>
            </a:extLst>
          </p:cNvPr>
          <p:cNvSpPr txBox="1"/>
          <p:nvPr/>
        </p:nvSpPr>
        <p:spPr>
          <a:xfrm>
            <a:off x="13387516" y="3918112"/>
            <a:ext cx="210358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Самодержавие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B3ABF8-56C5-9346-886F-08CC1577B0ED}"/>
              </a:ext>
            </a:extLst>
          </p:cNvPr>
          <p:cNvSpPr txBox="1"/>
          <p:nvPr/>
        </p:nvSpPr>
        <p:spPr>
          <a:xfrm>
            <a:off x="14215343" y="6069774"/>
            <a:ext cx="1671483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Народность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F1B06B-8B77-454E-A1F4-5BCC5A0FAC28}"/>
              </a:ext>
            </a:extLst>
          </p:cNvPr>
          <p:cNvSpPr txBox="1"/>
          <p:nvPr/>
        </p:nvSpPr>
        <p:spPr>
          <a:xfrm>
            <a:off x="618113" y="1999194"/>
            <a:ext cx="64261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Дух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9729F9-9B5E-EE47-9EAA-D352F9133CCC}"/>
              </a:ext>
            </a:extLst>
          </p:cNvPr>
          <p:cNvSpPr txBox="1"/>
          <p:nvPr/>
        </p:nvSpPr>
        <p:spPr>
          <a:xfrm>
            <a:off x="13136441" y="1894118"/>
            <a:ext cx="183095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Православие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8E238D-DEE7-0742-A586-6E5956BBE513}"/>
              </a:ext>
            </a:extLst>
          </p:cNvPr>
          <p:cNvSpPr txBox="1"/>
          <p:nvPr/>
        </p:nvSpPr>
        <p:spPr>
          <a:xfrm>
            <a:off x="704903" y="4083592"/>
            <a:ext cx="87344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Душа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522E34-10BD-4141-8002-CCC96AC8D5FF}"/>
              </a:ext>
            </a:extLst>
          </p:cNvPr>
          <p:cNvSpPr txBox="1"/>
          <p:nvPr/>
        </p:nvSpPr>
        <p:spPr>
          <a:xfrm>
            <a:off x="922923" y="6414815"/>
            <a:ext cx="75283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Тело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E15958-8814-D347-82F1-3694965BC903}"/>
              </a:ext>
            </a:extLst>
          </p:cNvPr>
          <p:cNvCxnSpPr>
            <a:cxnSpLocks/>
          </p:cNvCxnSpPr>
          <p:nvPr/>
        </p:nvCxnSpPr>
        <p:spPr>
          <a:xfrm>
            <a:off x="545379" y="3387704"/>
            <a:ext cx="155115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D7BC63-C84F-6C4B-AC1A-A99A619A931C}"/>
              </a:ext>
            </a:extLst>
          </p:cNvPr>
          <p:cNvCxnSpPr>
            <a:cxnSpLocks/>
          </p:cNvCxnSpPr>
          <p:nvPr/>
        </p:nvCxnSpPr>
        <p:spPr>
          <a:xfrm>
            <a:off x="618112" y="5024324"/>
            <a:ext cx="1557005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9DE8881-9173-DD47-9349-B9703CEBF174}"/>
              </a:ext>
            </a:extLst>
          </p:cNvPr>
          <p:cNvCxnSpPr>
            <a:cxnSpLocks/>
          </p:cNvCxnSpPr>
          <p:nvPr/>
        </p:nvCxnSpPr>
        <p:spPr>
          <a:xfrm>
            <a:off x="7192828" y="1538457"/>
            <a:ext cx="234299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92750DB-5421-5D4C-9C8B-0FA637F55129}"/>
              </a:ext>
            </a:extLst>
          </p:cNvPr>
          <p:cNvCxnSpPr>
            <a:cxnSpLocks/>
          </p:cNvCxnSpPr>
          <p:nvPr/>
        </p:nvCxnSpPr>
        <p:spPr>
          <a:xfrm>
            <a:off x="6751809" y="2565224"/>
            <a:ext cx="322503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6C93BAB-0156-CC4B-A7C0-5202DF3E3585}"/>
              </a:ext>
            </a:extLst>
          </p:cNvPr>
          <p:cNvCxnSpPr>
            <a:cxnSpLocks/>
          </p:cNvCxnSpPr>
          <p:nvPr/>
        </p:nvCxnSpPr>
        <p:spPr>
          <a:xfrm>
            <a:off x="5785007" y="3839685"/>
            <a:ext cx="5061581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0CBC089-C0DA-3447-8694-67900F439859}"/>
              </a:ext>
            </a:extLst>
          </p:cNvPr>
          <p:cNvCxnSpPr>
            <a:cxnSpLocks/>
          </p:cNvCxnSpPr>
          <p:nvPr/>
        </p:nvCxnSpPr>
        <p:spPr>
          <a:xfrm>
            <a:off x="5597209" y="4568773"/>
            <a:ext cx="5626224" cy="322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46F7FD0-27FB-AB4E-A8D0-6F6CD9C6B00C}"/>
              </a:ext>
            </a:extLst>
          </p:cNvPr>
          <p:cNvCxnSpPr>
            <a:cxnSpLocks/>
          </p:cNvCxnSpPr>
          <p:nvPr/>
        </p:nvCxnSpPr>
        <p:spPr>
          <a:xfrm>
            <a:off x="4221020" y="5800373"/>
            <a:ext cx="846064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820B854-6AE2-8A43-8EF4-2C76130E2846}"/>
              </a:ext>
            </a:extLst>
          </p:cNvPr>
          <p:cNvCxnSpPr>
            <a:cxnSpLocks/>
          </p:cNvCxnSpPr>
          <p:nvPr/>
        </p:nvCxnSpPr>
        <p:spPr>
          <a:xfrm>
            <a:off x="3642097" y="6800856"/>
            <a:ext cx="951471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4886DC1-7783-AF4B-B058-C5B82DEF17BA}"/>
              </a:ext>
            </a:extLst>
          </p:cNvPr>
          <p:cNvSpPr txBox="1"/>
          <p:nvPr/>
        </p:nvSpPr>
        <p:spPr>
          <a:xfrm>
            <a:off x="9242070" y="826340"/>
            <a:ext cx="59182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Бог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675C57-FF4E-3C44-99A3-E607AC352521}"/>
              </a:ext>
            </a:extLst>
          </p:cNvPr>
          <p:cNvSpPr txBox="1"/>
          <p:nvPr/>
        </p:nvSpPr>
        <p:spPr>
          <a:xfrm>
            <a:off x="9766440" y="1868392"/>
            <a:ext cx="164968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Священство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1EBDFB-FC16-5C49-B10C-8B4361B8EA02}"/>
              </a:ext>
            </a:extLst>
          </p:cNvPr>
          <p:cNvSpPr txBox="1"/>
          <p:nvPr/>
        </p:nvSpPr>
        <p:spPr>
          <a:xfrm>
            <a:off x="10332828" y="2798320"/>
            <a:ext cx="147348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Христиане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415705A-7745-804E-ADC0-C32D6A4C50D4}"/>
              </a:ext>
            </a:extLst>
          </p:cNvPr>
          <p:cNvSpPr txBox="1"/>
          <p:nvPr/>
        </p:nvSpPr>
        <p:spPr>
          <a:xfrm>
            <a:off x="6146173" y="891180"/>
            <a:ext cx="62299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Дух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CD7DE9-EE3C-014B-B8BC-BB74891910B3}"/>
              </a:ext>
            </a:extLst>
          </p:cNvPr>
          <p:cNvSpPr txBox="1"/>
          <p:nvPr/>
        </p:nvSpPr>
        <p:spPr>
          <a:xfrm>
            <a:off x="4882595" y="3492279"/>
            <a:ext cx="62299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Дух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3E3BC4C-8AC9-DF40-869C-AAEF5C142731}"/>
              </a:ext>
            </a:extLst>
          </p:cNvPr>
          <p:cNvSpPr txBox="1"/>
          <p:nvPr/>
        </p:nvSpPr>
        <p:spPr>
          <a:xfrm>
            <a:off x="4140461" y="5185080"/>
            <a:ext cx="62299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Дух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E99C360-2125-8943-9FB3-7F3C5D0490A6}"/>
              </a:ext>
            </a:extLst>
          </p:cNvPr>
          <p:cNvSpPr txBox="1"/>
          <p:nvPr/>
        </p:nvSpPr>
        <p:spPr>
          <a:xfrm>
            <a:off x="5915089" y="1934207"/>
            <a:ext cx="84741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Душа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87BFB9-00FC-6841-9F9D-F59380A3D23B}"/>
              </a:ext>
            </a:extLst>
          </p:cNvPr>
          <p:cNvSpPr txBox="1"/>
          <p:nvPr/>
        </p:nvSpPr>
        <p:spPr>
          <a:xfrm>
            <a:off x="4664958" y="3978719"/>
            <a:ext cx="84741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Душа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93DF45-8083-7A42-BD4E-456C6285624C}"/>
              </a:ext>
            </a:extLst>
          </p:cNvPr>
          <p:cNvSpPr txBox="1"/>
          <p:nvPr/>
        </p:nvSpPr>
        <p:spPr>
          <a:xfrm>
            <a:off x="3621726" y="6069774"/>
            <a:ext cx="84741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Душа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301AE5-DA0B-0046-BAE2-2B68E58744EE}"/>
              </a:ext>
            </a:extLst>
          </p:cNvPr>
          <p:cNvSpPr txBox="1"/>
          <p:nvPr/>
        </p:nvSpPr>
        <p:spPr>
          <a:xfrm>
            <a:off x="5632012" y="2732054"/>
            <a:ext cx="73892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Тело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7FBD1C5-5BD4-C54B-9DA5-B37857E265A0}"/>
              </a:ext>
            </a:extLst>
          </p:cNvPr>
          <p:cNvSpPr txBox="1"/>
          <p:nvPr/>
        </p:nvSpPr>
        <p:spPr>
          <a:xfrm>
            <a:off x="4562608" y="4576443"/>
            <a:ext cx="73892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Тело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F80B66D-F264-D14A-B417-099A5EBB643B}"/>
              </a:ext>
            </a:extLst>
          </p:cNvPr>
          <p:cNvSpPr txBox="1"/>
          <p:nvPr/>
        </p:nvSpPr>
        <p:spPr>
          <a:xfrm>
            <a:off x="2969745" y="7184347"/>
            <a:ext cx="73892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Тело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448D23-64B4-424D-82F8-29B6ECECA75B}"/>
              </a:ext>
            </a:extLst>
          </p:cNvPr>
          <p:cNvSpPr txBox="1"/>
          <p:nvPr/>
        </p:nvSpPr>
        <p:spPr>
          <a:xfrm>
            <a:off x="10514977" y="3442051"/>
            <a:ext cx="233493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Правитель (Царь)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21D397F-504B-0847-9DDF-15F6ED2578C9}"/>
              </a:ext>
            </a:extLst>
          </p:cNvPr>
          <p:cNvSpPr txBox="1"/>
          <p:nvPr/>
        </p:nvSpPr>
        <p:spPr>
          <a:xfrm>
            <a:off x="10920217" y="4042179"/>
            <a:ext cx="2163156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Правящая элита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2AACC38-1312-A847-BF84-247B2428E25B}"/>
              </a:ext>
            </a:extLst>
          </p:cNvPr>
          <p:cNvSpPr txBox="1"/>
          <p:nvPr/>
        </p:nvSpPr>
        <p:spPr>
          <a:xfrm>
            <a:off x="11248891" y="4574942"/>
            <a:ext cx="206498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Чиновничество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B9F0EA-73D7-A34D-B634-FFE54EBF04E9}"/>
              </a:ext>
            </a:extLst>
          </p:cNvPr>
          <p:cNvSpPr txBox="1"/>
          <p:nvPr/>
        </p:nvSpPr>
        <p:spPr>
          <a:xfrm>
            <a:off x="11625009" y="5231188"/>
            <a:ext cx="182774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Образование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F52CA0B-C42C-8946-9867-2CD2E99C73DE}"/>
              </a:ext>
            </a:extLst>
          </p:cNvPr>
          <p:cNvSpPr txBox="1"/>
          <p:nvPr/>
        </p:nvSpPr>
        <p:spPr>
          <a:xfrm>
            <a:off x="11972927" y="5843113"/>
            <a:ext cx="2141933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Нравственность</a:t>
            </a:r>
          </a:p>
          <a:p>
            <a:r>
              <a:rPr lang="ru-RU" sz="2257" dirty="0"/>
              <a:t>культура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A65638B-CC9E-324A-B780-17D7357AFACE}"/>
              </a:ext>
            </a:extLst>
          </p:cNvPr>
          <p:cNvSpPr txBox="1"/>
          <p:nvPr/>
        </p:nvSpPr>
        <p:spPr>
          <a:xfrm>
            <a:off x="12964062" y="6957765"/>
            <a:ext cx="3412759" cy="113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57" dirty="0"/>
              <a:t>Семья/демография</a:t>
            </a:r>
          </a:p>
          <a:p>
            <a:r>
              <a:rPr lang="ru-RU" sz="2257" dirty="0"/>
              <a:t>Экономика</a:t>
            </a:r>
          </a:p>
          <a:p>
            <a:r>
              <a:rPr lang="ru-RU" sz="2257" dirty="0"/>
              <a:t>Труд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86E846E-C771-1F4E-9970-8487B0F3AFDD}"/>
              </a:ext>
            </a:extLst>
          </p:cNvPr>
          <p:cNvCxnSpPr/>
          <p:nvPr/>
        </p:nvCxnSpPr>
        <p:spPr>
          <a:xfrm flipV="1">
            <a:off x="2752608" y="826340"/>
            <a:ext cx="0" cy="65501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4E193F2E-1E82-254B-9837-14EA567645E5}"/>
              </a:ext>
            </a:extLst>
          </p:cNvPr>
          <p:cNvSpPr txBox="1"/>
          <p:nvPr/>
        </p:nvSpPr>
        <p:spPr>
          <a:xfrm rot="16200000">
            <a:off x="1809213" y="5860841"/>
            <a:ext cx="127797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прогресс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304106-BB97-BC44-AC99-6605F340A3D5}"/>
              </a:ext>
            </a:extLst>
          </p:cNvPr>
          <p:cNvSpPr txBox="1"/>
          <p:nvPr/>
        </p:nvSpPr>
        <p:spPr>
          <a:xfrm>
            <a:off x="7292299" y="5906616"/>
            <a:ext cx="215238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справедливость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6838477-D545-AF49-A096-E24A4237A759}"/>
              </a:ext>
            </a:extLst>
          </p:cNvPr>
          <p:cNvSpPr txBox="1"/>
          <p:nvPr/>
        </p:nvSpPr>
        <p:spPr>
          <a:xfrm>
            <a:off x="9816400" y="5881176"/>
            <a:ext cx="119449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свобода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962AC5-AC59-0B44-AC27-C7887C621CA3}"/>
              </a:ext>
            </a:extLst>
          </p:cNvPr>
          <p:cNvSpPr txBox="1"/>
          <p:nvPr/>
        </p:nvSpPr>
        <p:spPr>
          <a:xfrm>
            <a:off x="5256699" y="7296026"/>
            <a:ext cx="1881028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благополучие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562977-2ABB-A843-8920-33AA00734E77}"/>
              </a:ext>
            </a:extLst>
          </p:cNvPr>
          <p:cNvSpPr txBox="1"/>
          <p:nvPr/>
        </p:nvSpPr>
        <p:spPr>
          <a:xfrm>
            <a:off x="5150260" y="6381266"/>
            <a:ext cx="171168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милосердие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B4439E9-6DC0-4B46-B30F-F9DA26FEDA0D}"/>
              </a:ext>
            </a:extLst>
          </p:cNvPr>
          <p:cNvSpPr txBox="1"/>
          <p:nvPr/>
        </p:nvSpPr>
        <p:spPr>
          <a:xfrm>
            <a:off x="7608684" y="6377347"/>
            <a:ext cx="1904496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жертвенность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BF981C4-E3CB-A84C-8E87-8ACECC9CB5E8}"/>
              </a:ext>
            </a:extLst>
          </p:cNvPr>
          <p:cNvSpPr txBox="1"/>
          <p:nvPr/>
        </p:nvSpPr>
        <p:spPr>
          <a:xfrm>
            <a:off x="5135297" y="5908394"/>
            <a:ext cx="1856598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человечность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F6CA384-CAAF-A245-8DD9-697CEE71AA32}"/>
              </a:ext>
            </a:extLst>
          </p:cNvPr>
          <p:cNvSpPr txBox="1"/>
          <p:nvPr/>
        </p:nvSpPr>
        <p:spPr>
          <a:xfrm>
            <a:off x="5538771" y="5024928"/>
            <a:ext cx="185871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просвещение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9A511BC-1689-D94B-AD03-27CD07AF529B}"/>
              </a:ext>
            </a:extLst>
          </p:cNvPr>
          <p:cNvSpPr txBox="1"/>
          <p:nvPr/>
        </p:nvSpPr>
        <p:spPr>
          <a:xfrm>
            <a:off x="6121788" y="4634359"/>
            <a:ext cx="203934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эффективность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B718527-9B99-AB44-8AE6-0697479D534C}"/>
              </a:ext>
            </a:extLst>
          </p:cNvPr>
          <p:cNvSpPr txBox="1"/>
          <p:nvPr/>
        </p:nvSpPr>
        <p:spPr>
          <a:xfrm>
            <a:off x="8709466" y="4595602"/>
            <a:ext cx="168911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техничность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E4B3896-BF1D-4B45-8401-034B713C330A}"/>
              </a:ext>
            </a:extLst>
          </p:cNvPr>
          <p:cNvSpPr txBox="1"/>
          <p:nvPr/>
        </p:nvSpPr>
        <p:spPr>
          <a:xfrm>
            <a:off x="7126820" y="3966422"/>
            <a:ext cx="120443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героизм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79A4C00-B286-2444-8565-2CE688DAE222}"/>
              </a:ext>
            </a:extLst>
          </p:cNvPr>
          <p:cNvSpPr txBox="1"/>
          <p:nvPr/>
        </p:nvSpPr>
        <p:spPr>
          <a:xfrm>
            <a:off x="9778650" y="6387807"/>
            <a:ext cx="163083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патриотизм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C85C497-C3DD-BA4E-8B70-8304C3C5BBB1}"/>
              </a:ext>
            </a:extLst>
          </p:cNvPr>
          <p:cNvSpPr txBox="1"/>
          <p:nvPr/>
        </p:nvSpPr>
        <p:spPr>
          <a:xfrm>
            <a:off x="8564993" y="3911900"/>
            <a:ext cx="140506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идеализм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69544F-B52A-5143-A02C-809BB3FC39B7}"/>
              </a:ext>
            </a:extLst>
          </p:cNvPr>
          <p:cNvSpPr txBox="1"/>
          <p:nvPr/>
        </p:nvSpPr>
        <p:spPr>
          <a:xfrm>
            <a:off x="6129558" y="4174398"/>
            <a:ext cx="208403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сознательность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D2F72C0-6910-3643-A8B1-AE758E831D6A}"/>
              </a:ext>
            </a:extLst>
          </p:cNvPr>
          <p:cNvSpPr txBox="1"/>
          <p:nvPr/>
        </p:nvSpPr>
        <p:spPr>
          <a:xfrm>
            <a:off x="7770892" y="3450360"/>
            <a:ext cx="93647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b="1" dirty="0"/>
              <a:t>Путин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ECD1CC8-9944-2F46-8024-EABB80309705}"/>
              </a:ext>
            </a:extLst>
          </p:cNvPr>
          <p:cNvSpPr txBox="1"/>
          <p:nvPr/>
        </p:nvSpPr>
        <p:spPr>
          <a:xfrm>
            <a:off x="7038868" y="2603983"/>
            <a:ext cx="246920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 err="1"/>
              <a:t>воцерковленность</a:t>
            </a:r>
            <a:endParaRPr lang="ru-RU" sz="2257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AAD0B95-2CBB-B14C-8F58-BA017F68DF9C}"/>
              </a:ext>
            </a:extLst>
          </p:cNvPr>
          <p:cNvSpPr txBox="1"/>
          <p:nvPr/>
        </p:nvSpPr>
        <p:spPr>
          <a:xfrm>
            <a:off x="6991232" y="1891491"/>
            <a:ext cx="2252476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подвижничество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473665F-9D06-4248-88CD-255490B70C84}"/>
              </a:ext>
            </a:extLst>
          </p:cNvPr>
          <p:cNvSpPr txBox="1"/>
          <p:nvPr/>
        </p:nvSpPr>
        <p:spPr>
          <a:xfrm>
            <a:off x="8790721" y="4226207"/>
            <a:ext cx="138191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служение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B2E85DE-0A48-5B49-A1B3-E938E4ED7ECC}"/>
              </a:ext>
            </a:extLst>
          </p:cNvPr>
          <p:cNvSpPr txBox="1"/>
          <p:nvPr/>
        </p:nvSpPr>
        <p:spPr>
          <a:xfrm>
            <a:off x="7826726" y="740544"/>
            <a:ext cx="965329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 err="1"/>
              <a:t>созер</a:t>
            </a:r>
            <a:r>
              <a:rPr lang="ru-RU" sz="2257" dirty="0"/>
              <a:t>-</a:t>
            </a:r>
          </a:p>
          <a:p>
            <a:r>
              <a:rPr lang="ru-RU" sz="2257" dirty="0" err="1"/>
              <a:t>цание</a:t>
            </a:r>
            <a:endParaRPr lang="ru-RU" sz="2257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34F7845-C740-1248-B580-DC9007818FE5}"/>
              </a:ext>
            </a:extLst>
          </p:cNvPr>
          <p:cNvSpPr txBox="1"/>
          <p:nvPr/>
        </p:nvSpPr>
        <p:spPr>
          <a:xfrm>
            <a:off x="6893267" y="2944170"/>
            <a:ext cx="266669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христианская жизнь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076D32-725F-C04A-9A95-3E25EA63B03E}"/>
              </a:ext>
            </a:extLst>
          </p:cNvPr>
          <p:cNvSpPr txBox="1"/>
          <p:nvPr/>
        </p:nvSpPr>
        <p:spPr>
          <a:xfrm>
            <a:off x="7852869" y="7305511"/>
            <a:ext cx="130516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развитие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B02E7D2-FE1D-684C-A773-382016DF8E42}"/>
              </a:ext>
            </a:extLst>
          </p:cNvPr>
          <p:cNvSpPr txBox="1"/>
          <p:nvPr/>
        </p:nvSpPr>
        <p:spPr>
          <a:xfrm>
            <a:off x="9605623" y="7353476"/>
            <a:ext cx="237020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защита Отечества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E75D87D-3FF6-3349-A223-E6779C9D94AC}"/>
              </a:ext>
            </a:extLst>
          </p:cNvPr>
          <p:cNvSpPr txBox="1"/>
          <p:nvPr/>
        </p:nvSpPr>
        <p:spPr>
          <a:xfrm>
            <a:off x="5632011" y="6870806"/>
            <a:ext cx="2020938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многодетность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D1F90B2-06DB-A945-9EAD-D006ECDA2A43}"/>
              </a:ext>
            </a:extLst>
          </p:cNvPr>
          <p:cNvSpPr txBox="1"/>
          <p:nvPr/>
        </p:nvSpPr>
        <p:spPr>
          <a:xfrm>
            <a:off x="6577362" y="5338405"/>
            <a:ext cx="178766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образование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7D48D50-4CC5-494C-8EEE-12B73E2FF00F}"/>
              </a:ext>
            </a:extLst>
          </p:cNvPr>
          <p:cNvSpPr txBox="1"/>
          <p:nvPr/>
        </p:nvSpPr>
        <p:spPr>
          <a:xfrm>
            <a:off x="9903226" y="6875871"/>
            <a:ext cx="1338443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здоровье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AE16437-266F-6048-96AA-2FEFFCF3E2F5}"/>
              </a:ext>
            </a:extLst>
          </p:cNvPr>
          <p:cNvSpPr txBox="1"/>
          <p:nvPr/>
        </p:nvSpPr>
        <p:spPr>
          <a:xfrm>
            <a:off x="8103561" y="6957763"/>
            <a:ext cx="87395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AF6CC36-8BE6-0345-BC6D-6474C9B68C71}"/>
              </a:ext>
            </a:extLst>
          </p:cNvPr>
          <p:cNvSpPr txBox="1"/>
          <p:nvPr/>
        </p:nvSpPr>
        <p:spPr>
          <a:xfrm>
            <a:off x="8601010" y="5241258"/>
            <a:ext cx="124752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культура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74F4540-6DF7-6146-B3C1-664AE5378236}"/>
              </a:ext>
            </a:extLst>
          </p:cNvPr>
          <p:cNvSpPr txBox="1"/>
          <p:nvPr/>
        </p:nvSpPr>
        <p:spPr>
          <a:xfrm>
            <a:off x="6114798" y="8047571"/>
            <a:ext cx="4890633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57" b="1" dirty="0"/>
              <a:t>Россия как Государство-Цивилизация</a:t>
            </a:r>
          </a:p>
          <a:p>
            <a:pPr algn="ctr"/>
            <a:r>
              <a:rPr lang="ru-RU" sz="2257" b="1" dirty="0"/>
              <a:t>Идеальный Град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7245E60-6BAC-6248-952B-C0F7AEAACB9C}"/>
              </a:ext>
            </a:extLst>
          </p:cNvPr>
          <p:cNvSpPr txBox="1"/>
          <p:nvPr/>
        </p:nvSpPr>
        <p:spPr>
          <a:xfrm>
            <a:off x="9791193" y="5235680"/>
            <a:ext cx="87607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наука</a:t>
            </a:r>
          </a:p>
        </p:txBody>
      </p:sp>
    </p:spTree>
    <p:extLst>
      <p:ext uri="{BB962C8B-B14F-4D97-AF65-F5344CB8AC3E}">
        <p14:creationId xmlns:p14="http://schemas.microsoft.com/office/powerpoint/2010/main" val="40582221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443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9600" y="990600"/>
            <a:ext cx="11767544" cy="1801949"/>
          </a:xfrm>
        </p:spPr>
        <p:txBody>
          <a:bodyPr/>
          <a:lstStyle/>
          <a:p>
            <a:r>
              <a:rPr lang="ru-RU" sz="5867" dirty="0"/>
              <a:t>Китай как Государство-Цивилизация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D1B1FE-9CDD-2F40-8BF3-83202DFED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0" y="4284945"/>
            <a:ext cx="5727069" cy="320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546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844187" y="651182"/>
            <a:ext cx="12539631" cy="323988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Цивилизационная идентичность Китая. Конфуцианство. Китайский культурный код. </a:t>
            </a:r>
          </a:p>
          <a:p>
            <a:endParaRPr lang="ru-RU" sz="4267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6ABEE7-6F22-274C-A8D7-DFCAAB115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770" y="3627273"/>
            <a:ext cx="7937615" cy="444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265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339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242714" y="6653719"/>
            <a:ext cx="16013287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526DF86-89BC-F943-AC63-4A487E4325BF}"/>
              </a:ext>
            </a:extLst>
          </p:cNvPr>
          <p:cNvSpPr/>
          <p:nvPr/>
        </p:nvSpPr>
        <p:spPr>
          <a:xfrm>
            <a:off x="242713" y="6940207"/>
            <a:ext cx="42992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Ся</a:t>
            </a:r>
            <a:endParaRPr lang="ru-RU" sz="18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966A5D-3500-2B4D-A1BD-B7594A9F006A}"/>
              </a:ext>
            </a:extLst>
          </p:cNvPr>
          <p:cNvSpPr/>
          <p:nvPr/>
        </p:nvSpPr>
        <p:spPr>
          <a:xfrm>
            <a:off x="1043664" y="6863152"/>
            <a:ext cx="64793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Шан</a:t>
            </a:r>
            <a:endParaRPr lang="ru-RU" sz="1867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31C567-9258-0B4E-9A61-9884FC9AF622}"/>
              </a:ext>
            </a:extLst>
          </p:cNvPr>
          <p:cNvSpPr/>
          <p:nvPr/>
        </p:nvSpPr>
        <p:spPr>
          <a:xfrm>
            <a:off x="1943591" y="6940207"/>
            <a:ext cx="73276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Чжоу</a:t>
            </a:r>
            <a:endParaRPr lang="ru-RU" sz="1867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712035-3F6E-F045-85D0-733E5F7BD4A7}"/>
              </a:ext>
            </a:extLst>
          </p:cNvPr>
          <p:cNvSpPr/>
          <p:nvPr/>
        </p:nvSpPr>
        <p:spPr>
          <a:xfrm>
            <a:off x="2989209" y="6940207"/>
            <a:ext cx="72327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Цинь</a:t>
            </a:r>
            <a:endParaRPr lang="ru-RU" sz="1867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8D29E-AD06-9F45-9E56-DC61AC148F04}"/>
              </a:ext>
            </a:extLst>
          </p:cNvPr>
          <p:cNvSpPr/>
          <p:nvPr/>
        </p:nvSpPr>
        <p:spPr>
          <a:xfrm>
            <a:off x="4176106" y="6940207"/>
            <a:ext cx="68146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Хань</a:t>
            </a:r>
            <a:endParaRPr lang="ru-RU" sz="1867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33F01B-5007-0445-87AE-A3FDC8BA1275}"/>
              </a:ext>
            </a:extLst>
          </p:cNvPr>
          <p:cNvSpPr/>
          <p:nvPr/>
        </p:nvSpPr>
        <p:spPr>
          <a:xfrm>
            <a:off x="9690764" y="6883833"/>
            <a:ext cx="88036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Цзинь</a:t>
            </a:r>
            <a:r>
              <a:rPr lang="ru-RU" sz="1867" b="1" dirty="0"/>
              <a:t> </a:t>
            </a:r>
            <a:endParaRPr lang="ru-RU" sz="1867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2F1BC7-7949-2B4E-9A41-6D018BB4975C}"/>
              </a:ext>
            </a:extLst>
          </p:cNvPr>
          <p:cNvSpPr/>
          <p:nvPr/>
        </p:nvSpPr>
        <p:spPr>
          <a:xfrm>
            <a:off x="5282896" y="6941203"/>
            <a:ext cx="55816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Суй</a:t>
            </a:r>
            <a:endParaRPr lang="ru-RU" sz="1867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E02410-2117-EF4A-91AC-55315EEB0897}"/>
              </a:ext>
            </a:extLst>
          </p:cNvPr>
          <p:cNvSpPr/>
          <p:nvPr/>
        </p:nvSpPr>
        <p:spPr>
          <a:xfrm>
            <a:off x="7493634" y="6886521"/>
            <a:ext cx="53668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Тан</a:t>
            </a:r>
            <a:endParaRPr lang="ru-RU" sz="186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AC5A8E-8540-294B-8C4B-B3DE5EDDA342}"/>
              </a:ext>
            </a:extLst>
          </p:cNvPr>
          <p:cNvSpPr/>
          <p:nvPr/>
        </p:nvSpPr>
        <p:spPr>
          <a:xfrm>
            <a:off x="8561936" y="7834736"/>
            <a:ext cx="609462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Сун</a:t>
            </a:r>
            <a:r>
              <a:rPr lang="ru-RU" sz="1867" b="1" dirty="0"/>
              <a:t> </a:t>
            </a:r>
            <a:endParaRPr lang="ru-RU" sz="1867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C04585-B429-FA46-AAE1-2968D775639D}"/>
              </a:ext>
            </a:extLst>
          </p:cNvPr>
          <p:cNvSpPr/>
          <p:nvPr/>
        </p:nvSpPr>
        <p:spPr>
          <a:xfrm>
            <a:off x="11373898" y="6953031"/>
            <a:ext cx="76976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Юань</a:t>
            </a:r>
            <a:endParaRPr lang="ru-RU" sz="1867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794464-4C04-C542-912D-15568D5B6516}"/>
              </a:ext>
            </a:extLst>
          </p:cNvPr>
          <p:cNvSpPr/>
          <p:nvPr/>
        </p:nvSpPr>
        <p:spPr>
          <a:xfrm>
            <a:off x="12636669" y="6953031"/>
            <a:ext cx="657552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Мин</a:t>
            </a:r>
            <a:endParaRPr lang="ru-RU" sz="1867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8C97EB-1327-E542-83B2-6FE1E3F27877}"/>
              </a:ext>
            </a:extLst>
          </p:cNvPr>
          <p:cNvSpPr/>
          <p:nvPr/>
        </p:nvSpPr>
        <p:spPr>
          <a:xfrm>
            <a:off x="14312410" y="6940207"/>
            <a:ext cx="60465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Цин</a:t>
            </a:r>
            <a:endParaRPr lang="ru-RU" sz="1867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A9A892-D25C-E942-BAE4-857180A4688B}"/>
              </a:ext>
            </a:extLst>
          </p:cNvPr>
          <p:cNvSpPr/>
          <p:nvPr/>
        </p:nvSpPr>
        <p:spPr>
          <a:xfrm rot="16200000">
            <a:off x="1765718" y="5565335"/>
            <a:ext cx="909223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Западная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537BE-3818-9545-91EF-3326975D5D50}"/>
              </a:ext>
            </a:extLst>
          </p:cNvPr>
          <p:cNvSpPr/>
          <p:nvPr/>
        </p:nvSpPr>
        <p:spPr>
          <a:xfrm rot="16200000">
            <a:off x="2103624" y="5571747"/>
            <a:ext cx="92813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Восточная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8DB733-8AB5-A344-9773-B8C88F62C80D}"/>
              </a:ext>
            </a:extLst>
          </p:cNvPr>
          <p:cNvSpPr/>
          <p:nvPr/>
        </p:nvSpPr>
        <p:spPr>
          <a:xfrm rot="16200000">
            <a:off x="4726250" y="5492353"/>
            <a:ext cx="118231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Троецарствие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D1178F-C312-C542-84C3-F5D6B3F1E21C}"/>
              </a:ext>
            </a:extLst>
          </p:cNvPr>
          <p:cNvSpPr/>
          <p:nvPr/>
        </p:nvSpPr>
        <p:spPr>
          <a:xfrm rot="16200000">
            <a:off x="5382133" y="4988039"/>
            <a:ext cx="2398413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Южные и Северные династии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B5A326-7C0E-7441-BFAF-E0D79C79D2DD}"/>
              </a:ext>
            </a:extLst>
          </p:cNvPr>
          <p:cNvSpPr/>
          <p:nvPr/>
        </p:nvSpPr>
        <p:spPr>
          <a:xfrm rot="16200000">
            <a:off x="7956287" y="5165736"/>
            <a:ext cx="1887120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Период Пяти династий </a:t>
            </a:r>
          </a:p>
          <a:p>
            <a:r>
              <a:rPr lang="ru-RU" sz="1333" dirty="0"/>
              <a:t>и десяти царств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3DA3F3-245A-7F42-854D-FC9D8BEB7BB1}"/>
              </a:ext>
            </a:extLst>
          </p:cNvPr>
          <p:cNvSpPr/>
          <p:nvPr/>
        </p:nvSpPr>
        <p:spPr>
          <a:xfrm rot="16200000">
            <a:off x="3946223" y="5552511"/>
            <a:ext cx="909223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Западная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40045DD-0301-794E-98BD-907F310DA2DF}"/>
              </a:ext>
            </a:extLst>
          </p:cNvPr>
          <p:cNvSpPr/>
          <p:nvPr/>
        </p:nvSpPr>
        <p:spPr>
          <a:xfrm rot="16200000">
            <a:off x="4284129" y="5558923"/>
            <a:ext cx="92813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/>
              <a:t>Восточная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8E73F3-A152-444A-B83E-6E5A6AA60B12}"/>
              </a:ext>
            </a:extLst>
          </p:cNvPr>
          <p:cNvSpPr txBox="1"/>
          <p:nvPr/>
        </p:nvSpPr>
        <p:spPr>
          <a:xfrm>
            <a:off x="14046573" y="7815734"/>
            <a:ext cx="103105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маньчжуры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AA7FC9A-504E-1146-9F7A-FDDF3E9FB304}"/>
              </a:ext>
            </a:extLst>
          </p:cNvPr>
          <p:cNvSpPr txBox="1"/>
          <p:nvPr/>
        </p:nvSpPr>
        <p:spPr>
          <a:xfrm>
            <a:off x="12631415" y="7815734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8125F7-85C3-B04C-BF3F-B07B165700BB}"/>
              </a:ext>
            </a:extLst>
          </p:cNvPr>
          <p:cNvSpPr txBox="1"/>
          <p:nvPr/>
        </p:nvSpPr>
        <p:spPr>
          <a:xfrm>
            <a:off x="11407289" y="7815734"/>
            <a:ext cx="82561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монголы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426B98-7253-AD4A-9B8E-832DBFFC8BE8}"/>
              </a:ext>
            </a:extLst>
          </p:cNvPr>
          <p:cNvSpPr txBox="1"/>
          <p:nvPr/>
        </p:nvSpPr>
        <p:spPr>
          <a:xfrm>
            <a:off x="8524533" y="8297879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D27BB5-2E58-D048-86C5-8790226FD620}"/>
              </a:ext>
            </a:extLst>
          </p:cNvPr>
          <p:cNvSpPr txBox="1"/>
          <p:nvPr/>
        </p:nvSpPr>
        <p:spPr>
          <a:xfrm>
            <a:off x="4252604" y="7815734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F9B304-BABB-9A4B-BA94-E45018CE3395}"/>
              </a:ext>
            </a:extLst>
          </p:cNvPr>
          <p:cNvSpPr txBox="1"/>
          <p:nvPr/>
        </p:nvSpPr>
        <p:spPr>
          <a:xfrm>
            <a:off x="9643433" y="7379132"/>
            <a:ext cx="100540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чжурчжэни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5931D2-1749-0B43-BB3F-E7BF42AA64A3}"/>
              </a:ext>
            </a:extLst>
          </p:cNvPr>
          <p:cNvSpPr txBox="1"/>
          <p:nvPr/>
        </p:nvSpPr>
        <p:spPr>
          <a:xfrm>
            <a:off x="5273107" y="7816730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0A70DF-F4DF-BD46-BB7A-3CA6A8158137}"/>
              </a:ext>
            </a:extLst>
          </p:cNvPr>
          <p:cNvSpPr txBox="1"/>
          <p:nvPr/>
        </p:nvSpPr>
        <p:spPr>
          <a:xfrm>
            <a:off x="2191767" y="1259945"/>
            <a:ext cx="133857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Конфуций  </a:t>
            </a:r>
            <a:r>
              <a:rPr lang="ja-JP" altLang="en-US" sz="1333"/>
              <a:t>孔子</a:t>
            </a:r>
          </a:p>
          <a:p>
            <a:endParaRPr lang="ru-RU" sz="1333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2B3759-BC74-2343-B4BA-4FC76C21803D}"/>
              </a:ext>
            </a:extLst>
          </p:cNvPr>
          <p:cNvSpPr/>
          <p:nvPr/>
        </p:nvSpPr>
        <p:spPr>
          <a:xfrm>
            <a:off x="2220328" y="2302450"/>
            <a:ext cx="1232710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 err="1">
                <a:latin typeface="Arial" panose="020B0604020202020204" pitchFamily="34" charset="0"/>
              </a:rPr>
              <a:t>Лао-цзы</a:t>
            </a:r>
            <a:r>
              <a:rPr lang="ru-RU" sz="1333" dirty="0">
                <a:latin typeface="Arial" panose="020B0604020202020204" pitchFamily="34" charset="0"/>
              </a:rPr>
              <a:t> </a:t>
            </a:r>
            <a:r>
              <a:rPr lang="ja-JP" altLang="en-US" sz="1333">
                <a:latin typeface="Arial" panose="020B0604020202020204" pitchFamily="34" charset="0"/>
              </a:rPr>
              <a:t>老子</a:t>
            </a:r>
            <a:endParaRPr lang="en-US" altLang="ja-JP" sz="1333" dirty="0">
              <a:latin typeface="Arial" panose="020B0604020202020204" pitchFamily="34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B589901-3CB1-724D-9E6F-FB4C5BDDC21F}"/>
              </a:ext>
            </a:extLst>
          </p:cNvPr>
          <p:cNvCxnSpPr/>
          <p:nvPr/>
        </p:nvCxnSpPr>
        <p:spPr>
          <a:xfrm>
            <a:off x="3648413" y="2490281"/>
            <a:ext cx="11772820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E35708A-EE0F-114B-8143-D8EE85D1A3F5}"/>
              </a:ext>
            </a:extLst>
          </p:cNvPr>
          <p:cNvCxnSpPr/>
          <p:nvPr/>
        </p:nvCxnSpPr>
        <p:spPr>
          <a:xfrm>
            <a:off x="3786649" y="1468728"/>
            <a:ext cx="11772820" cy="0"/>
          </a:xfrm>
          <a:prstGeom prst="straightConnector1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7B2815C-FF14-F54C-AEEA-E22EFC472EB8}"/>
              </a:ext>
            </a:extLst>
          </p:cNvPr>
          <p:cNvSpPr txBox="1"/>
          <p:nvPr/>
        </p:nvSpPr>
        <p:spPr>
          <a:xfrm>
            <a:off x="3024868" y="7815734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5C1565-3E7C-694B-BE3A-DAB9C0943B92}"/>
              </a:ext>
            </a:extLst>
          </p:cNvPr>
          <p:cNvSpPr txBox="1"/>
          <p:nvPr/>
        </p:nvSpPr>
        <p:spPr>
          <a:xfrm>
            <a:off x="1993016" y="7815734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F4128-A4B7-454B-BA75-C382EE894915}"/>
              </a:ext>
            </a:extLst>
          </p:cNvPr>
          <p:cNvSpPr txBox="1"/>
          <p:nvPr/>
        </p:nvSpPr>
        <p:spPr>
          <a:xfrm>
            <a:off x="7389972" y="7756890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76B1ED-CCC3-ED4E-853F-BC8A26EC7135}"/>
              </a:ext>
            </a:extLst>
          </p:cNvPr>
          <p:cNvSpPr txBox="1"/>
          <p:nvPr/>
        </p:nvSpPr>
        <p:spPr>
          <a:xfrm>
            <a:off x="7596658" y="2116972"/>
            <a:ext cx="80502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даосизм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E89C2C1-974C-264E-95FA-F5A7D6CC0244}"/>
              </a:ext>
            </a:extLst>
          </p:cNvPr>
          <p:cNvSpPr txBox="1"/>
          <p:nvPr/>
        </p:nvSpPr>
        <p:spPr>
          <a:xfrm>
            <a:off x="7364035" y="1069632"/>
            <a:ext cx="129368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конфуцианство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FE9CC4D-2EDD-9A46-A219-E8C89608633B}"/>
              </a:ext>
            </a:extLst>
          </p:cNvPr>
          <p:cNvCxnSpPr>
            <a:cxnSpLocks/>
          </p:cNvCxnSpPr>
          <p:nvPr/>
        </p:nvCxnSpPr>
        <p:spPr>
          <a:xfrm>
            <a:off x="4819882" y="3061668"/>
            <a:ext cx="10593372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9AA2567-3E26-264F-ABEA-8BFE3961BEA4}"/>
              </a:ext>
            </a:extLst>
          </p:cNvPr>
          <p:cNvSpPr txBox="1"/>
          <p:nvPr/>
        </p:nvSpPr>
        <p:spPr>
          <a:xfrm>
            <a:off x="7721352" y="2733374"/>
            <a:ext cx="82202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буддизм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81E4A5-5723-2040-8E6F-7C46BADBFB78}"/>
              </a:ext>
            </a:extLst>
          </p:cNvPr>
          <p:cNvSpPr txBox="1"/>
          <p:nvPr/>
        </p:nvSpPr>
        <p:spPr>
          <a:xfrm>
            <a:off x="7667" y="8369414"/>
            <a:ext cx="96853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2070-1600 </a:t>
            </a:r>
            <a:endParaRPr lang="en-US" sz="1333" dirty="0"/>
          </a:p>
          <a:p>
            <a:r>
              <a:rPr lang="ru-RU" sz="1333" dirty="0"/>
              <a:t>до н. э.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528966-C603-CE47-9A95-E577799D8994}"/>
              </a:ext>
            </a:extLst>
          </p:cNvPr>
          <p:cNvSpPr txBox="1"/>
          <p:nvPr/>
        </p:nvSpPr>
        <p:spPr>
          <a:xfrm>
            <a:off x="941773" y="8301409"/>
            <a:ext cx="96853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1600-1046 </a:t>
            </a:r>
            <a:endParaRPr lang="en-US" sz="1333" dirty="0"/>
          </a:p>
          <a:p>
            <a:r>
              <a:rPr lang="ru-RU" sz="1333" dirty="0"/>
              <a:t>до н. э.</a:t>
            </a:r>
            <a:endParaRPr lang="en-US" sz="1333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E230A-B12B-3A48-B25C-91B7F2DB0062}"/>
              </a:ext>
            </a:extLst>
          </p:cNvPr>
          <p:cNvSpPr txBox="1"/>
          <p:nvPr/>
        </p:nvSpPr>
        <p:spPr>
          <a:xfrm>
            <a:off x="1943591" y="8323134"/>
            <a:ext cx="881973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1066-256 </a:t>
            </a:r>
            <a:endParaRPr lang="en-US" sz="1333" dirty="0"/>
          </a:p>
          <a:p>
            <a:r>
              <a:rPr lang="ru-RU" sz="1333" dirty="0"/>
              <a:t>до н.э.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FE3B8F-C06C-F842-9D08-F73A30047409}"/>
              </a:ext>
            </a:extLst>
          </p:cNvPr>
          <p:cNvSpPr txBox="1"/>
          <p:nvPr/>
        </p:nvSpPr>
        <p:spPr>
          <a:xfrm>
            <a:off x="3019697" y="8297434"/>
            <a:ext cx="79541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221-206 </a:t>
            </a:r>
            <a:endParaRPr lang="en-US" sz="1333" dirty="0"/>
          </a:p>
          <a:p>
            <a:r>
              <a:rPr lang="ru-RU" sz="1333" dirty="0"/>
              <a:t>до н. э.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605947-0B5B-F448-8DAC-A7D6C08B7356}"/>
              </a:ext>
            </a:extLst>
          </p:cNvPr>
          <p:cNvSpPr txBox="1"/>
          <p:nvPr/>
        </p:nvSpPr>
        <p:spPr>
          <a:xfrm>
            <a:off x="4292764" y="8298732"/>
            <a:ext cx="99732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206 до н. э.</a:t>
            </a:r>
            <a:endParaRPr lang="en-US" sz="1333" dirty="0"/>
          </a:p>
          <a:p>
            <a:r>
              <a:rPr lang="ru-RU" sz="1333" dirty="0"/>
              <a:t>-220 </a:t>
            </a:r>
            <a:r>
              <a:rPr lang="ru-RU" sz="1333" dirty="0" err="1"/>
              <a:t>н.э</a:t>
            </a:r>
            <a:r>
              <a:rPr lang="ru-RU" sz="1333" dirty="0"/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575CBC-A29F-5B49-91C6-79B891D599A6}"/>
              </a:ext>
            </a:extLst>
          </p:cNvPr>
          <p:cNvSpPr txBox="1"/>
          <p:nvPr/>
        </p:nvSpPr>
        <p:spPr>
          <a:xfrm>
            <a:off x="4912346" y="6277995"/>
            <a:ext cx="79541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220-280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1AC6BA-9B3D-5449-A825-2B71E4617AB0}"/>
              </a:ext>
            </a:extLst>
          </p:cNvPr>
          <p:cNvSpPr txBox="1"/>
          <p:nvPr/>
        </p:nvSpPr>
        <p:spPr>
          <a:xfrm>
            <a:off x="6448827" y="8262983"/>
            <a:ext cx="79541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265-420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9D3EB3-D5A8-D240-B702-D71D8388ADCE}"/>
              </a:ext>
            </a:extLst>
          </p:cNvPr>
          <p:cNvSpPr txBox="1"/>
          <p:nvPr/>
        </p:nvSpPr>
        <p:spPr>
          <a:xfrm>
            <a:off x="5440583" y="8316088"/>
            <a:ext cx="79541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581-618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0FD4FB-73C2-D64A-A26A-B395551819C2}"/>
              </a:ext>
            </a:extLst>
          </p:cNvPr>
          <p:cNvSpPr txBox="1"/>
          <p:nvPr/>
        </p:nvSpPr>
        <p:spPr>
          <a:xfrm>
            <a:off x="7393965" y="8277551"/>
            <a:ext cx="79541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618-907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99018C-1E9D-2B4D-8736-3C7FCFFD0179}"/>
              </a:ext>
            </a:extLst>
          </p:cNvPr>
          <p:cNvSpPr txBox="1"/>
          <p:nvPr/>
        </p:nvSpPr>
        <p:spPr>
          <a:xfrm>
            <a:off x="8504625" y="7609056"/>
            <a:ext cx="8819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907-1125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6FA3ED-E043-8D43-8028-130C5464AC26}"/>
              </a:ext>
            </a:extLst>
          </p:cNvPr>
          <p:cNvSpPr txBox="1"/>
          <p:nvPr/>
        </p:nvSpPr>
        <p:spPr>
          <a:xfrm>
            <a:off x="8554215" y="8692466"/>
            <a:ext cx="8819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960-1279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02B8517-F077-9243-AF9C-EE53A65A6DCC}"/>
              </a:ext>
            </a:extLst>
          </p:cNvPr>
          <p:cNvSpPr txBox="1"/>
          <p:nvPr/>
        </p:nvSpPr>
        <p:spPr>
          <a:xfrm>
            <a:off x="9649370" y="7735568"/>
            <a:ext cx="96853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1115-1234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3A1D41E-0074-C148-889B-1ACB653ED83A}"/>
              </a:ext>
            </a:extLst>
          </p:cNvPr>
          <p:cNvSpPr txBox="1"/>
          <p:nvPr/>
        </p:nvSpPr>
        <p:spPr>
          <a:xfrm>
            <a:off x="11455603" y="8432840"/>
            <a:ext cx="96853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1271-1368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27A1FE-F866-4E4D-9D19-FCAEF060CF03}"/>
              </a:ext>
            </a:extLst>
          </p:cNvPr>
          <p:cNvSpPr txBox="1"/>
          <p:nvPr/>
        </p:nvSpPr>
        <p:spPr>
          <a:xfrm>
            <a:off x="12507449" y="8437740"/>
            <a:ext cx="96853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1368-1644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119BCC2-2E0D-AB4C-91A7-C1CF14FE21BD}"/>
              </a:ext>
            </a:extLst>
          </p:cNvPr>
          <p:cNvSpPr txBox="1"/>
          <p:nvPr/>
        </p:nvSpPr>
        <p:spPr>
          <a:xfrm>
            <a:off x="14272765" y="8437740"/>
            <a:ext cx="96853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1644-1912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9A9A4F6-176A-454B-9011-6A93082F80C3}"/>
              </a:ext>
            </a:extLst>
          </p:cNvPr>
          <p:cNvSpPr/>
          <p:nvPr/>
        </p:nvSpPr>
        <p:spPr>
          <a:xfrm>
            <a:off x="8660216" y="6821583"/>
            <a:ext cx="58221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Ляо</a:t>
            </a:r>
            <a:endParaRPr lang="en-US" sz="1867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763115E-CDB8-634F-96DA-B91AC96296C8}"/>
              </a:ext>
            </a:extLst>
          </p:cNvPr>
          <p:cNvSpPr txBox="1"/>
          <p:nvPr/>
        </p:nvSpPr>
        <p:spPr>
          <a:xfrm>
            <a:off x="8649963" y="7254375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кидани</a:t>
            </a:r>
            <a:endParaRPr lang="ru-RU" sz="1333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49C11B9-C5D7-094B-AF52-6B67969111C5}"/>
              </a:ext>
            </a:extLst>
          </p:cNvPr>
          <p:cNvSpPr/>
          <p:nvPr/>
        </p:nvSpPr>
        <p:spPr>
          <a:xfrm>
            <a:off x="6314056" y="6901355"/>
            <a:ext cx="88036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 err="1"/>
              <a:t>Цзинь</a:t>
            </a:r>
            <a:r>
              <a:rPr lang="ru-RU" sz="1867" b="1" dirty="0"/>
              <a:t> </a:t>
            </a:r>
            <a:endParaRPr lang="ru-RU" sz="1867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F4A1365-3341-FB45-A490-7A2936B05168}"/>
              </a:ext>
            </a:extLst>
          </p:cNvPr>
          <p:cNvSpPr txBox="1"/>
          <p:nvPr/>
        </p:nvSpPr>
        <p:spPr>
          <a:xfrm>
            <a:off x="6376309" y="7782410"/>
            <a:ext cx="71846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8D76BA-F0DC-CC46-9231-B0D4CCB08DCB}"/>
              </a:ext>
            </a:extLst>
          </p:cNvPr>
          <p:cNvSpPr txBox="1"/>
          <p:nvPr/>
        </p:nvSpPr>
        <p:spPr>
          <a:xfrm>
            <a:off x="1146117" y="7594824"/>
            <a:ext cx="7184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прото</a:t>
            </a:r>
            <a:r>
              <a:rPr lang="ru-RU" sz="1333" dirty="0"/>
              <a:t>-</a:t>
            </a:r>
          </a:p>
          <a:p>
            <a:r>
              <a:rPr lang="ru-RU" sz="1333" dirty="0" err="1"/>
              <a:t>ханьцы</a:t>
            </a:r>
            <a:endParaRPr lang="ru-RU" sz="1333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900D63-7802-D043-949F-89BF4AB6FCC6}"/>
              </a:ext>
            </a:extLst>
          </p:cNvPr>
          <p:cNvSpPr txBox="1"/>
          <p:nvPr/>
        </p:nvSpPr>
        <p:spPr>
          <a:xfrm>
            <a:off x="22381" y="6070856"/>
            <a:ext cx="42832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Юй</a:t>
            </a:r>
            <a:endParaRPr lang="ru-RU" sz="1333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61E7D81-2609-C742-A565-CDFD69F0C7E3}"/>
              </a:ext>
            </a:extLst>
          </p:cNvPr>
          <p:cNvSpPr txBox="1"/>
          <p:nvPr/>
        </p:nvSpPr>
        <p:spPr>
          <a:xfrm>
            <a:off x="2953589" y="6006363"/>
            <a:ext cx="939681" cy="871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Цинь</a:t>
            </a:r>
            <a:r>
              <a:rPr lang="ru-RU" sz="1333" dirty="0"/>
              <a:t> </a:t>
            </a:r>
          </a:p>
          <a:p>
            <a:r>
              <a:rPr lang="ru-RU" sz="1333" dirty="0" err="1"/>
              <a:t>Шихуанди</a:t>
            </a:r>
            <a:endParaRPr lang="ru-RU" sz="1333" dirty="0"/>
          </a:p>
          <a:p>
            <a:endParaRPr lang="ru-RU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79CBAB0-81B5-7241-842D-64FC4F7FC31C}"/>
              </a:ext>
            </a:extLst>
          </p:cNvPr>
          <p:cNvSpPr txBox="1"/>
          <p:nvPr/>
        </p:nvSpPr>
        <p:spPr>
          <a:xfrm>
            <a:off x="2334937" y="3686569"/>
            <a:ext cx="8359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Цзоу</a:t>
            </a:r>
            <a:r>
              <a:rPr lang="ru-RU" sz="1333" dirty="0"/>
              <a:t> </a:t>
            </a:r>
            <a:r>
              <a:rPr lang="ru-RU" sz="1333" dirty="0" err="1"/>
              <a:t>Янь</a:t>
            </a:r>
            <a:endParaRPr lang="ru-RU" sz="1333" dirty="0"/>
          </a:p>
          <a:p>
            <a:endParaRPr lang="ru-RU" sz="24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123EDDA-ECF0-D840-8089-B04AE48C6168}"/>
              </a:ext>
            </a:extLst>
          </p:cNvPr>
          <p:cNvSpPr txBox="1"/>
          <p:nvPr/>
        </p:nvSpPr>
        <p:spPr>
          <a:xfrm>
            <a:off x="1097153" y="3737239"/>
            <a:ext cx="1228221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инь-ян</a:t>
            </a:r>
            <a:r>
              <a:rPr lang="ru-RU" sz="1333" dirty="0"/>
              <a:t> </a:t>
            </a:r>
            <a:r>
              <a:rPr lang="ja-JP" altLang="en-US" sz="1333"/>
              <a:t>陰陽家</a:t>
            </a:r>
          </a:p>
          <a:p>
            <a:endParaRPr lang="ru-RU" sz="24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2527162-9FAF-924B-A118-5467A08DAF32}"/>
              </a:ext>
            </a:extLst>
          </p:cNvPr>
          <p:cNvSpPr/>
          <p:nvPr/>
        </p:nvSpPr>
        <p:spPr>
          <a:xfrm>
            <a:off x="1097152" y="4128296"/>
            <a:ext cx="111248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33" dirty="0">
                <a:latin typeface="Arial" panose="020B0604020202020204" pitchFamily="34" charset="0"/>
              </a:rPr>
              <a:t>И </a:t>
            </a:r>
            <a:r>
              <a:rPr lang="ru-RU" sz="1333" dirty="0" err="1">
                <a:latin typeface="Arial" panose="020B0604020202020204" pitchFamily="34" charset="0"/>
              </a:rPr>
              <a:t>цзин</a:t>
            </a:r>
            <a:r>
              <a:rPr lang="ru-RU" sz="1333" dirty="0">
                <a:latin typeface="Arial" panose="020B0604020202020204" pitchFamily="34" charset="0"/>
              </a:rPr>
              <a:t> </a:t>
            </a:r>
            <a:r>
              <a:rPr lang="ja-JP" altLang="en-US" sz="1333">
                <a:latin typeface="Arial" panose="020B0604020202020204" pitchFamily="34" charset="0"/>
              </a:rPr>
              <a:t>易经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B5E443D-4715-B24F-89A7-5FB01C923ABE}"/>
              </a:ext>
            </a:extLst>
          </p:cNvPr>
          <p:cNvSpPr txBox="1"/>
          <p:nvPr/>
        </p:nvSpPr>
        <p:spPr>
          <a:xfrm rot="16200000">
            <a:off x="14671951" y="5609005"/>
            <a:ext cx="144674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опиумные войны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A88F48C-968C-BE44-A967-2C6E1ECBFB89}"/>
              </a:ext>
            </a:extLst>
          </p:cNvPr>
          <p:cNvSpPr txBox="1"/>
          <p:nvPr/>
        </p:nvSpPr>
        <p:spPr>
          <a:xfrm rot="16200000">
            <a:off x="14765481" y="7423986"/>
            <a:ext cx="1295547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Британское </a:t>
            </a:r>
          </a:p>
          <a:p>
            <a:r>
              <a:rPr lang="ru-RU" sz="1333" dirty="0"/>
              <a:t>вмешательство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396C67-55D5-D04F-9E3E-A585AF8F04E0}"/>
              </a:ext>
            </a:extLst>
          </p:cNvPr>
          <p:cNvSpPr txBox="1"/>
          <p:nvPr/>
        </p:nvSpPr>
        <p:spPr>
          <a:xfrm>
            <a:off x="2928465" y="4824113"/>
            <a:ext cx="69602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легизм</a:t>
            </a:r>
            <a:endParaRPr lang="ja-JP" altLang="en-US" sz="1333"/>
          </a:p>
          <a:p>
            <a:endParaRPr lang="ru-RU" sz="1333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7557E03-E1F7-E847-A74B-A3AEC8A0B569}"/>
              </a:ext>
            </a:extLst>
          </p:cNvPr>
          <p:cNvSpPr txBox="1"/>
          <p:nvPr/>
        </p:nvSpPr>
        <p:spPr>
          <a:xfrm>
            <a:off x="2191767" y="4572993"/>
            <a:ext cx="66236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Мо </a:t>
            </a:r>
            <a:r>
              <a:rPr lang="ru-RU" sz="1333" dirty="0" err="1"/>
              <a:t>Ди</a:t>
            </a:r>
            <a:endParaRPr lang="ja-JP" altLang="en-US" sz="1333"/>
          </a:p>
          <a:p>
            <a:endParaRPr lang="ru-RU" sz="1333" dirty="0"/>
          </a:p>
        </p:txBody>
      </p:sp>
    </p:spTree>
    <p:extLst>
      <p:ext uri="{BB962C8B-B14F-4D97-AF65-F5344CB8AC3E}">
        <p14:creationId xmlns:p14="http://schemas.microsoft.com/office/powerpoint/2010/main" val="17939052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53D4497-F838-8048-8C5F-0AD1782DE05F}"/>
              </a:ext>
            </a:extLst>
          </p:cNvPr>
          <p:cNvCxnSpPr>
            <a:cxnSpLocks/>
          </p:cNvCxnSpPr>
          <p:nvPr/>
        </p:nvCxnSpPr>
        <p:spPr>
          <a:xfrm>
            <a:off x="311286" y="6653719"/>
            <a:ext cx="15252969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98C97EB-1327-E542-83B2-6FE1E3F27877}"/>
              </a:ext>
            </a:extLst>
          </p:cNvPr>
          <p:cNvSpPr/>
          <p:nvPr/>
        </p:nvSpPr>
        <p:spPr>
          <a:xfrm>
            <a:off x="38769" y="6944201"/>
            <a:ext cx="60465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b="1" dirty="0"/>
              <a:t>Цин</a:t>
            </a:r>
            <a:endParaRPr lang="ru-RU" sz="186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B5BDAA-67C5-5F48-9895-CA3BB37BA208}"/>
              </a:ext>
            </a:extLst>
          </p:cNvPr>
          <p:cNvSpPr txBox="1"/>
          <p:nvPr/>
        </p:nvSpPr>
        <p:spPr>
          <a:xfrm>
            <a:off x="750930" y="680457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24C719-95DD-214F-814E-B3BDFD0D0B75}"/>
              </a:ext>
            </a:extLst>
          </p:cNvPr>
          <p:cNvSpPr txBox="1"/>
          <p:nvPr/>
        </p:nvSpPr>
        <p:spPr>
          <a:xfrm>
            <a:off x="2049294" y="6844871"/>
            <a:ext cx="103906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1916 – 1928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8BE842-140D-6E45-91D0-F51EBF10D6EC}"/>
              </a:ext>
            </a:extLst>
          </p:cNvPr>
          <p:cNvSpPr txBox="1"/>
          <p:nvPr/>
        </p:nvSpPr>
        <p:spPr>
          <a:xfrm>
            <a:off x="2090453" y="5757925"/>
            <a:ext cx="1248740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Эра </a:t>
            </a:r>
          </a:p>
          <a:p>
            <a:r>
              <a:rPr lang="ru-RU" sz="1333" dirty="0"/>
              <a:t>милитаристов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E185B0-81B4-2D47-AFDC-525203BE6A80}"/>
              </a:ext>
            </a:extLst>
          </p:cNvPr>
          <p:cNvSpPr txBox="1"/>
          <p:nvPr/>
        </p:nvSpPr>
        <p:spPr>
          <a:xfrm>
            <a:off x="3696578" y="6882646"/>
            <a:ext cx="962123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1928–1937</a:t>
            </a:r>
          </a:p>
          <a:p>
            <a:endParaRPr lang="ru-RU" sz="1333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BE5B01-D005-FD4D-99A3-0E57B1E89AF0}"/>
              </a:ext>
            </a:extLst>
          </p:cNvPr>
          <p:cNvSpPr txBox="1"/>
          <p:nvPr/>
        </p:nvSpPr>
        <p:spPr>
          <a:xfrm>
            <a:off x="3564954" y="5725884"/>
            <a:ext cx="97892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Гоминьдан</a:t>
            </a:r>
          </a:p>
          <a:p>
            <a:endParaRPr lang="ru-RU" sz="1333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0831D4-C59D-C84E-BD75-0394E5DE72A3}"/>
              </a:ext>
            </a:extLst>
          </p:cNvPr>
          <p:cNvSpPr txBox="1"/>
          <p:nvPr/>
        </p:nvSpPr>
        <p:spPr>
          <a:xfrm>
            <a:off x="4835238" y="6879362"/>
            <a:ext cx="962123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1931–1945</a:t>
            </a:r>
          </a:p>
          <a:p>
            <a:endParaRPr lang="ru-RU" sz="1333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87CE7C-2BCA-EC4B-9EE4-132C55AE7DE9}"/>
              </a:ext>
            </a:extLst>
          </p:cNvPr>
          <p:cNvSpPr txBox="1"/>
          <p:nvPr/>
        </p:nvSpPr>
        <p:spPr>
          <a:xfrm>
            <a:off x="4958858" y="5700516"/>
            <a:ext cx="861839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Японская</a:t>
            </a:r>
          </a:p>
          <a:p>
            <a:r>
              <a:rPr lang="ru-RU" sz="1333" dirty="0"/>
              <a:t> агрессия</a:t>
            </a:r>
          </a:p>
          <a:p>
            <a:endParaRPr lang="ru-RU" sz="1333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37B789-1B76-A64D-86DF-9900D60B2C87}"/>
              </a:ext>
            </a:extLst>
          </p:cNvPr>
          <p:cNvSpPr txBox="1"/>
          <p:nvPr/>
        </p:nvSpPr>
        <p:spPr>
          <a:xfrm>
            <a:off x="6181285" y="6906426"/>
            <a:ext cx="962123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1945–1949</a:t>
            </a:r>
          </a:p>
          <a:p>
            <a:endParaRPr lang="ru-RU" sz="1333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CF7124-4214-394D-B925-FDC5F873E4CA}"/>
              </a:ext>
            </a:extLst>
          </p:cNvPr>
          <p:cNvSpPr txBox="1"/>
          <p:nvPr/>
        </p:nvSpPr>
        <p:spPr>
          <a:xfrm>
            <a:off x="6196368" y="5750229"/>
            <a:ext cx="1153970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Гражданская </a:t>
            </a:r>
          </a:p>
          <a:p>
            <a:r>
              <a:rPr lang="ru-RU" sz="1333" dirty="0"/>
              <a:t>война</a:t>
            </a:r>
          </a:p>
          <a:p>
            <a:endParaRPr lang="ru-RU" sz="1333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143097-1C61-F840-A864-BECB85EF53BB}"/>
              </a:ext>
            </a:extLst>
          </p:cNvPr>
          <p:cNvSpPr txBox="1"/>
          <p:nvPr/>
        </p:nvSpPr>
        <p:spPr>
          <a:xfrm>
            <a:off x="7394047" y="6864858"/>
            <a:ext cx="53091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1949</a:t>
            </a:r>
          </a:p>
          <a:p>
            <a:endParaRPr lang="ru-RU" sz="1333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C0A31E-1FCC-8C48-85B1-EEFF4A26AD9D}"/>
              </a:ext>
            </a:extLst>
          </p:cNvPr>
          <p:cNvSpPr txBox="1"/>
          <p:nvPr/>
        </p:nvSpPr>
        <p:spPr>
          <a:xfrm>
            <a:off x="8504538" y="4369853"/>
            <a:ext cx="2236510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Народная Республика Китай</a:t>
            </a:r>
          </a:p>
          <a:p>
            <a:endParaRPr lang="ru-RU" sz="1333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C2BFA2-7422-F440-9E0A-99CD220BBF45}"/>
              </a:ext>
            </a:extLst>
          </p:cNvPr>
          <p:cNvSpPr txBox="1"/>
          <p:nvPr/>
        </p:nvSpPr>
        <p:spPr>
          <a:xfrm>
            <a:off x="7782265" y="5887368"/>
            <a:ext cx="105535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Мао Цзэдун</a:t>
            </a:r>
          </a:p>
          <a:p>
            <a:endParaRPr lang="ru-RU" sz="1333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16410E2-9DCC-1449-8B49-85C461102687}"/>
              </a:ext>
            </a:extLst>
          </p:cNvPr>
          <p:cNvSpPr txBox="1"/>
          <p:nvPr/>
        </p:nvSpPr>
        <p:spPr>
          <a:xfrm>
            <a:off x="9870511" y="6810400"/>
            <a:ext cx="53091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1978</a:t>
            </a:r>
          </a:p>
          <a:p>
            <a:endParaRPr lang="ru-RU" sz="1333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67C48F1-1AAD-8843-A0AD-C00B777A0876}"/>
              </a:ext>
            </a:extLst>
          </p:cNvPr>
          <p:cNvSpPr txBox="1"/>
          <p:nvPr/>
        </p:nvSpPr>
        <p:spPr>
          <a:xfrm>
            <a:off x="10415327" y="6041901"/>
            <a:ext cx="107593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Дэн Сяопин </a:t>
            </a:r>
          </a:p>
          <a:p>
            <a:endParaRPr lang="ru-RU" sz="1333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E42046A-7A04-7340-8504-C8C8DBCD6A2F}"/>
              </a:ext>
            </a:extLst>
          </p:cNvPr>
          <p:cNvSpPr txBox="1"/>
          <p:nvPr/>
        </p:nvSpPr>
        <p:spPr>
          <a:xfrm>
            <a:off x="11850383" y="6811594"/>
            <a:ext cx="53091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1989</a:t>
            </a:r>
          </a:p>
          <a:p>
            <a:endParaRPr lang="ru-RU" sz="1333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D19366-B660-3144-AF4B-5D41798668D4}"/>
              </a:ext>
            </a:extLst>
          </p:cNvPr>
          <p:cNvSpPr txBox="1"/>
          <p:nvPr/>
        </p:nvSpPr>
        <p:spPr>
          <a:xfrm rot="16200000">
            <a:off x="11765875" y="5411062"/>
            <a:ext cx="112498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Тяньаньмэнь</a:t>
            </a:r>
          </a:p>
          <a:p>
            <a:endParaRPr lang="ru-RU" sz="1333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B33C99-831A-4742-A8E4-77F23F487D87}"/>
              </a:ext>
            </a:extLst>
          </p:cNvPr>
          <p:cNvSpPr txBox="1"/>
          <p:nvPr/>
        </p:nvSpPr>
        <p:spPr>
          <a:xfrm>
            <a:off x="13471282" y="6783317"/>
            <a:ext cx="53091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2012</a:t>
            </a:r>
          </a:p>
          <a:p>
            <a:endParaRPr lang="ru-RU" sz="1333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DC6250-4BDC-A342-9F96-1A04C45A6BC9}"/>
              </a:ext>
            </a:extLst>
          </p:cNvPr>
          <p:cNvSpPr txBox="1"/>
          <p:nvPr/>
        </p:nvSpPr>
        <p:spPr>
          <a:xfrm>
            <a:off x="14093673" y="6077076"/>
            <a:ext cx="112723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Си </a:t>
            </a:r>
            <a:r>
              <a:rPr lang="ru-RU" sz="1333" dirty="0" err="1"/>
              <a:t>Цзиньпин</a:t>
            </a:r>
            <a:endParaRPr lang="ru-RU" sz="1333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1BC881F-E257-854A-BAB2-F036874F1142}"/>
              </a:ext>
            </a:extLst>
          </p:cNvPr>
          <p:cNvSpPr txBox="1"/>
          <p:nvPr/>
        </p:nvSpPr>
        <p:spPr>
          <a:xfrm>
            <a:off x="884779" y="5750909"/>
            <a:ext cx="1019766" cy="871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Китайская </a:t>
            </a:r>
          </a:p>
          <a:p>
            <a:r>
              <a:rPr lang="ru-RU" sz="1333" dirty="0"/>
              <a:t>Республика</a:t>
            </a:r>
          </a:p>
          <a:p>
            <a:endParaRPr lang="ru-RU" sz="2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780CFAB-510F-C140-9813-2C18E444F14A}"/>
              </a:ext>
            </a:extLst>
          </p:cNvPr>
          <p:cNvSpPr txBox="1"/>
          <p:nvPr/>
        </p:nvSpPr>
        <p:spPr>
          <a:xfrm>
            <a:off x="4238606" y="8208330"/>
            <a:ext cx="6790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Китайский </a:t>
            </a:r>
            <a:r>
              <a:rPr lang="ru-RU" sz="2400" dirty="0" err="1"/>
              <a:t>археомодерн</a:t>
            </a:r>
            <a:r>
              <a:rPr lang="ru-RU" sz="2400" dirty="0"/>
              <a:t>/оборонная мобилизация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C6A9AFA-E038-3843-9620-268E0986B184}"/>
              </a:ext>
            </a:extLst>
          </p:cNvPr>
          <p:cNvSpPr txBox="1"/>
          <p:nvPr/>
        </p:nvSpPr>
        <p:spPr>
          <a:xfrm>
            <a:off x="10067843" y="7449208"/>
            <a:ext cx="1963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коммунизм/маоизм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9DF13F3-49CA-EA44-B4C0-B3472AC3F5CF}"/>
              </a:ext>
            </a:extLst>
          </p:cNvPr>
          <p:cNvSpPr txBox="1"/>
          <p:nvPr/>
        </p:nvSpPr>
        <p:spPr>
          <a:xfrm>
            <a:off x="2081284" y="7346599"/>
            <a:ext cx="1369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национализм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5560A9-551D-B04C-BEA8-0BF114747B8E}"/>
              </a:ext>
            </a:extLst>
          </p:cNvPr>
          <p:cNvSpPr txBox="1"/>
          <p:nvPr/>
        </p:nvSpPr>
        <p:spPr>
          <a:xfrm>
            <a:off x="4762291" y="3081922"/>
            <a:ext cx="6221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конфуцианство китайская структура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B0DA54-17D1-5046-9650-7AABCCFE1F9C}"/>
              </a:ext>
            </a:extLst>
          </p:cNvPr>
          <p:cNvCxnSpPr>
            <a:cxnSpLocks/>
          </p:cNvCxnSpPr>
          <p:nvPr/>
        </p:nvCxnSpPr>
        <p:spPr>
          <a:xfrm>
            <a:off x="1525125" y="2619465"/>
            <a:ext cx="1225735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0F48BC5-19AC-6D48-8ED7-9D37814B8987}"/>
              </a:ext>
            </a:extLst>
          </p:cNvPr>
          <p:cNvSpPr txBox="1"/>
          <p:nvPr/>
        </p:nvSpPr>
        <p:spPr>
          <a:xfrm>
            <a:off x="2638343" y="1741920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национализм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6F107A-AD8E-A443-AC54-58219384FAE1}"/>
              </a:ext>
            </a:extLst>
          </p:cNvPr>
          <p:cNvSpPr txBox="1"/>
          <p:nvPr/>
        </p:nvSpPr>
        <p:spPr>
          <a:xfrm>
            <a:off x="8349987" y="1725408"/>
            <a:ext cx="2034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коммунизм/маоизм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8E8A09-BEA2-764D-98A2-9F38F22A11DC}"/>
              </a:ext>
            </a:extLst>
          </p:cNvPr>
          <p:cNvSpPr txBox="1"/>
          <p:nvPr/>
        </p:nvSpPr>
        <p:spPr>
          <a:xfrm>
            <a:off x="11557644" y="2092260"/>
            <a:ext cx="1284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либерализм</a:t>
            </a:r>
          </a:p>
        </p:txBody>
      </p:sp>
    </p:spTree>
    <p:extLst>
      <p:ext uri="{BB962C8B-B14F-4D97-AF65-F5344CB8AC3E}">
        <p14:creationId xmlns:p14="http://schemas.microsoft.com/office/powerpoint/2010/main" val="15845129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414F770-E0E8-A741-B54F-2E7549EC0F56}"/>
              </a:ext>
            </a:extLst>
          </p:cNvPr>
          <p:cNvSpPr txBox="1"/>
          <p:nvPr/>
        </p:nvSpPr>
        <p:spPr>
          <a:xfrm>
            <a:off x="5401539" y="8413480"/>
            <a:ext cx="350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Китайская </a:t>
            </a:r>
            <a:r>
              <a:rPr lang="ru-RU" sz="2400" dirty="0" err="1"/>
              <a:t>вестернология</a:t>
            </a:r>
            <a:endParaRPr lang="ru-RU"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96B839-43DC-044E-AE12-B61EA5B4D731}"/>
              </a:ext>
            </a:extLst>
          </p:cNvPr>
          <p:cNvCxnSpPr>
            <a:cxnSpLocks/>
          </p:cNvCxnSpPr>
          <p:nvPr/>
        </p:nvCxnSpPr>
        <p:spPr>
          <a:xfrm flipV="1">
            <a:off x="7937771" y="560174"/>
            <a:ext cx="0" cy="7390567"/>
          </a:xfrm>
          <a:prstGeom prst="line">
            <a:avLst/>
          </a:prstGeom>
          <a:ln w="920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1868FC7-4A5B-CF44-8FF3-18F7194F6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2244" y="1960605"/>
            <a:ext cx="6472411" cy="362739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4228D59-20CD-C54A-9E01-A12AC7628CF6}"/>
              </a:ext>
            </a:extLst>
          </p:cNvPr>
          <p:cNvSpPr txBox="1"/>
          <p:nvPr/>
        </p:nvSpPr>
        <p:spPr>
          <a:xfrm rot="16200000">
            <a:off x="6663613" y="4341169"/>
            <a:ext cx="3309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Китайская цивилизация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C79D2E-0598-E44E-895E-BC41C09CD381}"/>
              </a:ext>
            </a:extLst>
          </p:cNvPr>
          <p:cNvSpPr txBox="1"/>
          <p:nvPr/>
        </p:nvSpPr>
        <p:spPr>
          <a:xfrm>
            <a:off x="748844" y="1468317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Западная</a:t>
            </a:r>
          </a:p>
          <a:p>
            <a:r>
              <a:rPr lang="ru-RU" sz="2400" dirty="0"/>
              <a:t> цивилизация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51BB2-DB73-1B44-A6C7-71FB61A094E9}"/>
              </a:ext>
            </a:extLst>
          </p:cNvPr>
          <p:cNvSpPr txBox="1"/>
          <p:nvPr/>
        </p:nvSpPr>
        <p:spPr>
          <a:xfrm>
            <a:off x="5843676" y="3360065"/>
            <a:ext cx="582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XIX</a:t>
            </a:r>
            <a:endParaRPr lang="ru-RU" sz="24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F280116-FB0F-AA45-A8A2-AA5F02C75301}"/>
              </a:ext>
            </a:extLst>
          </p:cNvPr>
          <p:cNvSpPr txBox="1"/>
          <p:nvPr/>
        </p:nvSpPr>
        <p:spPr>
          <a:xfrm>
            <a:off x="6610505" y="673878"/>
            <a:ext cx="582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XXI</a:t>
            </a:r>
            <a:endParaRPr lang="ru-RU" sz="24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275268-661F-6242-8F6E-6FD87F290FE1}"/>
              </a:ext>
            </a:extLst>
          </p:cNvPr>
          <p:cNvCxnSpPr>
            <a:cxnSpLocks/>
          </p:cNvCxnSpPr>
          <p:nvPr/>
        </p:nvCxnSpPr>
        <p:spPr>
          <a:xfrm>
            <a:off x="3244933" y="3365065"/>
            <a:ext cx="4407848" cy="1"/>
          </a:xfrm>
          <a:prstGeom prst="straightConnector1">
            <a:avLst/>
          </a:prstGeom>
          <a:ln w="19050">
            <a:solidFill>
              <a:schemeClr val="bg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6F7F76F-9DCF-734D-9A14-05B0074078C1}"/>
              </a:ext>
            </a:extLst>
          </p:cNvPr>
          <p:cNvCxnSpPr>
            <a:cxnSpLocks/>
          </p:cNvCxnSpPr>
          <p:nvPr/>
        </p:nvCxnSpPr>
        <p:spPr>
          <a:xfrm>
            <a:off x="3342132" y="1217865"/>
            <a:ext cx="3742409" cy="0"/>
          </a:xfrm>
          <a:prstGeom prst="straightConnector1">
            <a:avLst/>
          </a:prstGeom>
          <a:ln w="19050">
            <a:solidFill>
              <a:schemeClr val="bg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ACE69E-8E0C-9A40-AEDB-45D54CC93F6C}"/>
              </a:ext>
            </a:extLst>
          </p:cNvPr>
          <p:cNvSpPr txBox="1"/>
          <p:nvPr/>
        </p:nvSpPr>
        <p:spPr>
          <a:xfrm>
            <a:off x="3680330" y="3442139"/>
            <a:ext cx="144674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опиумные войны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B27CF-8E72-4C4F-AD16-BA1DF6B43969}"/>
              </a:ext>
            </a:extLst>
          </p:cNvPr>
          <p:cNvSpPr txBox="1"/>
          <p:nvPr/>
        </p:nvSpPr>
        <p:spPr>
          <a:xfrm>
            <a:off x="3549488" y="2139120"/>
            <a:ext cx="1268424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вестернизация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C449395-380B-1840-BF6C-83C2F9CE752A}"/>
              </a:ext>
            </a:extLst>
          </p:cNvPr>
          <p:cNvSpPr txBox="1"/>
          <p:nvPr/>
        </p:nvSpPr>
        <p:spPr>
          <a:xfrm>
            <a:off x="5871881" y="1971629"/>
            <a:ext cx="505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XX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9CDC23-BA61-A44F-B753-A6C0E8BBFEA1}"/>
              </a:ext>
            </a:extLst>
          </p:cNvPr>
          <p:cNvSpPr txBox="1"/>
          <p:nvPr/>
        </p:nvSpPr>
        <p:spPr>
          <a:xfrm rot="16200000">
            <a:off x="6311201" y="1584268"/>
            <a:ext cx="947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коммунизм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04C7FEE-317E-774A-9585-F566FA2D76BC}"/>
              </a:ext>
            </a:extLst>
          </p:cNvPr>
          <p:cNvSpPr txBox="1"/>
          <p:nvPr/>
        </p:nvSpPr>
        <p:spPr>
          <a:xfrm rot="16200000">
            <a:off x="6552696" y="2557156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национализм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14519956-48E2-5B4D-90D6-D32DF54E7233}"/>
              </a:ext>
            </a:extLst>
          </p:cNvPr>
          <p:cNvSpPr/>
          <p:nvPr/>
        </p:nvSpPr>
        <p:spPr>
          <a:xfrm>
            <a:off x="6070087" y="1743708"/>
            <a:ext cx="1887764" cy="3020673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3" name="Arc 82">
            <a:extLst>
              <a:ext uri="{FF2B5EF4-FFF2-40B4-BE49-F238E27FC236}">
                <a16:creationId xmlns:a16="http://schemas.microsoft.com/office/drawing/2014/main" id="{AF2B2D30-3BCA-4B49-A1B4-58E959EE11FA}"/>
              </a:ext>
            </a:extLst>
          </p:cNvPr>
          <p:cNvSpPr/>
          <p:nvPr/>
        </p:nvSpPr>
        <p:spPr>
          <a:xfrm rot="6847072">
            <a:off x="6206837" y="136194"/>
            <a:ext cx="2531535" cy="940620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61432468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729534-3EBA-8C4E-A0EF-2337A11B5ECA}"/>
              </a:ext>
            </a:extLst>
          </p:cNvPr>
          <p:cNvSpPr txBox="1"/>
          <p:nvPr/>
        </p:nvSpPr>
        <p:spPr>
          <a:xfrm>
            <a:off x="1944131" y="3064476"/>
            <a:ext cx="9926628" cy="2062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/>
              <a:t>Инь </a:t>
            </a:r>
            <a:r>
              <a:rPr lang="ja-JP" altLang="en-US" sz="4267"/>
              <a:t>陰</a:t>
            </a:r>
            <a:r>
              <a:rPr lang="ru-RU" altLang="ja-JP" sz="4267" dirty="0"/>
              <a:t> </a:t>
            </a:r>
            <a:r>
              <a:rPr lang="ru-RU" sz="4267" dirty="0"/>
              <a:t>/ Ян </a:t>
            </a:r>
            <a:r>
              <a:rPr lang="ja-JP" altLang="en-US" sz="4267"/>
              <a:t>陽</a:t>
            </a:r>
            <a:r>
              <a:rPr lang="ru-RU" sz="4267" dirty="0"/>
              <a:t>)</a:t>
            </a:r>
          </a:p>
          <a:p>
            <a:r>
              <a:rPr lang="ru-RU" sz="4267" dirty="0"/>
              <a:t>Инь/Ян обязательно есть </a:t>
            </a:r>
            <a:r>
              <a:rPr lang="ru-RU" sz="4267" i="1" dirty="0"/>
              <a:t>перемена </a:t>
            </a:r>
            <a:r>
              <a:rPr lang="ru-RU" sz="4267" dirty="0"/>
              <a:t>(И </a:t>
            </a:r>
            <a:r>
              <a:rPr lang="ja-JP" altLang="en-US" sz="4267"/>
              <a:t>易</a:t>
            </a:r>
            <a:r>
              <a:rPr lang="ru-RU" sz="4267" dirty="0"/>
              <a:t>)</a:t>
            </a:r>
          </a:p>
          <a:p>
            <a:r>
              <a:rPr lang="ru-RU" sz="4267" dirty="0" err="1"/>
              <a:t>тяо</a:t>
            </a:r>
            <a:r>
              <a:rPr lang="ru-RU" sz="4267" dirty="0"/>
              <a:t> (</a:t>
            </a:r>
            <a:r>
              <a:rPr lang="en-US" sz="4267" dirty="0" err="1"/>
              <a:t>調</a:t>
            </a:r>
            <a:r>
              <a:rPr lang="ru-RU" sz="4267" dirty="0"/>
              <a:t>), гармония</a:t>
            </a:r>
            <a:endParaRPr lang="ru-RU" sz="4267" b="1" dirty="0"/>
          </a:p>
        </p:txBody>
      </p:sp>
    </p:spTree>
    <p:extLst>
      <p:ext uri="{BB962C8B-B14F-4D97-AF65-F5344CB8AC3E}">
        <p14:creationId xmlns:p14="http://schemas.microsoft.com/office/powerpoint/2010/main" val="38156230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E051E-85C8-504A-9D89-BE5695D40E0D}"/>
              </a:ext>
            </a:extLst>
          </p:cNvPr>
          <p:cNvSpPr txBox="1"/>
          <p:nvPr/>
        </p:nvSpPr>
        <p:spPr>
          <a:xfrm>
            <a:off x="774357" y="560174"/>
            <a:ext cx="13077585" cy="5633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Основные принципы конфуцианства:</a:t>
            </a:r>
          </a:p>
          <a:p>
            <a:endParaRPr lang="ru-RU" sz="1867" dirty="0"/>
          </a:p>
          <a:p>
            <a:r>
              <a:rPr lang="ru-RU" sz="1867" dirty="0"/>
              <a:t>1. </a:t>
            </a:r>
            <a:r>
              <a:rPr lang="ru-RU" sz="1867" b="1" dirty="0" err="1"/>
              <a:t>Жэнь</a:t>
            </a:r>
            <a:r>
              <a:rPr lang="ru-RU" sz="1867" dirty="0"/>
              <a:t> (</a:t>
            </a:r>
            <a:r>
              <a:rPr lang="ja-JP" altLang="en-US" sz="1867"/>
              <a:t>仁</a:t>
            </a:r>
            <a:r>
              <a:rPr lang="en-US" altLang="ja-JP" sz="1867" dirty="0"/>
              <a:t>, </a:t>
            </a:r>
            <a:r>
              <a:rPr lang="en-GB" sz="1867" dirty="0" err="1"/>
              <a:t>Rén</a:t>
            </a:r>
            <a:r>
              <a:rPr lang="en-GB" sz="1867" dirty="0"/>
              <a:t>) — </a:t>
            </a:r>
            <a:r>
              <a:rPr lang="ru-RU" sz="1867" dirty="0"/>
              <a:t>Гуманность, </a:t>
            </a:r>
            <a:r>
              <a:rPr lang="ru-RU" sz="1867" b="1" dirty="0"/>
              <a:t>человечность</a:t>
            </a:r>
            <a:r>
              <a:rPr lang="ru-RU" sz="1867" dirty="0"/>
              <a:t>. Центральная концепция конфуцианства, означающая любовь к людям, доброжелательность и сострадание. Это качество делает человека истинно человечным.</a:t>
            </a:r>
          </a:p>
          <a:p>
            <a:r>
              <a:rPr lang="ru-RU" sz="1867" dirty="0"/>
              <a:t>"Не делай другим того, чего не желаешь себе" (</a:t>
            </a:r>
            <a:r>
              <a:rPr lang="ja-JP" altLang="en-US" sz="1867"/>
              <a:t>己所不欲，勿施于人</a:t>
            </a:r>
            <a:r>
              <a:rPr lang="en-US" altLang="ja-JP" sz="1867" dirty="0"/>
              <a:t>, </a:t>
            </a:r>
            <a:r>
              <a:rPr lang="en-GB" sz="1867" dirty="0" err="1"/>
              <a:t>Jǐ</a:t>
            </a:r>
            <a:r>
              <a:rPr lang="en-GB" sz="1867" dirty="0"/>
              <a:t> </a:t>
            </a:r>
            <a:r>
              <a:rPr lang="en-GB" sz="1867" dirty="0" err="1"/>
              <a:t>suǒ</a:t>
            </a:r>
            <a:r>
              <a:rPr lang="en-GB" sz="1867" dirty="0"/>
              <a:t> </a:t>
            </a:r>
            <a:r>
              <a:rPr lang="en-GB" sz="1867" dirty="0" err="1"/>
              <a:t>bù</a:t>
            </a:r>
            <a:r>
              <a:rPr lang="en-GB" sz="1867" dirty="0"/>
              <a:t> </a:t>
            </a:r>
            <a:r>
              <a:rPr lang="en-GB" sz="1867" dirty="0" err="1"/>
              <a:t>yù</a:t>
            </a:r>
            <a:r>
              <a:rPr lang="en-GB" sz="1867" dirty="0"/>
              <a:t>, </a:t>
            </a:r>
            <a:r>
              <a:rPr lang="en-GB" sz="1867" dirty="0" err="1"/>
              <a:t>wù</a:t>
            </a:r>
            <a:r>
              <a:rPr lang="en-GB" sz="1867" dirty="0"/>
              <a:t> </a:t>
            </a:r>
            <a:r>
              <a:rPr lang="en-GB" sz="1867" dirty="0" err="1"/>
              <a:t>shī</a:t>
            </a:r>
            <a:r>
              <a:rPr lang="en-GB" sz="1867" dirty="0"/>
              <a:t> </a:t>
            </a:r>
            <a:r>
              <a:rPr lang="en-GB" sz="1867" dirty="0" err="1"/>
              <a:t>yú</a:t>
            </a:r>
            <a:r>
              <a:rPr lang="en-GB" sz="1867" dirty="0"/>
              <a:t> </a:t>
            </a:r>
            <a:r>
              <a:rPr lang="en-GB" sz="1867" dirty="0" err="1"/>
              <a:t>rén</a:t>
            </a:r>
            <a:r>
              <a:rPr lang="en-GB" sz="1867" dirty="0"/>
              <a:t>).</a:t>
            </a:r>
          </a:p>
          <a:p>
            <a:r>
              <a:rPr lang="en-GB" sz="1867" dirty="0"/>
              <a:t>2</a:t>
            </a:r>
            <a:r>
              <a:rPr lang="en-GB" sz="1867" b="1" dirty="0"/>
              <a:t>. </a:t>
            </a:r>
            <a:r>
              <a:rPr lang="ru-RU" sz="1867" b="1" dirty="0"/>
              <a:t>Ли </a:t>
            </a:r>
            <a:r>
              <a:rPr lang="ru-RU" sz="1867" dirty="0"/>
              <a:t>(</a:t>
            </a:r>
            <a:r>
              <a:rPr lang="ja-JP" altLang="en-US" sz="1867"/>
              <a:t>礼</a:t>
            </a:r>
            <a:r>
              <a:rPr lang="en-US" altLang="ja-JP" sz="1867" dirty="0"/>
              <a:t>, </a:t>
            </a:r>
            <a:r>
              <a:rPr lang="en-GB" sz="1867" dirty="0" err="1"/>
              <a:t>Lǐ</a:t>
            </a:r>
            <a:r>
              <a:rPr lang="en-GB" sz="1867" dirty="0"/>
              <a:t>) — </a:t>
            </a:r>
            <a:r>
              <a:rPr lang="ru-RU" sz="1867" dirty="0"/>
              <a:t>Ритуал, порядок, благопристойность. Соблюдение правил поведения, традиций и социальных норм, которые поддерживают гармонию и порядок. Это не только внешние ритуалы, но и внутренняя дисциплина. Уважение к старшим, соблюдение этикета, выполнение социальных ролей (например, сын слушается отца, подданный — правителя). Церемонии почитания предков или правила общения в семье.</a:t>
            </a:r>
          </a:p>
          <a:p>
            <a:r>
              <a:rPr lang="ru-RU" sz="1867" dirty="0"/>
              <a:t>3. </a:t>
            </a:r>
            <a:r>
              <a:rPr lang="ru-RU" sz="1867" b="1" dirty="0" err="1"/>
              <a:t>Сяо</a:t>
            </a:r>
            <a:r>
              <a:rPr lang="ru-RU" sz="1867" dirty="0"/>
              <a:t> (</a:t>
            </a:r>
            <a:r>
              <a:rPr lang="ja-JP" altLang="en-US" sz="1867"/>
              <a:t>孝</a:t>
            </a:r>
            <a:r>
              <a:rPr lang="en-US" altLang="ja-JP" sz="1867" dirty="0"/>
              <a:t>, </a:t>
            </a:r>
            <a:r>
              <a:rPr lang="en-GB" sz="1867" dirty="0" err="1"/>
              <a:t>Xiào</a:t>
            </a:r>
            <a:r>
              <a:rPr lang="en-GB" sz="1867" dirty="0"/>
              <a:t>) — </a:t>
            </a:r>
            <a:r>
              <a:rPr lang="ru-RU" sz="1867" dirty="0"/>
              <a:t>Почтительность к родителям (сыновняя почтительность). Уважение и забота о родителях и предках как основа морали и стабильности общества. Сын должен подчиняться отцу, заботиться о родителях в старости, чтить их память после смерти. </a:t>
            </a:r>
            <a:r>
              <a:rPr lang="ru-RU" sz="1867" dirty="0" err="1"/>
              <a:t>Сяо</a:t>
            </a:r>
            <a:r>
              <a:rPr lang="ru-RU" sz="1867" dirty="0"/>
              <a:t> считается корнем </a:t>
            </a:r>
            <a:r>
              <a:rPr lang="ru-RU" sz="1867" dirty="0" err="1"/>
              <a:t>жэнь</a:t>
            </a:r>
            <a:r>
              <a:rPr lang="ru-RU" sz="1867" dirty="0"/>
              <a:t> и основой семейной и социальной иерархии.</a:t>
            </a:r>
          </a:p>
          <a:p>
            <a:r>
              <a:rPr lang="ru-RU" sz="1867" dirty="0"/>
              <a:t>4. </a:t>
            </a:r>
            <a:r>
              <a:rPr lang="ru-RU" sz="1867" b="1" dirty="0"/>
              <a:t>И</a:t>
            </a:r>
            <a:r>
              <a:rPr lang="ru-RU" sz="1867" dirty="0"/>
              <a:t> (</a:t>
            </a:r>
            <a:r>
              <a:rPr lang="ja-JP" altLang="en-US" sz="1867"/>
              <a:t>义</a:t>
            </a:r>
            <a:r>
              <a:rPr lang="en-US" altLang="ja-JP" sz="1867" dirty="0"/>
              <a:t>, </a:t>
            </a:r>
            <a:r>
              <a:rPr lang="en-GB" sz="1867" dirty="0" err="1"/>
              <a:t>Yì</a:t>
            </a:r>
            <a:r>
              <a:rPr lang="en-GB" sz="1867" dirty="0"/>
              <a:t>) — </a:t>
            </a:r>
            <a:r>
              <a:rPr lang="ru-RU" sz="1867" dirty="0"/>
              <a:t>Справедливость, долг, праведность. Стремление поступать правильно, даже если это противоречит личной выгоде. Это моральный долг перед обществом и совестью. Честность в делах, верность принципам, отказ от корысти. Чиновник должен служить народу, а не обогащаться за его счёт.</a:t>
            </a:r>
          </a:p>
          <a:p>
            <a:r>
              <a:rPr lang="ru-RU" sz="1867" dirty="0"/>
              <a:t>5. </a:t>
            </a:r>
            <a:r>
              <a:rPr lang="ru-RU" sz="1867" b="1" dirty="0" err="1"/>
              <a:t>Чжи</a:t>
            </a:r>
            <a:r>
              <a:rPr lang="ru-RU" sz="1867" dirty="0"/>
              <a:t> (</a:t>
            </a:r>
            <a:r>
              <a:rPr lang="ja-JP" altLang="en-US" sz="1867"/>
              <a:t>智</a:t>
            </a:r>
            <a:r>
              <a:rPr lang="en-US" altLang="ja-JP" sz="1867" dirty="0"/>
              <a:t>, </a:t>
            </a:r>
            <a:r>
              <a:rPr lang="en-GB" sz="1867" dirty="0" err="1"/>
              <a:t>Zhì</a:t>
            </a:r>
            <a:r>
              <a:rPr lang="en-GB" sz="1867" dirty="0"/>
              <a:t>) — </a:t>
            </a:r>
            <a:r>
              <a:rPr lang="ru-RU" sz="1867" dirty="0"/>
              <a:t>Мудрость, знание. Развитие интеллекта и понимания мира через обучение и самосовершенствование. Конфуций подчёркивал важность образования и размышлений для формирования личности. "Учиться и не размышлять — напрасно терять время; размышлять и не учиться — опасно" (</a:t>
            </a:r>
            <a:r>
              <a:rPr lang="ja-JP" altLang="en-US" sz="1867"/>
              <a:t>学而不思则罔，思而不学则殆</a:t>
            </a:r>
            <a:r>
              <a:rPr lang="en-US" altLang="ja-JP" sz="1867" dirty="0"/>
              <a:t>, </a:t>
            </a:r>
            <a:r>
              <a:rPr lang="en-GB" sz="1867" dirty="0" err="1"/>
              <a:t>Xué</a:t>
            </a:r>
            <a:r>
              <a:rPr lang="en-GB" sz="1867" dirty="0"/>
              <a:t> </a:t>
            </a:r>
            <a:r>
              <a:rPr lang="en-GB" sz="1867" dirty="0" err="1"/>
              <a:t>ér</a:t>
            </a:r>
            <a:r>
              <a:rPr lang="en-GB" sz="1867" dirty="0"/>
              <a:t> </a:t>
            </a:r>
            <a:r>
              <a:rPr lang="en-GB" sz="1867" dirty="0" err="1"/>
              <a:t>bù</a:t>
            </a:r>
            <a:r>
              <a:rPr lang="en-GB" sz="1867" dirty="0"/>
              <a:t> </a:t>
            </a:r>
            <a:r>
              <a:rPr lang="en-GB" sz="1867" dirty="0" err="1"/>
              <a:t>sī</a:t>
            </a:r>
            <a:r>
              <a:rPr lang="en-GB" sz="1867" dirty="0"/>
              <a:t> </a:t>
            </a:r>
            <a:r>
              <a:rPr lang="en-GB" sz="1867" dirty="0" err="1"/>
              <a:t>zé</a:t>
            </a:r>
            <a:r>
              <a:rPr lang="en-GB" sz="1867" dirty="0"/>
              <a:t> </a:t>
            </a:r>
            <a:r>
              <a:rPr lang="en-GB" sz="1867" dirty="0" err="1"/>
              <a:t>wǎng</a:t>
            </a:r>
            <a:r>
              <a:rPr lang="en-GB" sz="1867" dirty="0"/>
              <a:t>, </a:t>
            </a:r>
            <a:r>
              <a:rPr lang="en-GB" sz="1867" dirty="0" err="1"/>
              <a:t>sī</a:t>
            </a:r>
            <a:r>
              <a:rPr lang="en-GB" sz="1867" dirty="0"/>
              <a:t> </a:t>
            </a:r>
            <a:r>
              <a:rPr lang="en-GB" sz="1867" dirty="0" err="1"/>
              <a:t>ér</a:t>
            </a:r>
            <a:r>
              <a:rPr lang="en-GB" sz="1867" dirty="0"/>
              <a:t> </a:t>
            </a:r>
            <a:r>
              <a:rPr lang="en-GB" sz="1867" dirty="0" err="1"/>
              <a:t>bù</a:t>
            </a:r>
            <a:r>
              <a:rPr lang="en-GB" sz="1867" dirty="0"/>
              <a:t> </a:t>
            </a:r>
            <a:r>
              <a:rPr lang="en-GB" sz="1867" dirty="0" err="1"/>
              <a:t>xué</a:t>
            </a:r>
            <a:r>
              <a:rPr lang="en-GB" sz="1867" dirty="0"/>
              <a:t> </a:t>
            </a:r>
            <a:r>
              <a:rPr lang="en-GB" sz="1867" dirty="0" err="1"/>
              <a:t>zé</a:t>
            </a:r>
            <a:r>
              <a:rPr lang="en-GB" sz="1867" dirty="0"/>
              <a:t> </a:t>
            </a:r>
            <a:r>
              <a:rPr lang="en-GB" sz="1867" dirty="0" err="1"/>
              <a:t>dài</a:t>
            </a:r>
            <a:r>
              <a:rPr lang="en-GB" sz="1867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1366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631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E051E-85C8-504A-9D89-BE5695D40E0D}"/>
              </a:ext>
            </a:extLst>
          </p:cNvPr>
          <p:cNvSpPr txBox="1"/>
          <p:nvPr/>
        </p:nvSpPr>
        <p:spPr>
          <a:xfrm>
            <a:off x="774357" y="840260"/>
            <a:ext cx="13077585" cy="5058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Основные принципы конфуцианства:</a:t>
            </a:r>
          </a:p>
          <a:p>
            <a:endParaRPr lang="ru-RU" sz="1867" dirty="0"/>
          </a:p>
          <a:p>
            <a:r>
              <a:rPr lang="en-GB" sz="1867" dirty="0"/>
              <a:t>6. </a:t>
            </a:r>
            <a:r>
              <a:rPr lang="ru-RU" sz="1867" b="1" dirty="0"/>
              <a:t>Синь</a:t>
            </a:r>
            <a:r>
              <a:rPr lang="ru-RU" sz="1867" dirty="0"/>
              <a:t> (</a:t>
            </a:r>
            <a:r>
              <a:rPr lang="ja-JP" altLang="en-US" sz="1867"/>
              <a:t>信</a:t>
            </a:r>
            <a:r>
              <a:rPr lang="en-US" altLang="ja-JP" sz="1867" dirty="0"/>
              <a:t>, </a:t>
            </a:r>
            <a:r>
              <a:rPr lang="en-GB" sz="1867" dirty="0" err="1"/>
              <a:t>Xìn</a:t>
            </a:r>
            <a:r>
              <a:rPr lang="en-GB" sz="1867" dirty="0"/>
              <a:t>) — </a:t>
            </a:r>
            <a:r>
              <a:rPr lang="ru-RU" sz="1867" dirty="0"/>
              <a:t>Искренность, доверие. Честность, верность слову и надёжность в отношениях.</a:t>
            </a:r>
          </a:p>
          <a:p>
            <a:r>
              <a:rPr lang="ru-RU" sz="1867" dirty="0"/>
              <a:t>Человек должен быть правдивым и держать обещания, чтобы заслужить доверие других. Основа социальных связей и стабильности.</a:t>
            </a:r>
          </a:p>
          <a:p>
            <a:r>
              <a:rPr lang="ru-RU" sz="1867" dirty="0"/>
              <a:t>7. </a:t>
            </a:r>
            <a:r>
              <a:rPr lang="ru-RU" sz="1867" b="1" dirty="0" err="1"/>
              <a:t>Чжун</a:t>
            </a:r>
            <a:r>
              <a:rPr lang="ru-RU" sz="1867" dirty="0"/>
              <a:t> (</a:t>
            </a:r>
            <a:r>
              <a:rPr lang="ja-JP" altLang="en-US" sz="1867"/>
              <a:t>忠</a:t>
            </a:r>
            <a:r>
              <a:rPr lang="en-US" altLang="ja-JP" sz="1867" dirty="0"/>
              <a:t>, </a:t>
            </a:r>
            <a:r>
              <a:rPr lang="en-GB" sz="1867" dirty="0" err="1"/>
              <a:t>Zhōng</a:t>
            </a:r>
            <a:r>
              <a:rPr lang="en-GB" sz="1867" dirty="0"/>
              <a:t>) — </a:t>
            </a:r>
            <a:r>
              <a:rPr lang="ru-RU" sz="1867" dirty="0"/>
              <a:t>Преданность, верность. Лояльность к правителю, семье, друзьям и обществу. Подданный верен государю, друг — другу. Однако это не слепое подчинение, а осознанная преданность справедливому делу.</a:t>
            </a:r>
          </a:p>
          <a:p>
            <a:r>
              <a:rPr lang="ru-RU" sz="1867" dirty="0"/>
              <a:t>8. </a:t>
            </a:r>
            <a:r>
              <a:rPr lang="ru-RU" sz="1867" b="1" dirty="0" err="1"/>
              <a:t>Тянь</a:t>
            </a:r>
            <a:r>
              <a:rPr lang="ru-RU" sz="1867" b="1" dirty="0"/>
              <a:t> </a:t>
            </a:r>
            <a:r>
              <a:rPr lang="ru-RU" sz="1867" dirty="0"/>
              <a:t>(</a:t>
            </a:r>
            <a:r>
              <a:rPr lang="ja-JP" altLang="en-US" sz="1867"/>
              <a:t>天</a:t>
            </a:r>
            <a:r>
              <a:rPr lang="en-US" altLang="ja-JP" sz="1867" dirty="0"/>
              <a:t>, </a:t>
            </a:r>
            <a:r>
              <a:rPr lang="en-GB" sz="1867" dirty="0" err="1"/>
              <a:t>Tiān</a:t>
            </a:r>
            <a:r>
              <a:rPr lang="en-GB" sz="1867" dirty="0"/>
              <a:t>) — </a:t>
            </a:r>
            <a:r>
              <a:rPr lang="ru-RU" sz="1867" dirty="0"/>
              <a:t>Небо и его воля. Концепция высшего космического порядка или судьбы, которая направляет мир. Конфуций видел в Небе источник морального закона. Правитель получает "Мандат Неба" (</a:t>
            </a:r>
            <a:r>
              <a:rPr lang="ja-JP" altLang="en-US" sz="1867"/>
              <a:t>天命</a:t>
            </a:r>
            <a:r>
              <a:rPr lang="en-US" altLang="ja-JP" sz="1867" dirty="0"/>
              <a:t>, </a:t>
            </a:r>
            <a:r>
              <a:rPr lang="en-GB" sz="1867" dirty="0" err="1"/>
              <a:t>Tiānmìng</a:t>
            </a:r>
            <a:r>
              <a:rPr lang="en-GB" sz="1867" dirty="0"/>
              <a:t>) </a:t>
            </a:r>
            <a:r>
              <a:rPr lang="ru-RU" sz="1867" dirty="0"/>
              <a:t>для управления, но может его лишиться, если правит несправедливо.</a:t>
            </a:r>
          </a:p>
          <a:p>
            <a:r>
              <a:rPr lang="ru-RU" sz="1867" dirty="0"/>
              <a:t>9. </a:t>
            </a:r>
            <a:r>
              <a:rPr lang="ru-RU" sz="1867" b="1" dirty="0" err="1"/>
              <a:t>Хэ</a:t>
            </a:r>
            <a:r>
              <a:rPr lang="ru-RU" sz="1867" dirty="0"/>
              <a:t> (</a:t>
            </a:r>
            <a:r>
              <a:rPr lang="ja-JP" altLang="en-US" sz="1867"/>
              <a:t>和</a:t>
            </a:r>
            <a:r>
              <a:rPr lang="en-US" altLang="ja-JP" sz="1867" dirty="0"/>
              <a:t>, </a:t>
            </a:r>
            <a:r>
              <a:rPr lang="en-GB" sz="1867" dirty="0" err="1"/>
              <a:t>Hé</a:t>
            </a:r>
            <a:r>
              <a:rPr lang="en-GB" sz="1867" dirty="0"/>
              <a:t>) — </a:t>
            </a:r>
            <a:r>
              <a:rPr lang="ru-RU" sz="1867" dirty="0"/>
              <a:t>Гармония. Стремление к равновесию и миру в обществе, семье и внутри себя. Избежание конфликтов, поиск компромиссов, уважение различий. "Гармония без единообразия" (</a:t>
            </a:r>
            <a:r>
              <a:rPr lang="ja-JP" altLang="en-US" sz="1867"/>
              <a:t>和而不同</a:t>
            </a:r>
            <a:r>
              <a:rPr lang="en-US" altLang="ja-JP" sz="1867" dirty="0"/>
              <a:t>, </a:t>
            </a:r>
            <a:r>
              <a:rPr lang="en-GB" sz="1867" dirty="0" err="1"/>
              <a:t>Hé</a:t>
            </a:r>
            <a:r>
              <a:rPr lang="en-GB" sz="1867" dirty="0"/>
              <a:t> </a:t>
            </a:r>
            <a:r>
              <a:rPr lang="en-GB" sz="1867" dirty="0" err="1"/>
              <a:t>ér</a:t>
            </a:r>
            <a:r>
              <a:rPr lang="en-GB" sz="1867" dirty="0"/>
              <a:t> </a:t>
            </a:r>
            <a:r>
              <a:rPr lang="en-GB" sz="1867" dirty="0" err="1"/>
              <a:t>bù</a:t>
            </a:r>
            <a:r>
              <a:rPr lang="en-GB" sz="1867" dirty="0"/>
              <a:t> </a:t>
            </a:r>
            <a:r>
              <a:rPr lang="en-GB" sz="1867" dirty="0" err="1"/>
              <a:t>tóng</a:t>
            </a:r>
            <a:r>
              <a:rPr lang="en-GB" sz="1867" dirty="0"/>
              <a:t>) — </a:t>
            </a:r>
            <a:r>
              <a:rPr lang="ru-RU" sz="1867" dirty="0"/>
              <a:t>ценность разнообразия при сохранении единства.</a:t>
            </a:r>
          </a:p>
          <a:p>
            <a:r>
              <a:rPr lang="ru-RU" sz="1867" dirty="0"/>
              <a:t>10. </a:t>
            </a:r>
            <a:r>
              <a:rPr lang="ru-RU" sz="1867" b="1" dirty="0" err="1"/>
              <a:t>Цзюнь-цзы</a:t>
            </a:r>
            <a:r>
              <a:rPr lang="ru-RU" sz="1867" dirty="0"/>
              <a:t> (</a:t>
            </a:r>
            <a:r>
              <a:rPr lang="ja-JP" altLang="en-US" sz="1867"/>
              <a:t>君子</a:t>
            </a:r>
            <a:r>
              <a:rPr lang="en-US" altLang="ja-JP" sz="1867" dirty="0"/>
              <a:t>, </a:t>
            </a:r>
            <a:r>
              <a:rPr lang="en-GB" sz="1867" dirty="0" err="1"/>
              <a:t>Jūnzǐ</a:t>
            </a:r>
            <a:r>
              <a:rPr lang="en-GB" sz="1867" dirty="0"/>
              <a:t>) — </a:t>
            </a:r>
            <a:r>
              <a:rPr lang="ru-RU" sz="1867" dirty="0"/>
              <a:t>Благородный муж. Идеал личности в конфуцианстве — человек, воплощающий все вышеуказанные добродетели. Противопоставляется "маленькому человеку" (</a:t>
            </a:r>
            <a:r>
              <a:rPr lang="en-GB" sz="1867" dirty="0" err="1"/>
              <a:t>xiǎorén</a:t>
            </a:r>
            <a:r>
              <a:rPr lang="en-GB" sz="1867" dirty="0"/>
              <a:t>, </a:t>
            </a:r>
            <a:r>
              <a:rPr lang="ja-JP" altLang="en-US" sz="1867"/>
              <a:t>小人</a:t>
            </a:r>
            <a:r>
              <a:rPr lang="en-US" altLang="ja-JP" sz="1867" dirty="0"/>
              <a:t>), </a:t>
            </a:r>
            <a:r>
              <a:rPr lang="ru-RU" sz="1867" dirty="0"/>
              <a:t>который думает только о выгоде. </a:t>
            </a:r>
            <a:r>
              <a:rPr lang="ru-RU" sz="1867" dirty="0" err="1"/>
              <a:t>Цзюнь-цзы</a:t>
            </a:r>
            <a:r>
              <a:rPr lang="ru-RU" sz="1867" dirty="0"/>
              <a:t> стремится к самосовершенствованию и служению обществу.</a:t>
            </a:r>
          </a:p>
          <a:p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28310228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C97FECC-3DE6-744D-9CAC-9FBF6404CC2B}"/>
              </a:ext>
            </a:extLst>
          </p:cNvPr>
          <p:cNvSpPr/>
          <p:nvPr/>
        </p:nvSpPr>
        <p:spPr>
          <a:xfrm>
            <a:off x="6661230" y="2885762"/>
            <a:ext cx="2661260" cy="258878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bg1"/>
              </a:solidFill>
            </a:endParaRP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786591-25F7-E942-A5F1-FE0F640FB4B8}"/>
              </a:ext>
            </a:extLst>
          </p:cNvPr>
          <p:cNvSpPr/>
          <p:nvPr/>
        </p:nvSpPr>
        <p:spPr>
          <a:xfrm>
            <a:off x="4632270" y="1126285"/>
            <a:ext cx="6702156" cy="6274943"/>
          </a:xfrm>
          <a:prstGeom prst="donut">
            <a:avLst>
              <a:gd name="adj" fmla="val 723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3099662" y="1"/>
            <a:ext cx="9505628" cy="8665275"/>
          </a:xfrm>
          <a:prstGeom prst="donut">
            <a:avLst>
              <a:gd name="adj" fmla="val 247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275A98-06EF-154C-9938-4671276F36A2}"/>
              </a:ext>
            </a:extLst>
          </p:cNvPr>
          <p:cNvSpPr txBox="1"/>
          <p:nvPr/>
        </p:nvSpPr>
        <p:spPr>
          <a:xfrm rot="3019570">
            <a:off x="9697128" y="2910581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ханьцы</a:t>
            </a:r>
            <a:endParaRPr lang="ru-RU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09BAD0-DAB8-5342-91ED-39542CEB51F0}"/>
              </a:ext>
            </a:extLst>
          </p:cNvPr>
          <p:cNvSpPr txBox="1"/>
          <p:nvPr/>
        </p:nvSpPr>
        <p:spPr>
          <a:xfrm>
            <a:off x="7142998" y="1103177"/>
            <a:ext cx="1889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</a:t>
            </a:r>
            <a:r>
              <a:rPr lang="ru-RU" sz="2400" b="1" dirty="0"/>
              <a:t>уйгуры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368537-B686-F34A-8ED4-6EE20D51A593}"/>
              </a:ext>
            </a:extLst>
          </p:cNvPr>
          <p:cNvSpPr txBox="1"/>
          <p:nvPr/>
        </p:nvSpPr>
        <p:spPr>
          <a:xfrm rot="4578501">
            <a:off x="10412854" y="3059469"/>
            <a:ext cx="226893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bg1"/>
                </a:solidFill>
              </a:rPr>
              <a:t> </a:t>
            </a:r>
            <a:r>
              <a:rPr lang="ru-RU" sz="2133" b="1" dirty="0">
                <a:solidFill>
                  <a:schemeClr val="bg1"/>
                </a:solidFill>
              </a:rPr>
              <a:t>японцы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54A10C-7070-7E4E-BD05-ACDDC42643F2}"/>
              </a:ext>
            </a:extLst>
          </p:cNvPr>
          <p:cNvSpPr txBox="1"/>
          <p:nvPr/>
        </p:nvSpPr>
        <p:spPr>
          <a:xfrm rot="16200000">
            <a:off x="3043486" y="3834241"/>
            <a:ext cx="166586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Тайвань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D69A545-90A9-8A41-8E1F-F40650F24524}"/>
              </a:ext>
            </a:extLst>
          </p:cNvPr>
          <p:cNvSpPr txBox="1"/>
          <p:nvPr/>
        </p:nvSpPr>
        <p:spPr>
          <a:xfrm>
            <a:off x="7362873" y="1997504"/>
            <a:ext cx="180858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ислам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E0A1FB-4353-274C-BE97-5EB1ABEA8AD7}"/>
              </a:ext>
            </a:extLst>
          </p:cNvPr>
          <p:cNvSpPr txBox="1"/>
          <p:nvPr/>
        </p:nvSpPr>
        <p:spPr>
          <a:xfrm rot="20766407">
            <a:off x="9221266" y="6966886"/>
            <a:ext cx="164053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 </a:t>
            </a:r>
            <a:r>
              <a:rPr lang="ru-RU" sz="2133" b="1" dirty="0" err="1">
                <a:solidFill>
                  <a:schemeClr val="bg1"/>
                </a:solidFill>
              </a:rPr>
              <a:t>сингалы</a:t>
            </a:r>
            <a:endParaRPr lang="ru-RU" sz="2133" b="1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169049-8C3B-534C-910B-6426E5970CB3}"/>
              </a:ext>
            </a:extLst>
          </p:cNvPr>
          <p:cNvSpPr txBox="1"/>
          <p:nvPr/>
        </p:nvSpPr>
        <p:spPr>
          <a:xfrm>
            <a:off x="6661230" y="488664"/>
            <a:ext cx="371074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 исламский мир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F2B389-3BEC-6845-962D-8F34084815DE}"/>
              </a:ext>
            </a:extLst>
          </p:cNvPr>
          <p:cNvSpPr txBox="1"/>
          <p:nvPr/>
        </p:nvSpPr>
        <p:spPr>
          <a:xfrm>
            <a:off x="4255829" y="8632008"/>
            <a:ext cx="6410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Религиозная структура Китайской цивилизации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D26E13-5BAA-7E47-90DF-9F5591D3B5C3}"/>
              </a:ext>
            </a:extLst>
          </p:cNvPr>
          <p:cNvSpPr/>
          <p:nvPr/>
        </p:nvSpPr>
        <p:spPr>
          <a:xfrm>
            <a:off x="5322145" y="3501435"/>
            <a:ext cx="1293800" cy="1233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754393F-FE41-1245-81DD-A33750774FDD}"/>
              </a:ext>
            </a:extLst>
          </p:cNvPr>
          <p:cNvSpPr/>
          <p:nvPr/>
        </p:nvSpPr>
        <p:spPr>
          <a:xfrm>
            <a:off x="9357264" y="3646645"/>
            <a:ext cx="1293800" cy="1233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44" b="1" dirty="0">
              <a:solidFill>
                <a:schemeClr val="tx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0F2A0D3-AC78-864D-AB04-8C69A195E2CA}"/>
              </a:ext>
            </a:extLst>
          </p:cNvPr>
          <p:cNvSpPr txBox="1"/>
          <p:nvPr/>
        </p:nvSpPr>
        <p:spPr>
          <a:xfrm>
            <a:off x="9375552" y="4023551"/>
            <a:ext cx="180858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буддизм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F1BD53-1DE5-F94C-A5BD-8BAA042289B7}"/>
              </a:ext>
            </a:extLst>
          </p:cNvPr>
          <p:cNvSpPr txBox="1"/>
          <p:nvPr/>
        </p:nvSpPr>
        <p:spPr>
          <a:xfrm>
            <a:off x="6938876" y="3753758"/>
            <a:ext cx="2825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конфуцианство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E2C91E-FD08-964F-9566-91535EDD507B}"/>
              </a:ext>
            </a:extLst>
          </p:cNvPr>
          <p:cNvSpPr txBox="1"/>
          <p:nvPr/>
        </p:nvSpPr>
        <p:spPr>
          <a:xfrm>
            <a:off x="5240057" y="3899727"/>
            <a:ext cx="180858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даосизм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B4D865-A088-2148-9DFD-F35B5FAEE12B}"/>
              </a:ext>
            </a:extLst>
          </p:cNvPr>
          <p:cNvSpPr txBox="1"/>
          <p:nvPr/>
        </p:nvSpPr>
        <p:spPr>
          <a:xfrm rot="5157966">
            <a:off x="9781641" y="4341169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тибетцы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E3F80B-B515-4D43-9F84-8BC7BA554146}"/>
              </a:ext>
            </a:extLst>
          </p:cNvPr>
          <p:cNvSpPr txBox="1"/>
          <p:nvPr/>
        </p:nvSpPr>
        <p:spPr>
          <a:xfrm rot="1840031">
            <a:off x="8705124" y="1810660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монголы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F82CB0-F312-9B43-9C64-A2D1892C1E55}"/>
              </a:ext>
            </a:extLst>
          </p:cNvPr>
          <p:cNvSpPr txBox="1"/>
          <p:nvPr/>
        </p:nvSpPr>
        <p:spPr>
          <a:xfrm rot="5400000">
            <a:off x="10626926" y="4729226"/>
            <a:ext cx="226893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корейцы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58F8B-57BE-DC4D-AACF-E75425780381}"/>
              </a:ext>
            </a:extLst>
          </p:cNvPr>
          <p:cNvSpPr txBox="1"/>
          <p:nvPr/>
        </p:nvSpPr>
        <p:spPr>
          <a:xfrm rot="18348350">
            <a:off x="10169269" y="5719275"/>
            <a:ext cx="226893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chemeClr val="bg1"/>
                </a:solidFill>
              </a:rPr>
              <a:t>Индокитай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5225408-BAEA-F14D-9142-0AC688077A1A}"/>
              </a:ext>
            </a:extLst>
          </p:cNvPr>
          <p:cNvSpPr txBox="1"/>
          <p:nvPr/>
        </p:nvSpPr>
        <p:spPr>
          <a:xfrm rot="18369753">
            <a:off x="9191892" y="5588645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тай-</a:t>
            </a:r>
            <a:r>
              <a:rPr lang="ru-RU" sz="2400" b="1" dirty="0" err="1"/>
              <a:t>кадайцы</a:t>
            </a:r>
            <a:endParaRPr lang="ru-RU" sz="24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B3C667-2DF7-6240-82B3-8BCD9F0E93DF}"/>
              </a:ext>
            </a:extLst>
          </p:cNvPr>
          <p:cNvSpPr txBox="1"/>
          <p:nvPr/>
        </p:nvSpPr>
        <p:spPr>
          <a:xfrm>
            <a:off x="7218472" y="4624952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ханьцы</a:t>
            </a:r>
            <a:endParaRPr lang="ru-RU" sz="24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180CA0-E4C1-1947-9D9A-EF1BE2F58197}"/>
              </a:ext>
            </a:extLst>
          </p:cNvPr>
          <p:cNvSpPr txBox="1"/>
          <p:nvPr/>
        </p:nvSpPr>
        <p:spPr>
          <a:xfrm rot="16200000">
            <a:off x="3508457" y="3291921"/>
            <a:ext cx="262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ханьцы</a:t>
            </a:r>
            <a:endParaRPr lang="ru-RU" sz="24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5C0214-D6A9-A042-952F-4BF664530ECB}"/>
              </a:ext>
            </a:extLst>
          </p:cNvPr>
          <p:cNvSpPr txBox="1"/>
          <p:nvPr/>
        </p:nvSpPr>
        <p:spPr>
          <a:xfrm>
            <a:off x="5554288" y="5315174"/>
            <a:ext cx="180858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шаманизм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D962BA-00C9-5D4A-A48B-5E9E79762345}"/>
              </a:ext>
            </a:extLst>
          </p:cNvPr>
          <p:cNvSpPr txBox="1"/>
          <p:nvPr/>
        </p:nvSpPr>
        <p:spPr>
          <a:xfrm rot="3016081">
            <a:off x="4575604" y="5593441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маньчжуры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F1F4DD6-F07C-9B42-8A56-FD5DD940701F}"/>
              </a:ext>
            </a:extLst>
          </p:cNvPr>
          <p:cNvSpPr txBox="1"/>
          <p:nvPr/>
        </p:nvSpPr>
        <p:spPr>
          <a:xfrm rot="1212955">
            <a:off x="6030557" y="6668040"/>
            <a:ext cx="19931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/>
              <a:t>хмонг-мьены</a:t>
            </a:r>
            <a:endParaRPr lang="ru-RU" sz="2400" b="1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67487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032710-D23A-2D45-9AF3-E385A8916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14300"/>
            <a:ext cx="15913100" cy="89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749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0C830C-8CBC-7D44-A93A-DF461DC7B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702" y="1003758"/>
            <a:ext cx="10489940" cy="71364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AA8F8F-2EFA-1D4C-B1CC-66A772DA3FEC}"/>
              </a:ext>
            </a:extLst>
          </p:cNvPr>
          <p:cNvSpPr txBox="1"/>
          <p:nvPr/>
        </p:nvSpPr>
        <p:spPr>
          <a:xfrm>
            <a:off x="4942703" y="4876801"/>
            <a:ext cx="1179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Тибет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7D8D6B-981F-A749-B872-51935831D94A}"/>
              </a:ext>
            </a:extLst>
          </p:cNvPr>
          <p:cNvSpPr txBox="1"/>
          <p:nvPr/>
        </p:nvSpPr>
        <p:spPr>
          <a:xfrm>
            <a:off x="4171125" y="3509319"/>
            <a:ext cx="1895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Синцзянь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B2F48-E24F-BE4E-B429-603F3E6D5DB4}"/>
              </a:ext>
            </a:extLst>
          </p:cNvPr>
          <p:cNvSpPr txBox="1"/>
          <p:nvPr/>
        </p:nvSpPr>
        <p:spPr>
          <a:xfrm>
            <a:off x="10669169" y="2509796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highlight>
                  <a:srgbClr val="800080"/>
                </a:highlight>
              </a:rPr>
              <a:t>Маньчжурия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AC2E71-C786-4349-BC3E-EBD334C6C21D}"/>
              </a:ext>
            </a:extLst>
          </p:cNvPr>
          <p:cNvSpPr txBox="1"/>
          <p:nvPr/>
        </p:nvSpPr>
        <p:spPr>
          <a:xfrm>
            <a:off x="6908208" y="2140463"/>
            <a:ext cx="1996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10000"/>
                  </a:schemeClr>
                </a:solidFill>
                <a:highlight>
                  <a:srgbClr val="C0C0C0"/>
                </a:highlight>
              </a:rPr>
              <a:t>Монголия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3B810E-42DE-2741-AF97-1B3111CF3A08}"/>
              </a:ext>
            </a:extLst>
          </p:cNvPr>
          <p:cNvSpPr txBox="1"/>
          <p:nvPr/>
        </p:nvSpPr>
        <p:spPr>
          <a:xfrm>
            <a:off x="6122867" y="7335793"/>
            <a:ext cx="2157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85000"/>
                  </a:schemeClr>
                </a:solidFill>
                <a:highlight>
                  <a:srgbClr val="008080"/>
                </a:highlight>
              </a:rPr>
              <a:t>Индокитай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C7B39-740C-9548-9383-C5A09CDFFE56}"/>
              </a:ext>
            </a:extLst>
          </p:cNvPr>
          <p:cNvSpPr txBox="1"/>
          <p:nvPr/>
        </p:nvSpPr>
        <p:spPr>
          <a:xfrm>
            <a:off x="7142376" y="6324825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7030A0"/>
                </a:solidFill>
                <a:highlight>
                  <a:srgbClr val="C0C0C0"/>
                </a:highlight>
              </a:rPr>
              <a:t>Чжуаны</a:t>
            </a:r>
            <a:endParaRPr lang="ru-RU" sz="2400" b="1" dirty="0">
              <a:solidFill>
                <a:srgbClr val="7030A0"/>
              </a:solidFill>
              <a:highlight>
                <a:srgbClr val="C0C0C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86EBE8-A42A-F44C-930D-6892D082BCA3}"/>
              </a:ext>
            </a:extLst>
          </p:cNvPr>
          <p:cNvSpPr txBox="1"/>
          <p:nvPr/>
        </p:nvSpPr>
        <p:spPr>
          <a:xfrm>
            <a:off x="8703786" y="6584773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Мяо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1DC2E0-11BA-884B-BB1D-9FCBB3677D87}"/>
              </a:ext>
            </a:extLst>
          </p:cNvPr>
          <p:cNvSpPr txBox="1"/>
          <p:nvPr/>
        </p:nvSpPr>
        <p:spPr>
          <a:xfrm>
            <a:off x="8005727" y="4900529"/>
            <a:ext cx="17484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867" b="1" dirty="0" err="1">
                <a:solidFill>
                  <a:srgbClr val="FFC000"/>
                </a:solidFill>
                <a:highlight>
                  <a:srgbClr val="008080"/>
                </a:highlight>
              </a:rPr>
              <a:t>Хань</a:t>
            </a:r>
            <a:endParaRPr lang="ru-RU" sz="5867" b="1" dirty="0">
              <a:solidFill>
                <a:srgbClr val="FFC000"/>
              </a:solidFill>
              <a:highlight>
                <a:srgbClr val="0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929574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A9995FBB-ECF9-5942-804A-5BE2AF93D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496" y="1854024"/>
            <a:ext cx="9873467" cy="54359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B360A7-F29F-D04D-AB6C-A0BF397CCA61}"/>
              </a:ext>
            </a:extLst>
          </p:cNvPr>
          <p:cNvSpPr txBox="1"/>
          <p:nvPr/>
        </p:nvSpPr>
        <p:spPr>
          <a:xfrm>
            <a:off x="9395823" y="2805239"/>
            <a:ext cx="1395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Россия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729534-3EBA-8C4E-A0EF-2337A11B5ECA}"/>
              </a:ext>
            </a:extLst>
          </p:cNvPr>
          <p:cNvSpPr txBox="1"/>
          <p:nvPr/>
        </p:nvSpPr>
        <p:spPr>
          <a:xfrm>
            <a:off x="2075936" y="477796"/>
            <a:ext cx="5910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Геополитика Китая</a:t>
            </a:r>
            <a:r>
              <a:rPr lang="en-US" sz="2400" b="1" dirty="0"/>
              <a:t> </a:t>
            </a:r>
            <a:r>
              <a:rPr lang="ru-RU" sz="2400" b="1" dirty="0"/>
              <a:t>в классической модели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102668-BBF6-B943-A936-0E2B1D48D75B}"/>
              </a:ext>
            </a:extLst>
          </p:cNvPr>
          <p:cNvSpPr txBox="1"/>
          <p:nvPr/>
        </p:nvSpPr>
        <p:spPr>
          <a:xfrm>
            <a:off x="10966134" y="4372009"/>
            <a:ext cx="1241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Rimland</a:t>
            </a:r>
            <a:endParaRPr lang="ru-RU" sz="2400" b="1" dirty="0">
              <a:solidFill>
                <a:srgbClr val="FFC000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58D01DB-04E4-4744-8657-5FC9A8EA9156}"/>
              </a:ext>
            </a:extLst>
          </p:cNvPr>
          <p:cNvCxnSpPr>
            <a:cxnSpLocks/>
          </p:cNvCxnSpPr>
          <p:nvPr/>
        </p:nvCxnSpPr>
        <p:spPr>
          <a:xfrm>
            <a:off x="10478530" y="3772930"/>
            <a:ext cx="807308" cy="599079"/>
          </a:xfrm>
          <a:prstGeom prst="straightConnector1">
            <a:avLst/>
          </a:prstGeom>
          <a:ln w="349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D8ECD3-EA0B-AA46-B4D9-4EB03F7FCEEB}"/>
              </a:ext>
            </a:extLst>
          </p:cNvPr>
          <p:cNvCxnSpPr/>
          <p:nvPr/>
        </p:nvCxnSpPr>
        <p:spPr>
          <a:xfrm>
            <a:off x="6359611" y="4372008"/>
            <a:ext cx="5189837" cy="492443"/>
          </a:xfrm>
          <a:prstGeom prst="straightConnector1">
            <a:avLst/>
          </a:prstGeom>
          <a:ln w="412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979D120-BFB2-5440-983E-F2E67A1024B1}"/>
              </a:ext>
            </a:extLst>
          </p:cNvPr>
          <p:cNvSpPr txBox="1"/>
          <p:nvPr/>
        </p:nvSpPr>
        <p:spPr>
          <a:xfrm>
            <a:off x="10775518" y="3779851"/>
            <a:ext cx="12875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Сталин/Мао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6B07E6-76A8-5243-B834-4D14C3772F08}"/>
              </a:ext>
            </a:extLst>
          </p:cNvPr>
          <p:cNvSpPr txBox="1"/>
          <p:nvPr/>
        </p:nvSpPr>
        <p:spPr>
          <a:xfrm rot="306900">
            <a:off x="6603769" y="4695173"/>
            <a:ext cx="2435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Киссинджер/</a:t>
            </a:r>
            <a:r>
              <a:rPr lang="ru-RU" sz="1600" b="1" dirty="0" err="1">
                <a:solidFill>
                  <a:srgbClr val="0070C0"/>
                </a:solidFill>
              </a:rPr>
              <a:t>Ден</a:t>
            </a:r>
            <a:r>
              <a:rPr lang="ru-RU" sz="1600" b="1" dirty="0">
                <a:solidFill>
                  <a:srgbClr val="0070C0"/>
                </a:solidFill>
              </a:rPr>
              <a:t> Сяопин</a:t>
            </a:r>
          </a:p>
        </p:txBody>
      </p:sp>
    </p:spTree>
    <p:extLst>
      <p:ext uri="{BB962C8B-B14F-4D97-AF65-F5344CB8AC3E}">
        <p14:creationId xmlns:p14="http://schemas.microsoft.com/office/powerpoint/2010/main" val="27999539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553255" y="1982403"/>
            <a:ext cx="8128000" cy="15740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267" b="1" dirty="0"/>
              <a:t>Основные китайские теории МО </a:t>
            </a:r>
            <a:r>
              <a:rPr lang="ru-RU" sz="4267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3642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951366" y="1906443"/>
            <a:ext cx="107893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Цзян Цин</a:t>
            </a:r>
            <a:r>
              <a:rPr lang="ru-RU" sz="2400" dirty="0"/>
              <a:t> (</a:t>
            </a:r>
            <a:r>
              <a:rPr lang="en-GB" sz="2400" dirty="0" err="1"/>
              <a:t>蒋庆</a:t>
            </a:r>
            <a:r>
              <a:rPr lang="ru-RU" sz="2400" dirty="0"/>
              <a:t>) Конфуцианский конституционный порядок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Ян </a:t>
            </a:r>
            <a:r>
              <a:rPr lang="ru-RU" sz="2400" b="1" dirty="0" err="1"/>
              <a:t>Сюэтон</a:t>
            </a:r>
            <a:r>
              <a:rPr lang="ru-RU" sz="2400" dirty="0"/>
              <a:t> (</a:t>
            </a:r>
            <a:r>
              <a:rPr lang="en-GB" sz="2400" dirty="0" err="1"/>
              <a:t>阎学通</a:t>
            </a:r>
            <a:r>
              <a:rPr lang="ru-RU" sz="2400" dirty="0"/>
              <a:t>) — реализм. </a:t>
            </a:r>
            <a:r>
              <a:rPr lang="ru-RU" sz="2400" dirty="0" err="1"/>
              <a:t>Двухполярность</a:t>
            </a:r>
            <a:r>
              <a:rPr lang="ru-RU" sz="2400" dirty="0"/>
              <a:t> США-Китай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Чанг</a:t>
            </a:r>
            <a:r>
              <a:rPr lang="ru-RU" sz="2400" b="1" dirty="0"/>
              <a:t> </a:t>
            </a:r>
            <a:r>
              <a:rPr lang="ru-RU" sz="2400" b="1" dirty="0" err="1"/>
              <a:t>Вэйвэй</a:t>
            </a:r>
            <a:r>
              <a:rPr lang="ru-RU" sz="2400" dirty="0"/>
              <a:t> (</a:t>
            </a:r>
            <a:r>
              <a:rPr lang="en-GB" sz="2400" dirty="0" err="1"/>
              <a:t>文明型国家</a:t>
            </a:r>
            <a:r>
              <a:rPr lang="ru-RU" sz="2400" dirty="0"/>
              <a:t>) — Государство-Цивилизация/многополярность.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Эрик Ли </a:t>
            </a:r>
            <a:r>
              <a:rPr lang="ru-RU" sz="2400" dirty="0"/>
              <a:t>Партийная жизнь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Дэниэл</a:t>
            </a:r>
            <a:r>
              <a:rPr lang="ru-RU" sz="2400" b="1" dirty="0"/>
              <a:t> </a:t>
            </a:r>
            <a:r>
              <a:rPr lang="ru-RU" sz="2400" b="1" dirty="0" err="1"/>
              <a:t>Бэлл</a:t>
            </a:r>
            <a:r>
              <a:rPr lang="ru-RU" sz="2400" b="1" dirty="0"/>
              <a:t> </a:t>
            </a:r>
            <a:r>
              <a:rPr lang="ru-RU" sz="2400" dirty="0"/>
              <a:t>Меритократия Китайская модель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Ван Ян</a:t>
            </a:r>
            <a:r>
              <a:rPr lang="ru-RU" sz="2400" dirty="0"/>
              <a:t> (</a:t>
            </a:r>
            <a:r>
              <a:rPr lang="en-GB" sz="2400" dirty="0" err="1"/>
              <a:t>汪洋</a:t>
            </a:r>
            <a:r>
              <a:rPr lang="ru-RU" sz="2400" dirty="0"/>
              <a:t>) — Либерализм/глобализм (</a:t>
            </a:r>
            <a:r>
              <a:rPr lang="en-GB" sz="2400" dirty="0" err="1"/>
              <a:t>由主义</a:t>
            </a:r>
            <a:r>
              <a:rPr lang="ru-RU" sz="2400" dirty="0"/>
              <a:t>).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 err="1"/>
              <a:t>Джао</a:t>
            </a:r>
            <a:r>
              <a:rPr lang="ru-RU" sz="2400" b="1" dirty="0"/>
              <a:t> </a:t>
            </a:r>
            <a:r>
              <a:rPr lang="ru-RU" sz="2400" b="1" dirty="0" err="1"/>
              <a:t>Тиньян</a:t>
            </a:r>
            <a:r>
              <a:rPr lang="ru-RU" sz="2400" dirty="0"/>
              <a:t> — </a:t>
            </a:r>
            <a:r>
              <a:rPr lang="ru-RU" sz="2400" dirty="0" err="1"/>
              <a:t>Тянся</a:t>
            </a:r>
            <a:r>
              <a:rPr lang="ru-RU" sz="2400" dirty="0"/>
              <a:t>, </a:t>
            </a:r>
            <a:r>
              <a:rPr lang="en-GB" sz="2400" dirty="0" err="1"/>
              <a:t>天下体系</a:t>
            </a:r>
            <a:r>
              <a:rPr lang="ru-RU" sz="2400" dirty="0"/>
              <a:t>  (</a:t>
            </a:r>
            <a:r>
              <a:rPr lang="ru-RU" sz="2400" dirty="0" err="1"/>
              <a:t>китаецентричный</a:t>
            </a:r>
            <a:r>
              <a:rPr lang="ru-RU" sz="2400" dirty="0"/>
              <a:t> глобализм).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400" b="1" dirty="0" err="1"/>
              <a:t>Цинь</a:t>
            </a:r>
            <a:r>
              <a:rPr lang="en-GB" sz="2400" b="1" dirty="0"/>
              <a:t> </a:t>
            </a:r>
            <a:r>
              <a:rPr lang="en-GB" sz="2400" b="1" dirty="0" err="1"/>
              <a:t>Яцин</a:t>
            </a:r>
            <a:r>
              <a:rPr lang="en-GB" sz="2400" dirty="0"/>
              <a:t> (Qin </a:t>
            </a:r>
            <a:r>
              <a:rPr lang="en-GB" sz="2400" dirty="0" err="1"/>
              <a:t>Yaqing</a:t>
            </a:r>
            <a:r>
              <a:rPr lang="en-GB" sz="2400" dirty="0"/>
              <a:t>, </a:t>
            </a:r>
            <a:r>
              <a:rPr lang="zh-CN" altLang="en-US" sz="2400" dirty="0"/>
              <a:t>秦亚青</a:t>
            </a:r>
            <a:r>
              <a:rPr lang="en-GB" sz="2400" dirty="0"/>
              <a:t>)</a:t>
            </a:r>
            <a:r>
              <a:rPr lang="ru-RU" sz="2400" dirty="0"/>
              <a:t> – гармония и критика западного универсализма</a:t>
            </a:r>
          </a:p>
        </p:txBody>
      </p:sp>
    </p:spTree>
    <p:extLst>
      <p:ext uri="{BB962C8B-B14F-4D97-AF65-F5344CB8AC3E}">
        <p14:creationId xmlns:p14="http://schemas.microsoft.com/office/powerpoint/2010/main" val="25627716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152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645932" y="786097"/>
            <a:ext cx="11584037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33" b="1" dirty="0"/>
              <a:t>Цзян Цин</a:t>
            </a:r>
            <a:r>
              <a:rPr lang="ru-RU" sz="3733" dirty="0"/>
              <a:t> (</a:t>
            </a:r>
            <a:r>
              <a:rPr lang="en-GB" sz="3733" dirty="0" err="1"/>
              <a:t>蒋庆</a:t>
            </a:r>
            <a:r>
              <a:rPr lang="ru-RU" sz="3733" dirty="0"/>
              <a:t>) Конфуцианский конституционный порядок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8DF1D1-B2B5-0941-AB3E-635E91568661}"/>
              </a:ext>
            </a:extLst>
          </p:cNvPr>
          <p:cNvSpPr/>
          <p:nvPr/>
        </p:nvSpPr>
        <p:spPr>
          <a:xfrm>
            <a:off x="545919" y="2252434"/>
            <a:ext cx="5632461" cy="546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Три источника легитимности </a:t>
            </a:r>
          </a:p>
          <a:p>
            <a:r>
              <a:rPr lang="ru-RU" sz="1867" dirty="0"/>
              <a:t>(Цзян Цин отвергает идею, что согласие народа (как в демократии) — единственный источник легитимности власти)</a:t>
            </a:r>
          </a:p>
          <a:p>
            <a:endParaRPr lang="ru-RU" sz="2400" dirty="0"/>
          </a:p>
          <a:p>
            <a:pPr marL="457189" indent="-457189">
              <a:buFont typeface="+mj-lt"/>
              <a:buAutoNum type="arabicPeriod"/>
            </a:pPr>
            <a:r>
              <a:rPr lang="ru-RU" sz="2400" b="1" dirty="0"/>
              <a:t>Небо </a:t>
            </a:r>
            <a:r>
              <a:rPr lang="ru-RU" sz="2400" dirty="0"/>
              <a:t>(</a:t>
            </a:r>
            <a:r>
              <a:rPr lang="ru-RU" sz="2400" dirty="0" err="1"/>
              <a:t>Тянь</a:t>
            </a:r>
            <a:r>
              <a:rPr lang="ru-RU" sz="2400" dirty="0"/>
              <a:t>, </a:t>
            </a:r>
            <a:r>
              <a:rPr lang="en-GB" sz="2400" dirty="0" err="1"/>
              <a:t>天</a:t>
            </a:r>
            <a:r>
              <a:rPr lang="ru-RU" sz="2400" dirty="0"/>
              <a:t>): </a:t>
            </a:r>
            <a:r>
              <a:rPr lang="ru-RU" sz="1867" dirty="0"/>
              <a:t>Трансцендентная, священная легитимность, основанная на моральных и метафизических принципах конфуцианства. Это высший источник власти, связанный с гармонией</a:t>
            </a:r>
            <a:r>
              <a:rPr lang="en-GB" sz="1867" dirty="0" err="1"/>
              <a:t>宇宙</a:t>
            </a:r>
            <a:r>
              <a:rPr lang="ru-RU" sz="1867" dirty="0"/>
              <a:t> (космоса).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400" b="1" dirty="0"/>
              <a:t>Земля</a:t>
            </a:r>
            <a:r>
              <a:rPr lang="ru-RU" sz="2400" dirty="0"/>
              <a:t> (</a:t>
            </a:r>
            <a:r>
              <a:rPr lang="ru-RU" sz="2400" dirty="0" err="1"/>
              <a:t>Ди</a:t>
            </a:r>
            <a:r>
              <a:rPr lang="ru-RU" sz="2400" dirty="0"/>
              <a:t>, </a:t>
            </a:r>
            <a:r>
              <a:rPr lang="en-GB" sz="2400" dirty="0" err="1"/>
              <a:t>地</a:t>
            </a:r>
            <a:r>
              <a:rPr lang="ru-RU" sz="2400" dirty="0"/>
              <a:t>): </a:t>
            </a:r>
            <a:r>
              <a:rPr lang="ru-RU" sz="1867" dirty="0"/>
              <a:t>Историческая и культурная легитимность, укорененная в традициях и непрерывности китайской цивилизации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400" b="1" dirty="0"/>
              <a:t>Человек</a:t>
            </a:r>
            <a:r>
              <a:rPr lang="ru-RU" sz="2400" dirty="0"/>
              <a:t> (</a:t>
            </a:r>
            <a:r>
              <a:rPr lang="ru-RU" sz="2400" dirty="0" err="1"/>
              <a:t>Жэнь</a:t>
            </a:r>
            <a:r>
              <a:rPr lang="ru-RU" sz="2400" dirty="0"/>
              <a:t>, </a:t>
            </a:r>
            <a:r>
              <a:rPr lang="en-GB" sz="2400" dirty="0" err="1"/>
              <a:t>人</a:t>
            </a:r>
            <a:r>
              <a:rPr lang="ru-RU" sz="2400" dirty="0"/>
              <a:t>): </a:t>
            </a:r>
            <a:r>
              <a:rPr lang="ru-RU" sz="1867" dirty="0"/>
              <a:t>Легитимность народа, выраженная через волю масс, но подчиненная двум предыдущим источникам.</a:t>
            </a:r>
          </a:p>
          <a:p>
            <a:endParaRPr lang="ru-RU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63F61D-412D-A042-BE57-CCFF01CD8D75}"/>
              </a:ext>
            </a:extLst>
          </p:cNvPr>
          <p:cNvSpPr/>
          <p:nvPr/>
        </p:nvSpPr>
        <p:spPr>
          <a:xfrm>
            <a:off x="6183872" y="2302583"/>
            <a:ext cx="5632461" cy="596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Трехпалатный</a:t>
            </a:r>
            <a:r>
              <a:rPr lang="ru-RU" sz="2400" b="1" dirty="0"/>
              <a:t> парламент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400" dirty="0"/>
              <a:t>Палата ученых (</a:t>
            </a:r>
            <a:r>
              <a:rPr lang="ru-RU" sz="2400" dirty="0" err="1"/>
              <a:t>Тунжу</a:t>
            </a:r>
            <a:r>
              <a:rPr lang="ru-RU" sz="2400" dirty="0"/>
              <a:t>, </a:t>
            </a:r>
            <a:r>
              <a:rPr lang="en-GB" sz="2400" dirty="0" err="1"/>
              <a:t>通儒</a:t>
            </a:r>
            <a:r>
              <a:rPr lang="ru-RU" sz="2400" dirty="0"/>
              <a:t>): </a:t>
            </a:r>
            <a:r>
              <a:rPr lang="ru-RU" sz="1867" dirty="0"/>
              <a:t>Представляет "Небо". Состоит из конфуцианских ученых, отобранных по их знанию классических текстов и моральной чистоте. Обеспечивает соответствие законов конфуцианским ценностям.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400" dirty="0"/>
              <a:t>Палата народа (</a:t>
            </a:r>
            <a:r>
              <a:rPr lang="ru-RU" sz="2400" dirty="0" err="1"/>
              <a:t>Шуминь</a:t>
            </a:r>
            <a:r>
              <a:rPr lang="ru-RU" sz="2400" dirty="0"/>
              <a:t>, </a:t>
            </a:r>
            <a:r>
              <a:rPr lang="en-GB" sz="2400" dirty="0" err="1"/>
              <a:t>庶民</a:t>
            </a:r>
            <a:r>
              <a:rPr lang="ru-RU" sz="2400" dirty="0"/>
              <a:t>): </a:t>
            </a:r>
            <a:r>
              <a:rPr lang="ru-RU" sz="1867" dirty="0"/>
              <a:t>Представляет "Человека". Избирается демократическим путем, отражая волю населения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400" dirty="0"/>
              <a:t>Палата нации (</a:t>
            </a:r>
            <a:r>
              <a:rPr lang="ru-RU" sz="2400" dirty="0" err="1"/>
              <a:t>Го</a:t>
            </a:r>
            <a:r>
              <a:rPr lang="ru-RU" sz="2400" dirty="0"/>
              <a:t> </a:t>
            </a:r>
            <a:r>
              <a:rPr lang="ru-RU" sz="2400" dirty="0" err="1"/>
              <a:t>ти</a:t>
            </a:r>
            <a:r>
              <a:rPr lang="ru-RU" sz="2400" dirty="0"/>
              <a:t>, </a:t>
            </a:r>
            <a:r>
              <a:rPr lang="en-GB" sz="2400" dirty="0" err="1"/>
              <a:t>国体</a:t>
            </a:r>
            <a:r>
              <a:rPr lang="ru-RU" sz="2400" dirty="0"/>
              <a:t>): </a:t>
            </a:r>
            <a:r>
              <a:rPr lang="ru-RU" sz="1867" dirty="0"/>
              <a:t>Представляет "Землю". Возглавляется символическим монархом (наследником Конфуция или императорской линии), который назначает представителей из числа потомков мудрецов, выдающихся исторических фигур и лидеров других религий (даосизма, буддизма и т.д.).</a:t>
            </a:r>
          </a:p>
          <a:p>
            <a:endParaRPr lang="ru-RU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5D2642-F6AC-524F-AD71-20282FA044EC}"/>
              </a:ext>
            </a:extLst>
          </p:cNvPr>
          <p:cNvSpPr/>
          <p:nvPr/>
        </p:nvSpPr>
        <p:spPr>
          <a:xfrm>
            <a:off x="11598875" y="2280651"/>
            <a:ext cx="4415483" cy="2102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/>
              <a:t>Символическая монархия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/>
              <a:t>Академия как надзорный орган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/>
              <a:t>Критика западной демократии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/>
              <a:t>Конфуцианство как государственная религия</a:t>
            </a:r>
            <a:br>
              <a:rPr lang="ru-RU" sz="2400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031309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941333" y="489535"/>
            <a:ext cx="15484915" cy="5181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Ян </a:t>
            </a:r>
            <a:r>
              <a:rPr lang="ru-RU" sz="2400" b="1" dirty="0" err="1"/>
              <a:t>Сюэтон</a:t>
            </a:r>
            <a:r>
              <a:rPr lang="ru-RU" sz="2400" dirty="0"/>
              <a:t> (</a:t>
            </a:r>
            <a:r>
              <a:rPr lang="en-GB" sz="2400" dirty="0" err="1"/>
              <a:t>阎学通</a:t>
            </a:r>
            <a:r>
              <a:rPr lang="ru-RU" sz="2400" dirty="0"/>
              <a:t>) — реализм. </a:t>
            </a:r>
            <a:r>
              <a:rPr lang="ru-RU" sz="2400" dirty="0" err="1"/>
              <a:t>Двухполярность</a:t>
            </a:r>
            <a:r>
              <a:rPr lang="ru-RU" sz="2400" dirty="0"/>
              <a:t> США-Китай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Моральный реализм</a:t>
            </a:r>
            <a:r>
              <a:rPr lang="ru-RU" sz="2400" dirty="0"/>
              <a:t>. </a:t>
            </a:r>
            <a:r>
              <a:rPr lang="ru-RU" sz="1867" dirty="0"/>
              <a:t>Для лидерства в международной системе государство должно сочетать материальную мощь (экономику, военную силу) с моральным авторитетом. Этот авторитет основан на "гуманной власти" (</a:t>
            </a:r>
            <a:r>
              <a:rPr lang="ru-RU" sz="1867" dirty="0" err="1"/>
              <a:t>wang</a:t>
            </a:r>
            <a:r>
              <a:rPr lang="ru-RU" sz="1867" dirty="0"/>
              <a:t> </a:t>
            </a:r>
            <a:r>
              <a:rPr lang="ru-RU" sz="1867" dirty="0" err="1"/>
              <a:t>dao</a:t>
            </a:r>
            <a:r>
              <a:rPr lang="ru-RU" sz="1867" dirty="0"/>
              <a:t>, </a:t>
            </a:r>
            <a:r>
              <a:rPr lang="en-GB" sz="1867" dirty="0" err="1"/>
              <a:t>王道</a:t>
            </a:r>
            <a:r>
              <a:rPr lang="ru-RU" sz="1867" dirty="0"/>
              <a:t>) — концепции из древнекитайской философии, подразумевающей справедливость, добродетель и способность вдохновлять другие страны, в противовес "гегемонии" (</a:t>
            </a:r>
            <a:r>
              <a:rPr lang="ru-RU" sz="1867" dirty="0" err="1"/>
              <a:t>ba</a:t>
            </a:r>
            <a:r>
              <a:rPr lang="ru-RU" sz="1867" dirty="0"/>
              <a:t> </a:t>
            </a:r>
            <a:r>
              <a:rPr lang="ru-RU" sz="1867" dirty="0" err="1"/>
              <a:t>dao</a:t>
            </a:r>
            <a:r>
              <a:rPr lang="ru-RU" sz="1867" dirty="0"/>
              <a:t>, </a:t>
            </a:r>
            <a:r>
              <a:rPr lang="en-GB" sz="1867" dirty="0" err="1"/>
              <a:t>霸道</a:t>
            </a:r>
            <a:r>
              <a:rPr lang="ru-RU" sz="1867" dirty="0"/>
              <a:t>), опирающейся только на принуждение.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Подъём Китая и биполярный мир глобальная система переходит от </a:t>
            </a:r>
            <a:r>
              <a:rPr lang="ru-RU" sz="1867" dirty="0" err="1"/>
              <a:t>однополярности</a:t>
            </a:r>
            <a:r>
              <a:rPr lang="ru-RU" sz="1867" dirty="0"/>
              <a:t> (доминирование США) к биполярности, где Китай станет второй </a:t>
            </a:r>
            <a:r>
              <a:rPr lang="ru-RU" sz="1867" dirty="0" err="1"/>
              <a:t>сверхдержа</a:t>
            </a:r>
            <a:r>
              <a:rPr lang="ru-RU" sz="2400" dirty="0"/>
              <a:t>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Влияние древней китайской мысли</a:t>
            </a:r>
            <a:r>
              <a:rPr lang="ru-RU" sz="2400" dirty="0"/>
              <a:t>. </a:t>
            </a:r>
            <a:r>
              <a:rPr lang="ru-RU" sz="1867" dirty="0"/>
              <a:t>Активно использует идеи древних китайских философов (Конфуция, Мэн-</a:t>
            </a:r>
            <a:r>
              <a:rPr lang="ru-RU" sz="1867" dirty="0" err="1"/>
              <a:t>цзы</a:t>
            </a:r>
            <a:r>
              <a:rPr lang="ru-RU" sz="1867" dirty="0"/>
              <a:t>, </a:t>
            </a:r>
            <a:r>
              <a:rPr lang="ru-RU" sz="1867" dirty="0" err="1"/>
              <a:t>Сюнь-цзы</a:t>
            </a:r>
            <a:r>
              <a:rPr lang="ru-RU" sz="1867" dirty="0"/>
              <a:t>, Мо-</a:t>
            </a:r>
            <a:r>
              <a:rPr lang="ru-RU" sz="1867" dirty="0" err="1"/>
              <a:t>цзы</a:t>
            </a:r>
            <a:r>
              <a:rPr lang="ru-RU" sz="1867" dirty="0"/>
              <a:t> и др.), чтобы обосновать свою теорию. Например, он интерпретирует конфуцианскую идею добродетельного правления и сунь-</a:t>
            </a:r>
            <a:r>
              <a:rPr lang="ru-RU" sz="1867" dirty="0" err="1"/>
              <a:t>цзыевскую</a:t>
            </a:r>
            <a:r>
              <a:rPr lang="ru-RU" sz="1867" dirty="0"/>
              <a:t> стратегию как руководство для современной внешней политики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Роль норм и идей в силе государства</a:t>
            </a:r>
            <a:r>
              <a:rPr lang="ru-RU" sz="2400" dirty="0"/>
              <a:t>. </a:t>
            </a:r>
            <a:r>
              <a:rPr lang="ru-RU" sz="1867" dirty="0"/>
              <a:t>В отличие от традиционных реалистов, </a:t>
            </a:r>
            <a:r>
              <a:rPr lang="ru-RU" sz="1867" dirty="0" err="1"/>
              <a:t>Янь</a:t>
            </a:r>
            <a:r>
              <a:rPr lang="ru-RU" sz="1867" dirty="0"/>
              <a:t> подчёркивает значение мягкой силы и идейного влияния. Он утверждает, что государство, которое предлагает привлекательные и морально обоснованные нормы (например, "сообщество единой судьбы человечества"), может завоевать союзников и укрепить своё лидерство без прямого конфликта.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b="1" dirty="0"/>
              <a:t>Стратегическая конкуренция с США</a:t>
            </a:r>
            <a:r>
              <a:rPr lang="ru-RU" sz="2400" dirty="0"/>
              <a:t>. </a:t>
            </a:r>
            <a:r>
              <a:rPr lang="ru-RU" sz="1867" dirty="0" err="1"/>
              <a:t>Янь</a:t>
            </a:r>
            <a:r>
              <a:rPr lang="ru-RU" sz="1867" dirty="0"/>
              <a:t> рассматривает отношения Китая и США как неизбежное соперничество, но не обязательно военное. Он советует Китаю сосредоточиться на создании коалиций с другими странами, укреплении экономической независимости и развитии технологического превосходства, чтобы постепенно вытеснить американское влияние.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7290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554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941333" y="489536"/>
            <a:ext cx="154849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400" b="1" dirty="0" err="1"/>
              <a:t>Чанг</a:t>
            </a:r>
            <a:r>
              <a:rPr lang="ru-RU" sz="2400" b="1" dirty="0"/>
              <a:t> </a:t>
            </a:r>
            <a:r>
              <a:rPr lang="ru-RU" sz="2400" b="1" dirty="0" err="1"/>
              <a:t>Вэйвэй</a:t>
            </a:r>
            <a:r>
              <a:rPr lang="ru-RU" sz="2400" dirty="0"/>
              <a:t> (</a:t>
            </a:r>
            <a:r>
              <a:rPr lang="en-GB" sz="2400" dirty="0" err="1"/>
              <a:t>文明型国家</a:t>
            </a:r>
            <a:r>
              <a:rPr lang="ru-RU" sz="2400" dirty="0"/>
              <a:t>) — Государство-Цивилизация/многополярность.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Китай как Государство-Цивилизация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Китайская модель" — сочетание авторитарного управления с рыночной экономикой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Критика западных универсалистских подходов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Историческая преемственность и конфуцианское влияние </a:t>
            </a:r>
          </a:p>
          <a:p>
            <a:pPr lvl="1"/>
            <a:r>
              <a:rPr lang="ru-RU" sz="2400" dirty="0"/>
              <a:t>Культурный релятивизм и уверенность в себе </a:t>
            </a:r>
          </a:p>
          <a:p>
            <a:r>
              <a:rPr lang="ru-RU" sz="2400" b="1" dirty="0"/>
              <a:t>Эрик Ли </a:t>
            </a:r>
            <a:r>
              <a:rPr lang="ru-RU" sz="2400" dirty="0"/>
              <a:t>Партийная жизнь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Китай как вызов либеральному порядку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Защита однопартийной системы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Меритократия против демократии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Историческая и концептуальная основа - конфуцианские традиции управления мудрыми и добродетельными лидерами, имперская практика </a:t>
            </a:r>
            <a:r>
              <a:rPr lang="ru-RU" sz="2400" dirty="0" err="1"/>
              <a:t>кэцзюй</a:t>
            </a:r>
            <a:r>
              <a:rPr lang="ru-RU" sz="2400" dirty="0"/>
              <a:t>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004986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5928" y="0"/>
            <a:ext cx="15744144" cy="838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en-GB" sz="2400" b="1" dirty="0" err="1"/>
              <a:t>Цинь</a:t>
            </a:r>
            <a:r>
              <a:rPr lang="en-GB" sz="2400" b="1" dirty="0"/>
              <a:t> </a:t>
            </a:r>
            <a:r>
              <a:rPr lang="en-GB" sz="2400" b="1" dirty="0" err="1"/>
              <a:t>Яцин</a:t>
            </a:r>
            <a:r>
              <a:rPr lang="en-GB" sz="2400" dirty="0"/>
              <a:t> (Qin </a:t>
            </a:r>
            <a:r>
              <a:rPr lang="en-GB" sz="2400" dirty="0" err="1"/>
              <a:t>Yaqing</a:t>
            </a:r>
            <a:r>
              <a:rPr lang="en-GB" sz="2400" dirty="0"/>
              <a:t>, </a:t>
            </a:r>
            <a:r>
              <a:rPr lang="zh-CN" altLang="en-US" sz="2400" dirty="0"/>
              <a:t>秦亚青</a:t>
            </a:r>
            <a:r>
              <a:rPr lang="en-GB" sz="2400" dirty="0"/>
              <a:t>)</a:t>
            </a:r>
            <a:r>
              <a:rPr lang="ru-RU" sz="2400" dirty="0"/>
              <a:t> – гармония и критика западного универсализма</a:t>
            </a:r>
          </a:p>
          <a:p>
            <a:pPr lvl="0"/>
            <a:r>
              <a:rPr lang="ru-RU" sz="2400" b="1" dirty="0"/>
              <a:t>Реляционная теория мировой политики. </a:t>
            </a:r>
            <a:r>
              <a:rPr lang="ru-RU" sz="1867" dirty="0"/>
              <a:t>МО рассматриваются как сеть отношений (</a:t>
            </a:r>
            <a:r>
              <a:rPr lang="ru-RU" sz="1867" dirty="0" err="1"/>
              <a:t>guanxi</a:t>
            </a:r>
            <a:r>
              <a:rPr lang="ru-RU" sz="1867" dirty="0"/>
              <a:t>, </a:t>
            </a:r>
            <a:r>
              <a:rPr lang="en-GB" sz="1867" dirty="0" err="1"/>
              <a:t>关系</a:t>
            </a:r>
            <a:r>
              <a:rPr lang="ru-RU" sz="1867" dirty="0"/>
              <a:t>) между </a:t>
            </a:r>
            <a:r>
              <a:rPr lang="ru-RU" sz="1867" dirty="0" err="1"/>
              <a:t>акторами</a:t>
            </a:r>
            <a:r>
              <a:rPr lang="ru-RU" sz="1867" dirty="0"/>
              <a:t>, а не как взаимодействие независимых государств с фиксированными интересами. В отличие от западных подходов (реализма или либерализма), где акцент на индивидуальных единицах, </a:t>
            </a:r>
            <a:r>
              <a:rPr lang="ru-RU" sz="1867" dirty="0" err="1"/>
              <a:t>Цинь</a:t>
            </a:r>
            <a:r>
              <a:rPr lang="ru-RU" sz="1867" dirty="0"/>
              <a:t> утверждает, что идентичность и поведение государств формируются через их связи друг с другом, основанные на взаимности и контексте.</a:t>
            </a:r>
          </a:p>
          <a:p>
            <a:pPr lvl="0"/>
            <a:r>
              <a:rPr lang="ru-RU" sz="2400" b="1" dirty="0"/>
              <a:t>Культурная основа МО. </a:t>
            </a:r>
            <a:r>
              <a:rPr lang="ru-RU" sz="1867" dirty="0"/>
              <a:t>МО нельзя понимать универсально — они глубоко укоренены в культурных традициях. Для Китая это означает опору на конфуцианские ценности, такие как гармония (</a:t>
            </a:r>
            <a:r>
              <a:rPr lang="ru-RU" sz="1867" dirty="0" err="1"/>
              <a:t>he</a:t>
            </a:r>
            <a:r>
              <a:rPr lang="ru-RU" sz="1867" dirty="0"/>
              <a:t>, </a:t>
            </a:r>
            <a:r>
              <a:rPr lang="en-GB" sz="1867" dirty="0" err="1"/>
              <a:t>和</a:t>
            </a:r>
            <a:r>
              <a:rPr lang="ru-RU" sz="1867" dirty="0"/>
              <a:t>), взаимозависимость и уважение к иерархии, в противовес западному индивидуализму и конкуренции. Китайская культура предлагает альтернативную логику взаимодействия, отличную от западной.</a:t>
            </a:r>
          </a:p>
          <a:p>
            <a:pPr lvl="0"/>
            <a:r>
              <a:rPr lang="ru-RU" sz="2400" b="1" dirty="0"/>
              <a:t>Процесс как ключ к пониманию. </a:t>
            </a:r>
            <a:r>
              <a:rPr lang="ru-RU" sz="1867" dirty="0"/>
              <a:t>В отличие от структурных теорий (например, неореализма </a:t>
            </a:r>
            <a:r>
              <a:rPr lang="ru-RU" sz="1867" dirty="0" err="1"/>
              <a:t>Уолтза</a:t>
            </a:r>
            <a:r>
              <a:rPr lang="ru-RU" sz="1867" dirty="0"/>
              <a:t>), </a:t>
            </a:r>
            <a:r>
              <a:rPr lang="ru-RU" sz="1867" dirty="0" err="1"/>
              <a:t>Цинь</a:t>
            </a:r>
            <a:r>
              <a:rPr lang="ru-RU" sz="1867" dirty="0"/>
              <a:t> рассматривает мировую политику как динамический процесс, а не статичную систему. Государства постоянно переопределяют свои роли и цели через социальные взаимодействия, что делает отношения более важными, чем фиксированные интересы или баланс сил.</a:t>
            </a:r>
          </a:p>
          <a:p>
            <a:pPr lvl="0"/>
            <a:r>
              <a:rPr lang="ru-RU" sz="2400" b="1" dirty="0"/>
              <a:t>Создание китайской школы МО. </a:t>
            </a:r>
            <a:r>
              <a:rPr lang="ru-RU" sz="1867" dirty="0"/>
              <a:t>Разработка оригинальной теории МО, основанной на китайской философии (конфуцианство, даосизм, буддизм), вместо заимствования западных рамок. Критика китайских учёных за слепое следование американским или европейским моделям и призыв к интеллектуальной самостоятельности, которая отражала бы исторический и культурный опыт Китая. Учет «И </a:t>
            </a:r>
            <a:r>
              <a:rPr lang="ru-RU" sz="1867" dirty="0" err="1"/>
              <a:t>цзин</a:t>
            </a:r>
            <a:r>
              <a:rPr lang="ru-RU" sz="1867" dirty="0"/>
              <a:t> Книги» Перемен.</a:t>
            </a:r>
          </a:p>
          <a:p>
            <a:pPr lvl="0"/>
            <a:r>
              <a:rPr lang="ru-RU" sz="2400" b="1" dirty="0"/>
              <a:t>Гармония вместо конфликта. </a:t>
            </a:r>
            <a:r>
              <a:rPr lang="ru-RU" sz="1867" dirty="0"/>
              <a:t>Конфуцианская идея гармонии как основу для международного сотрудничества. В отличие от реалистов, видящих мир как арену конфликтов, он считает, что государства могут строить отношения на основе взаимной выгоды и уважения различий, избегая гегемонии или навязывания ценностей.</a:t>
            </a:r>
          </a:p>
          <a:p>
            <a:pPr lvl="0"/>
            <a:r>
              <a:rPr lang="ru-RU" sz="2400" b="1" dirty="0"/>
              <a:t>Поддержка "сообщества единой судьбы». </a:t>
            </a:r>
            <a:r>
              <a:rPr lang="ru-RU" sz="1867" dirty="0"/>
              <a:t>Поддержка концепции Си </a:t>
            </a:r>
            <a:r>
              <a:rPr lang="ru-RU" sz="1867" dirty="0" err="1"/>
              <a:t>Цзиньпина</a:t>
            </a:r>
            <a:r>
              <a:rPr lang="ru-RU" sz="1867" dirty="0"/>
              <a:t> о "сообществе единой судьбы человечества" (</a:t>
            </a:r>
            <a:r>
              <a:rPr lang="ru-RU" sz="1867" dirty="0" err="1"/>
              <a:t>renlei</a:t>
            </a:r>
            <a:r>
              <a:rPr lang="ru-RU" sz="1867" dirty="0"/>
              <a:t> </a:t>
            </a:r>
            <a:r>
              <a:rPr lang="ru-RU" sz="1867" dirty="0" err="1"/>
              <a:t>mingyun</a:t>
            </a:r>
            <a:r>
              <a:rPr lang="ru-RU" sz="1867" dirty="0"/>
              <a:t> </a:t>
            </a:r>
            <a:r>
              <a:rPr lang="ru-RU" sz="1867" dirty="0" err="1"/>
              <a:t>gongtongti</a:t>
            </a:r>
            <a:r>
              <a:rPr lang="ru-RU" sz="1867" dirty="0"/>
              <a:t>, </a:t>
            </a:r>
            <a:r>
              <a:rPr lang="en-GB" sz="1867" dirty="0" err="1"/>
              <a:t>人类命运共同体</a:t>
            </a:r>
            <a:r>
              <a:rPr lang="ru-RU" sz="1867" dirty="0"/>
              <a:t>), видя в ней практическое воплощение реляционного подхода. Он утверждает, что эта идея отражает китайскую традицию коллективного благополучия и может стать основой нового глобального управления, альтернативного западному либеральному порядку.</a:t>
            </a:r>
          </a:p>
          <a:p>
            <a:pPr lvl="0"/>
            <a:r>
              <a:rPr lang="ru-RU" sz="2400" b="1" dirty="0"/>
              <a:t>Критика западного универсализма. </a:t>
            </a:r>
            <a:r>
              <a:rPr lang="ru-RU" sz="1867" dirty="0"/>
              <a:t>Отвержение идеи, что западные теории МО (реализм, либерализм, конструктивизм Александра </a:t>
            </a:r>
            <a:r>
              <a:rPr lang="ru-RU" sz="1867" dirty="0" err="1"/>
              <a:t>Вендта</a:t>
            </a:r>
            <a:r>
              <a:rPr lang="ru-RU" sz="1867" dirty="0"/>
              <a:t>) применимы ко всем культурам. Он считает, что они отражают европейский исторический опыт (например, Вестфальскую систему) и не учитывают азиатские традиции, такие как данническая система Восточной Азии, где отношения строились на взаимном признании, а не на равенстве суверенитетов.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30535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81232" y="143547"/>
            <a:ext cx="16074768" cy="764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Джао</a:t>
            </a:r>
            <a:r>
              <a:rPr lang="ru-RU" sz="2400" b="1" dirty="0"/>
              <a:t> </a:t>
            </a:r>
            <a:r>
              <a:rPr lang="ru-RU" sz="2400" b="1" dirty="0" err="1"/>
              <a:t>Тиньян</a:t>
            </a:r>
            <a:r>
              <a:rPr lang="ru-RU" sz="2400" dirty="0"/>
              <a:t> — </a:t>
            </a:r>
            <a:r>
              <a:rPr lang="ru-RU" sz="2400" dirty="0" err="1"/>
              <a:t>Тянся</a:t>
            </a:r>
            <a:r>
              <a:rPr lang="ru-RU" sz="2400" dirty="0"/>
              <a:t>, </a:t>
            </a:r>
            <a:r>
              <a:rPr lang="en-GB" sz="2400" dirty="0" err="1"/>
              <a:t>天下体系</a:t>
            </a:r>
            <a:r>
              <a:rPr lang="ru-RU" sz="2400" dirty="0"/>
              <a:t>  (</a:t>
            </a:r>
            <a:r>
              <a:rPr lang="ru-RU" sz="2400" dirty="0" err="1"/>
              <a:t>китаецентричный</a:t>
            </a:r>
            <a:r>
              <a:rPr lang="ru-RU" sz="2400" dirty="0"/>
              <a:t> глобализм). </a:t>
            </a:r>
          </a:p>
          <a:p>
            <a:pPr lvl="0"/>
            <a:r>
              <a:rPr lang="ru-RU" sz="2400" b="1" dirty="0"/>
              <a:t>Концепция "</a:t>
            </a:r>
            <a:r>
              <a:rPr lang="ru-RU" sz="2400" b="1" dirty="0" err="1"/>
              <a:t>Тянься</a:t>
            </a:r>
            <a:r>
              <a:rPr lang="ru-RU" sz="2400" b="1" dirty="0"/>
              <a:t>" как мировой порядок. </a:t>
            </a:r>
            <a:r>
              <a:rPr lang="ru-RU" sz="1867" dirty="0"/>
              <a:t>"</a:t>
            </a:r>
            <a:r>
              <a:rPr lang="ru-RU" sz="1867" dirty="0" err="1"/>
              <a:t>Тянься</a:t>
            </a:r>
            <a:r>
              <a:rPr lang="ru-RU" sz="1867" dirty="0"/>
              <a:t>" как альтернативу западной системе международных отношений, основанной на национальных государствах и конкуренции. "</a:t>
            </a:r>
            <a:r>
              <a:rPr lang="ru-RU" sz="1867" dirty="0" err="1"/>
              <a:t>Тянься</a:t>
            </a:r>
            <a:r>
              <a:rPr lang="ru-RU" sz="1867" dirty="0"/>
              <a:t>" — это древнекитайская идея универсального порядка, где мир рассматривается как единое целое, управляемое гармонией, а не разделением. В отличие от вестфальского порядка (суверенитет государств), "</a:t>
            </a:r>
            <a:r>
              <a:rPr lang="ru-RU" sz="1867" dirty="0" err="1"/>
              <a:t>Тянься</a:t>
            </a:r>
            <a:r>
              <a:rPr lang="ru-RU" sz="1867" dirty="0"/>
              <a:t>" предполагает инклюзивную систему, где все народы включены в общий космополитический проект под моральным и политическим руководством.</a:t>
            </a:r>
          </a:p>
          <a:p>
            <a:pPr lvl="0"/>
            <a:r>
              <a:rPr lang="ru-RU" sz="2400" b="1" dirty="0"/>
              <a:t>Критика западного универсализма. </a:t>
            </a:r>
            <a:r>
              <a:rPr lang="ru-RU" sz="1867" dirty="0"/>
              <a:t>Критика</a:t>
            </a:r>
            <a:r>
              <a:rPr lang="ru-RU" sz="1867" b="1" dirty="0"/>
              <a:t> </a:t>
            </a:r>
            <a:r>
              <a:rPr lang="ru-RU" sz="1867" dirty="0"/>
              <a:t>западных теорий МО (реализм, либерализм) за их эгоцентризм и неспособность выйти за рамки конфликта интересов. Он считает, что вестфальская система порождает анархию и войны, так как фокусируется на национальном суверенитете, а не на глобальном сотрудничестве. "</a:t>
            </a:r>
            <a:r>
              <a:rPr lang="ru-RU" sz="1867" dirty="0" err="1"/>
              <a:t>Тянься</a:t>
            </a:r>
            <a:r>
              <a:rPr lang="ru-RU" sz="1867" dirty="0"/>
              <a:t>", по его мнению, предлагает более высокую перспективу — "мировую" (</a:t>
            </a:r>
            <a:r>
              <a:rPr lang="ru-RU" sz="1867" dirty="0" err="1"/>
              <a:t>world</a:t>
            </a:r>
            <a:r>
              <a:rPr lang="ru-RU" sz="1867" dirty="0"/>
              <a:t>) вместо "международной" (</a:t>
            </a:r>
            <a:r>
              <a:rPr lang="ru-RU" sz="1867" dirty="0" err="1"/>
              <a:t>international</a:t>
            </a:r>
            <a:r>
              <a:rPr lang="ru-RU" sz="1867" dirty="0"/>
              <a:t>).</a:t>
            </a:r>
          </a:p>
          <a:p>
            <a:pPr lvl="0"/>
            <a:r>
              <a:rPr lang="ru-RU" sz="2400" b="1" dirty="0"/>
              <a:t>Философская основа: мир как единое целое. </a:t>
            </a:r>
            <a:r>
              <a:rPr lang="ru-RU" sz="1867" dirty="0"/>
              <a:t>Опора</a:t>
            </a:r>
            <a:r>
              <a:rPr lang="ru-RU" sz="1867" b="1" dirty="0"/>
              <a:t> </a:t>
            </a:r>
            <a:r>
              <a:rPr lang="ru-RU" sz="1867" dirty="0"/>
              <a:t>на китайскую философию (конфуцианство, даосизм), утверждая, что мир должен рассматриваться как взаимосвязанная система, а не как набор изолированных </a:t>
            </a:r>
            <a:r>
              <a:rPr lang="ru-RU" sz="1867" dirty="0" err="1"/>
              <a:t>акторов</a:t>
            </a:r>
            <a:r>
              <a:rPr lang="ru-RU" sz="1867" dirty="0"/>
              <a:t>. В "</a:t>
            </a:r>
            <a:r>
              <a:rPr lang="ru-RU" sz="1867" dirty="0" err="1"/>
              <a:t>Тянься</a:t>
            </a:r>
            <a:r>
              <a:rPr lang="ru-RU" sz="1867" dirty="0"/>
              <a:t>" акцент делается на взаимозависимости и совместимости культур, а не на их противопоставлении. Это предполагает отказ от идеи "врага" в пользу общей ответственности за глобальное благо.</a:t>
            </a:r>
          </a:p>
          <a:p>
            <a:pPr lvl="0"/>
            <a:r>
              <a:rPr lang="ru-RU" sz="2400" b="1" dirty="0"/>
              <a:t>Политическая этика вместо силы</a:t>
            </a:r>
            <a:r>
              <a:rPr lang="ru-RU" sz="2400" dirty="0"/>
              <a:t>. </a:t>
            </a:r>
            <a:r>
              <a:rPr lang="ru-RU" sz="1867" dirty="0"/>
              <a:t>В отличие от реалистов (например, </a:t>
            </a:r>
            <a:r>
              <a:rPr lang="ru-RU" sz="1867" dirty="0" err="1"/>
              <a:t>Янь</a:t>
            </a:r>
            <a:r>
              <a:rPr lang="ru-RU" sz="1867" dirty="0"/>
              <a:t> </a:t>
            </a:r>
            <a:r>
              <a:rPr lang="ru-RU" sz="1867" dirty="0" err="1"/>
              <a:t>Сюэтуна</a:t>
            </a:r>
            <a:r>
              <a:rPr lang="ru-RU" sz="1867" dirty="0"/>
              <a:t>), </a:t>
            </a:r>
            <a:r>
              <a:rPr lang="ru-RU" sz="1867" dirty="0" err="1"/>
              <a:t>Чжао</a:t>
            </a:r>
            <a:r>
              <a:rPr lang="ru-RU" sz="1867" dirty="0"/>
              <a:t> подчёркивает, что власть в системе "</a:t>
            </a:r>
            <a:r>
              <a:rPr lang="ru-RU" sz="1867" dirty="0" err="1"/>
              <a:t>Тянься</a:t>
            </a:r>
            <a:r>
              <a:rPr lang="ru-RU" sz="1867" dirty="0"/>
              <a:t>" должна основываться на моральной легитимности, а не на принуждении. Лидерство Китая в этом контексте — это не гегемония, а способность предложить миру модель, которая будет принята добровольно благодаря её справедливости и привлекательности.</a:t>
            </a:r>
          </a:p>
          <a:p>
            <a:pPr lvl="0"/>
            <a:r>
              <a:rPr lang="ru-RU" sz="2400" b="1" dirty="0"/>
              <a:t>Глобальное управление и современность. </a:t>
            </a:r>
            <a:r>
              <a:rPr lang="ru-RU" sz="1867" dirty="0"/>
              <a:t>Адаптация "</a:t>
            </a:r>
            <a:r>
              <a:rPr lang="ru-RU" sz="1867" dirty="0" err="1"/>
              <a:t>Тянься</a:t>
            </a:r>
            <a:r>
              <a:rPr lang="ru-RU" sz="1867" dirty="0"/>
              <a:t>" к XXI веку как рамки для глобального управления. Решение таких проблем, как изменение климата, экономическое неравенство и культурные конфликты, которые невозможно решить в рамках нынешнего порядка. "</a:t>
            </a:r>
            <a:r>
              <a:rPr lang="ru-RU" sz="1867" dirty="0" err="1"/>
              <a:t>Тянься</a:t>
            </a:r>
            <a:r>
              <a:rPr lang="ru-RU" sz="1867" dirty="0"/>
              <a:t>" требует нового мышления, где государства уступают часть суверенитета ради общей гармонии.</a:t>
            </a:r>
          </a:p>
          <a:p>
            <a:pPr lvl="0"/>
            <a:r>
              <a:rPr lang="ru-RU" sz="2400" b="1" dirty="0"/>
              <a:t>Отличие от империализма. </a:t>
            </a:r>
            <a:r>
              <a:rPr lang="ru-RU" sz="2400" dirty="0"/>
              <a:t>"</a:t>
            </a:r>
            <a:r>
              <a:rPr lang="ru-RU" sz="1867" dirty="0" err="1"/>
              <a:t>Тянься</a:t>
            </a:r>
            <a:r>
              <a:rPr lang="ru-RU" sz="1867" dirty="0"/>
              <a:t>" — это не возврат к имперской даннической системе Китая (где вассалы подчинялись центру), а философская идея, свободная от территориальных амбиций. Это скорее "методология мира", чем конкретная политическая структура, хотя критики часто интерпретируют её как завуалированное оправдание китайского доминирования.</a:t>
            </a:r>
          </a:p>
          <a:p>
            <a:pPr lvl="0"/>
            <a:r>
              <a:rPr lang="ru-RU" sz="1867" b="1" dirty="0"/>
              <a:t>Диалог культур. </a:t>
            </a:r>
            <a:r>
              <a:rPr lang="ru-RU" sz="1867" dirty="0"/>
              <a:t>Диалог между цивилизациями, но с позиции, где Китай играет ведущую роль как носитель универсальной идеи. "</a:t>
            </a:r>
            <a:r>
              <a:rPr lang="ru-RU" sz="1867" dirty="0" err="1"/>
              <a:t>Тянься</a:t>
            </a:r>
            <a:r>
              <a:rPr lang="ru-RU" sz="1867" dirty="0"/>
              <a:t>" может стать платформой для преодоления западного культурного империализма и создания плюралистического, но гармоничного мира.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409047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902891" y="802575"/>
            <a:ext cx="15484915" cy="5550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Дэниэл</a:t>
            </a:r>
            <a:r>
              <a:rPr lang="ru-RU" sz="2400" b="1" dirty="0"/>
              <a:t> </a:t>
            </a:r>
            <a:r>
              <a:rPr lang="ru-RU" sz="2400" b="1" dirty="0" err="1"/>
              <a:t>Бэлл</a:t>
            </a:r>
            <a:r>
              <a:rPr lang="ru-RU" sz="2400" b="1" dirty="0"/>
              <a:t> </a:t>
            </a:r>
            <a:r>
              <a:rPr lang="ru-RU" sz="2400" dirty="0"/>
              <a:t>Меритократия Китайская модель</a:t>
            </a:r>
          </a:p>
          <a:p>
            <a:r>
              <a:rPr lang="ru-RU" sz="2400" b="1" dirty="0"/>
              <a:t>Критика универсальности демократии "один человек — один голос. </a:t>
            </a:r>
            <a:r>
              <a:rPr lang="ru-RU" sz="1867" dirty="0"/>
              <a:t>Сомнение в том, что западная модель либеральной демократии, основанная на принципе "один человек — один голос", является универсально лучшей системой управления. Серьезные недостатки: избиратели часто действуют из эгоистичных интересов, не учитывают долгосрочные последствия и могут выбирать некомпетентных лидеров (например, он упоминает случаи вроде избрания популистов). Демократия не всегда обеспечивает выбор "лучших" лидеров с точки зрения способностей и морали.</a:t>
            </a:r>
          </a:p>
          <a:p>
            <a:r>
              <a:rPr lang="ru-RU" sz="2400" b="1" dirty="0"/>
              <a:t>Политическая меритократия как альтернатива. </a:t>
            </a:r>
            <a:r>
              <a:rPr lang="ru-RU" sz="1867" b="1" dirty="0"/>
              <a:t>П</a:t>
            </a:r>
            <a:r>
              <a:rPr lang="ru-RU" sz="1867" dirty="0"/>
              <a:t>олитическую меритократия — система, где лидеры отбираются и продвигаются на основе их заслуг (таланта, опыта, добродетели), а не только народного голосования </a:t>
            </a:r>
          </a:p>
          <a:p>
            <a:r>
              <a:rPr lang="ru-RU" sz="2400" b="1" dirty="0"/>
              <a:t>Вертикальная модель" Китая</a:t>
            </a:r>
            <a:endParaRPr lang="ru-RU" sz="1867" b="1" dirty="0"/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ru-RU" sz="1867" dirty="0"/>
              <a:t>Демократия снизу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ru-RU" sz="1867" dirty="0"/>
              <a:t>Эксперименты посредине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ru-RU" sz="1867" dirty="0"/>
              <a:t>Меритократия сверху</a:t>
            </a:r>
          </a:p>
          <a:p>
            <a:r>
              <a:rPr lang="ru-RU" sz="2400" b="1" dirty="0"/>
              <a:t>Синтез традиций и современности. </a:t>
            </a:r>
            <a:r>
              <a:rPr lang="ru-RU" sz="1867" b="1" dirty="0"/>
              <a:t>К</a:t>
            </a:r>
            <a:r>
              <a:rPr lang="ru-RU" sz="1867" dirty="0"/>
              <a:t>итайская меритократия связана  с конфуцианской традицией, где правители должны быть мудрыми и добродетельными (</a:t>
            </a:r>
            <a:r>
              <a:rPr lang="ru-RU" sz="1867" dirty="0" err="1"/>
              <a:t>junzi</a:t>
            </a:r>
            <a:r>
              <a:rPr lang="ru-RU" sz="1867" dirty="0"/>
              <a:t>, </a:t>
            </a:r>
            <a:r>
              <a:rPr lang="en-GB" sz="1867" dirty="0" err="1"/>
              <a:t>君子</a:t>
            </a:r>
            <a:r>
              <a:rPr lang="ru-RU" sz="1867" dirty="0"/>
              <a:t>), а также с исторической системой экзаменов </a:t>
            </a:r>
            <a:r>
              <a:rPr lang="ru-RU" sz="1867" dirty="0" err="1"/>
              <a:t>кэцзюй</a:t>
            </a:r>
            <a:r>
              <a:rPr lang="ru-RU" sz="1867" dirty="0"/>
              <a:t> (</a:t>
            </a:r>
            <a:r>
              <a:rPr lang="en-GB" sz="1867" dirty="0" err="1"/>
              <a:t>科举</a:t>
            </a:r>
            <a:r>
              <a:rPr lang="ru-RU" sz="1867" dirty="0"/>
              <a:t>), отбиравшей чиновников в имперском Китае. </a:t>
            </a:r>
            <a:endParaRPr lang="ru-RU" sz="1867" b="1" dirty="0"/>
          </a:p>
          <a:p>
            <a:r>
              <a:rPr lang="ru-RU" sz="2400" b="1" dirty="0"/>
              <a:t>Уроки для мира. </a:t>
            </a:r>
            <a:r>
              <a:rPr lang="ru-RU" sz="1867" dirty="0"/>
              <a:t>«Китайская модель" не применима везде, но рассматривается как вызов западному догматизму о превосходстве демократии. Диалог между системами и экспериментам с сочетанием меритократии и демократии, адаптированным к местным условиям.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519916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86679" y="2144567"/>
            <a:ext cx="11763635" cy="1282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33" b="1" dirty="0"/>
              <a:t>Могущество современного Китая</a:t>
            </a:r>
            <a:endParaRPr lang="ru-RU" sz="5333" dirty="0"/>
          </a:p>
          <a:p>
            <a:endParaRPr lang="ru-RU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8A23FD-7181-BA44-B50B-DA940FF67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06" y="4278485"/>
            <a:ext cx="6844220" cy="38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043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0"/>
            <a:ext cx="130981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 </a:t>
            </a:r>
            <a:r>
              <a:rPr lang="ru-RU" sz="2400" b="1" dirty="0"/>
              <a:t>Экономическое могущество</a:t>
            </a:r>
          </a:p>
          <a:p>
            <a:r>
              <a:rPr lang="ru-RU" sz="2400" b="1" dirty="0"/>
              <a:t>ВВП</a:t>
            </a:r>
            <a:r>
              <a:rPr lang="ru-RU" sz="2400" dirty="0"/>
              <a:t>: Китай занимает </a:t>
            </a:r>
            <a:r>
              <a:rPr lang="ru-RU" sz="2400" b="1" dirty="0"/>
              <a:t>второе место </a:t>
            </a:r>
            <a:r>
              <a:rPr lang="ru-RU" sz="2400" dirty="0"/>
              <a:t>в мире по номинальному ВВП (около 18–19 трлн долларов США в 2024 году по оценкам) после США, а по паритету покупательной способности (ППС) — </a:t>
            </a:r>
            <a:r>
              <a:rPr lang="ru-RU" sz="2400" b="1" dirty="0"/>
              <a:t>первое</a:t>
            </a:r>
            <a:r>
              <a:rPr lang="ru-RU" sz="2400" dirty="0"/>
              <a:t> (около 35 трлн долларов). Темпы роста ВВП в последние годы составляют около 5%, что выше, чем у большинства развитых стран.</a:t>
            </a:r>
          </a:p>
          <a:p>
            <a:r>
              <a:rPr lang="ru-RU" sz="2400" b="1" dirty="0"/>
              <a:t>Промышленность</a:t>
            </a:r>
            <a:r>
              <a:rPr lang="ru-RU" sz="2400" dirty="0"/>
              <a:t>: Китай — крупнейший мировой производитель (около 30% мирового промышленного производства). Лидер в судостроении (50% мировых заказов в 2022 году), производстве электроники, стали и цветных металлов (например, 11% мирового золота).</a:t>
            </a:r>
          </a:p>
          <a:p>
            <a:r>
              <a:rPr lang="ru-RU" sz="2400" b="1" dirty="0"/>
              <a:t>Торговля</a:t>
            </a:r>
            <a:r>
              <a:rPr lang="ru-RU" sz="2400" dirty="0"/>
              <a:t>: Крупнейший экспортёр товаров (около 4,3 трлн долларов в 2020-х) и второй по объёму внешней торговли после США. Профицит текущего счёта в 2023 году достигал 0,7 трлн долларов.</a:t>
            </a:r>
          </a:p>
          <a:p>
            <a:r>
              <a:rPr lang="ru-RU" sz="2400" b="1" dirty="0"/>
              <a:t>Компании</a:t>
            </a:r>
            <a:r>
              <a:rPr lang="ru-RU" sz="2400" dirty="0"/>
              <a:t>: Такие гиганты, как </a:t>
            </a:r>
            <a:r>
              <a:rPr lang="en-GB" sz="2400" dirty="0"/>
              <a:t>Alibaba, Tencent </a:t>
            </a:r>
            <a:r>
              <a:rPr lang="ru-RU" sz="2400" dirty="0"/>
              <a:t>и </a:t>
            </a:r>
            <a:r>
              <a:rPr lang="en-GB" sz="2400" dirty="0"/>
              <a:t>Huawei, </a:t>
            </a:r>
            <a:r>
              <a:rPr lang="ru-RU" sz="2400" dirty="0"/>
              <a:t>входят в топ мировых корпораций по капитализации (близко к 1 трлн долларов каждая). Общая капитализация публичных компаний Китая — около 14,5 трлн долларов (второе место после США).</a:t>
            </a:r>
          </a:p>
          <a:p>
            <a:r>
              <a:rPr lang="ru-RU" sz="2400" b="1" dirty="0"/>
              <a:t>Инвестиции</a:t>
            </a:r>
            <a:r>
              <a:rPr lang="ru-RU" sz="2400" dirty="0"/>
              <a:t>: Китай активно инвестирует в инфраструктуру (например, "Один пояс — один путь") и технологии, привлекая и направляя триллионы долларов как внутри страны, так и за её пределами.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701061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1"/>
            <a:ext cx="130981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2. Военное могущество</a:t>
            </a:r>
          </a:p>
          <a:p>
            <a:r>
              <a:rPr lang="ru-RU" sz="2400" b="1" dirty="0"/>
              <a:t>Бюджет</a:t>
            </a:r>
            <a:r>
              <a:rPr lang="ru-RU" sz="2400" dirty="0"/>
              <a:t>: Военный бюджет Китая — второй в мире после США (около 300 млрд долларов в 2024 году), что позволяет модернизировать армию и флот.</a:t>
            </a:r>
          </a:p>
          <a:p>
            <a:r>
              <a:rPr lang="ru-RU" sz="2400" b="1" dirty="0"/>
              <a:t>Армия</a:t>
            </a:r>
            <a:r>
              <a:rPr lang="ru-RU" sz="2400" dirty="0"/>
              <a:t>: Народно-освободительная армия Китая (НОАК) — крупнейшая по численности (около 2 млн активных военнослужащих). Китай наращивает ядерный арсенал (оценочно 500 боеголовок в 2025 году, с планами до 1000 к 2030 году).</a:t>
            </a:r>
          </a:p>
          <a:p>
            <a:r>
              <a:rPr lang="ru-RU" sz="2400" b="1" dirty="0"/>
              <a:t>Флот</a:t>
            </a:r>
            <a:r>
              <a:rPr lang="ru-RU" sz="2400" dirty="0"/>
              <a:t>: Самый большой военно-морской флот в мире по количеству кораблей (около 350 единиц, включая авианосцы "</a:t>
            </a:r>
            <a:r>
              <a:rPr lang="ru-RU" sz="2400" dirty="0" err="1"/>
              <a:t>Ляонин</a:t>
            </a:r>
            <a:r>
              <a:rPr lang="ru-RU" sz="2400" dirty="0"/>
              <a:t>" и "</a:t>
            </a:r>
            <a:r>
              <a:rPr lang="ru-RU" sz="2400" dirty="0" err="1"/>
              <a:t>Шаньдун</a:t>
            </a:r>
            <a:r>
              <a:rPr lang="ru-RU" sz="2400" dirty="0"/>
              <a:t>", третий строится). Акцент на контроль Южно-Китайского моря.</a:t>
            </a:r>
          </a:p>
          <a:p>
            <a:r>
              <a:rPr lang="ru-RU" sz="2400" b="1" dirty="0"/>
              <a:t>Технологии</a:t>
            </a:r>
            <a:r>
              <a:rPr lang="ru-RU" sz="2400" dirty="0"/>
              <a:t>: Развитие гиперзвукового оружия, </a:t>
            </a:r>
            <a:r>
              <a:rPr lang="ru-RU" sz="2400" dirty="0" err="1"/>
              <a:t>кибервооружения</a:t>
            </a:r>
            <a:r>
              <a:rPr lang="ru-RU" sz="2400" dirty="0"/>
              <a:t> и космических систем (например, спутники "</a:t>
            </a:r>
            <a:r>
              <a:rPr lang="ru-RU" sz="2400" dirty="0" err="1"/>
              <a:t>Бэйдоу</a:t>
            </a:r>
            <a:r>
              <a:rPr lang="ru-RU" sz="2400" dirty="0"/>
              <a:t>" как альтернатива </a:t>
            </a:r>
            <a:r>
              <a:rPr lang="en-GB" sz="2400" dirty="0"/>
              <a:t>GPS).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220533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1"/>
            <a:ext cx="130981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3</a:t>
            </a:r>
            <a:r>
              <a:rPr lang="ru-RU" sz="2400" b="1" dirty="0"/>
              <a:t>. Технологическое лидерство</a:t>
            </a:r>
          </a:p>
          <a:p>
            <a:r>
              <a:rPr lang="ru-RU" sz="2400" b="1" dirty="0"/>
              <a:t>Инновации</a:t>
            </a:r>
            <a:r>
              <a:rPr lang="ru-RU" sz="2400" dirty="0"/>
              <a:t>: Китай лидирует в 5</a:t>
            </a:r>
            <a:r>
              <a:rPr lang="en-GB" sz="2400" dirty="0"/>
              <a:t>G (Huawei), </a:t>
            </a:r>
            <a:r>
              <a:rPr lang="ru-RU" sz="2400" dirty="0"/>
              <a:t>искусственном интеллекте (</a:t>
            </a:r>
            <a:r>
              <a:rPr lang="en-GB" sz="2400" dirty="0"/>
              <a:t>Baidu, </a:t>
            </a:r>
            <a:r>
              <a:rPr lang="en-GB" sz="2400" dirty="0" err="1"/>
              <a:t>SenseTime</a:t>
            </a:r>
            <a:r>
              <a:rPr lang="en-GB" sz="2400" dirty="0"/>
              <a:t>) </a:t>
            </a:r>
            <a:r>
              <a:rPr lang="ru-RU" sz="2400" dirty="0"/>
              <a:t>и возобновляемой энергетике (50% мирового производства солнечных панелей).</a:t>
            </a:r>
          </a:p>
          <a:p>
            <a:r>
              <a:rPr lang="ru-RU" sz="2400" b="1" dirty="0"/>
              <a:t>Космос: </a:t>
            </a:r>
            <a:r>
              <a:rPr lang="ru-RU" sz="2400" dirty="0"/>
              <a:t>Успешные миссии, такие как "</a:t>
            </a:r>
            <a:r>
              <a:rPr lang="ru-RU" sz="2400" dirty="0" err="1"/>
              <a:t>Чанъэ</a:t>
            </a:r>
            <a:r>
              <a:rPr lang="ru-RU" sz="2400" dirty="0"/>
              <a:t>" (лунные зонды) и собственная космическая станция "</a:t>
            </a:r>
            <a:r>
              <a:rPr lang="ru-RU" sz="2400" dirty="0" err="1"/>
              <a:t>Тяньгун</a:t>
            </a:r>
            <a:r>
              <a:rPr lang="ru-RU" sz="2400" dirty="0"/>
              <a:t>". Планы высадки на Луну к 2030 году.</a:t>
            </a:r>
          </a:p>
          <a:p>
            <a:r>
              <a:rPr lang="ru-RU" sz="2400" b="1" dirty="0"/>
              <a:t>Патенты</a:t>
            </a:r>
            <a:r>
              <a:rPr lang="ru-RU" sz="2400" dirty="0"/>
              <a:t>: Первое место в мире по количеству поданных патентных заявок (около 1,5 млн ежегодно в 2020-х).</a:t>
            </a:r>
          </a:p>
          <a:p>
            <a:r>
              <a:rPr lang="en-GB" sz="2400" b="1" dirty="0"/>
              <a:t>IT-</a:t>
            </a:r>
            <a:r>
              <a:rPr lang="ru-RU" sz="2400" b="1" dirty="0"/>
              <a:t>сфера</a:t>
            </a:r>
            <a:r>
              <a:rPr lang="ru-RU" sz="2400" dirty="0"/>
              <a:t>: Рост компаний в сфере электронной коммерции, </a:t>
            </a:r>
            <a:r>
              <a:rPr lang="ru-RU" sz="2400" dirty="0" err="1"/>
              <a:t>финтеха</a:t>
            </a:r>
            <a:r>
              <a:rPr lang="ru-RU" sz="2400" dirty="0"/>
              <a:t> и квантовых технологий.</a:t>
            </a:r>
            <a:r>
              <a:rPr lang="en-US" sz="2400" dirty="0"/>
              <a:t> </a:t>
            </a:r>
            <a:r>
              <a:rPr lang="en-US" sz="2400" dirty="0" err="1"/>
              <a:t>Deepseek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655939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0"/>
            <a:ext cx="130981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4. </a:t>
            </a:r>
            <a:r>
              <a:rPr lang="ru-RU" sz="2400" b="1" dirty="0"/>
              <a:t>Демографический и социальный потенциал</a:t>
            </a:r>
          </a:p>
          <a:p>
            <a:r>
              <a:rPr lang="ru-RU" sz="2400" dirty="0"/>
              <a:t>Население: Около </a:t>
            </a:r>
            <a:r>
              <a:rPr lang="ru-RU" sz="2400" b="1" dirty="0"/>
              <a:t>1,41 млрд человек </a:t>
            </a:r>
            <a:r>
              <a:rPr lang="ru-RU" sz="2400" dirty="0"/>
              <a:t>(2025 год), крупнейший человеческий ресурс в мире, несмотря на замедление роста из-за старения.</a:t>
            </a:r>
          </a:p>
          <a:p>
            <a:r>
              <a:rPr lang="ru-RU" sz="2400" b="1" dirty="0"/>
              <a:t>Образование</a:t>
            </a:r>
            <a:r>
              <a:rPr lang="ru-RU" sz="2400" dirty="0"/>
              <a:t>: К 2030 году около 27% рабочей силы будут иметь высшее образование (сравнимо с Германией сегодня). Масштабные вложения в науку и кадры.</a:t>
            </a:r>
          </a:p>
          <a:p>
            <a:r>
              <a:rPr lang="ru-RU" sz="2400" b="1" dirty="0"/>
              <a:t>Урбанизация: </a:t>
            </a:r>
            <a:r>
              <a:rPr lang="ru-RU" sz="2400" dirty="0"/>
              <a:t>Более 65% населения живёт в городах, что поддерживает экономический рост и инфраструктуру.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29071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645C-9AE0-A141-82E2-758A2F7077C9}"/>
              </a:ext>
            </a:extLst>
          </p:cNvPr>
          <p:cNvSpPr txBox="1"/>
          <p:nvPr/>
        </p:nvSpPr>
        <p:spPr>
          <a:xfrm>
            <a:off x="1216453" y="632461"/>
            <a:ext cx="130981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5. </a:t>
            </a:r>
            <a:r>
              <a:rPr lang="ru-RU" sz="2400" b="1" dirty="0"/>
              <a:t>Международное влияние</a:t>
            </a:r>
          </a:p>
          <a:p>
            <a:r>
              <a:rPr lang="ru-RU" sz="2400" b="1" dirty="0"/>
              <a:t>"Один пояс — один путь</a:t>
            </a:r>
            <a:r>
              <a:rPr lang="ru-RU" sz="2400" dirty="0"/>
              <a:t>": Инфраструктурный проект, охватывающий 140+ стран, связывает Китай с половиной населения мира и 20% мирового ВВП.</a:t>
            </a:r>
          </a:p>
          <a:p>
            <a:r>
              <a:rPr lang="ru-RU" sz="2400" b="1" dirty="0"/>
              <a:t>Дипломатия: </a:t>
            </a:r>
            <a:r>
              <a:rPr lang="ru-RU" sz="2400" dirty="0"/>
              <a:t>Активное участие в ООН (второй по величине вклад в бюджет), миротворческих миссиях и форумах (например, ШОС, БРИКС).</a:t>
            </a:r>
          </a:p>
          <a:p>
            <a:r>
              <a:rPr lang="ru-RU" sz="2400" b="1" dirty="0"/>
              <a:t>Мягкая сила: </a:t>
            </a:r>
            <a:r>
              <a:rPr lang="ru-RU" sz="2400" dirty="0"/>
              <a:t>Распространение культуры через Институты Конфуция (500+ по миру), кино и медиа (</a:t>
            </a:r>
            <a:r>
              <a:rPr lang="en-GB" sz="2400" dirty="0"/>
              <a:t>CGTN).</a:t>
            </a:r>
          </a:p>
          <a:p>
            <a:r>
              <a:rPr lang="en-GB" sz="2400" dirty="0"/>
              <a:t>6. </a:t>
            </a:r>
            <a:r>
              <a:rPr lang="ru-RU" sz="2400" b="1" dirty="0"/>
              <a:t>Ресурсы и устойчивость</a:t>
            </a:r>
          </a:p>
          <a:p>
            <a:r>
              <a:rPr lang="ru-RU" sz="2400" b="1" dirty="0"/>
              <a:t>Энергия: </a:t>
            </a:r>
            <a:r>
              <a:rPr lang="ru-RU" sz="2400" dirty="0"/>
              <a:t>Крупнейший производитель и потребитель энергии (около 25% мирового потребления). Лидер в угле, гидроэнергии и "зелёных" технологиях.</a:t>
            </a:r>
          </a:p>
          <a:p>
            <a:r>
              <a:rPr lang="ru-RU" sz="2400" b="1" dirty="0"/>
              <a:t>Резервы: </a:t>
            </a:r>
            <a:r>
              <a:rPr lang="ru-RU" sz="2400" dirty="0"/>
              <a:t>Золотовалютные резервы — около 3,2 трлн долларов (первое место в мире). Долг под контролем (общий нефинансовый долг — 308% ВВП в 2023 году, но в пределах международных норм).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39668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6525</Words>
  <Application>Microsoft Macintosh PowerPoint</Application>
  <PresentationFormat>Custom</PresentationFormat>
  <Paragraphs>1108</Paragraphs>
  <Slides>126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126</vt:i4>
      </vt:variant>
    </vt:vector>
  </HeadingPairs>
  <TitlesOfParts>
    <vt:vector size="133" baseType="lpstr">
      <vt:lpstr>Arial</vt:lpstr>
      <vt:lpstr>Calibri</vt:lpstr>
      <vt:lpstr>Raleway</vt:lpstr>
      <vt:lpstr>Symbol</vt:lpstr>
      <vt:lpstr>Unna</vt:lpstr>
      <vt:lpstr>Wingdings 3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Гептархия. 7 Цивилизаций</vt:lpstr>
      <vt:lpstr>Актуальные и виртуальные Государства-Цивилизации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Периоды истории Запада </vt:lpstr>
      <vt:lpstr>Религиозно-философское измерение западной цивилизации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Россия Государство-Цивилизация</vt:lpstr>
      <vt:lpstr>PowerPoint Presentation</vt:lpstr>
      <vt:lpstr>PowerPoint Presentation</vt:lpstr>
      <vt:lpstr>ФАЗЫ РУССКОЙ ИСТОРИИ диахронический взгляд</vt:lpstr>
      <vt:lpstr>Археомодерн/псевдоформоз </vt:lpstr>
      <vt:lpstr>СЛОИ РУССКОЙ ИДЕНТИЧНОСТИ синхронический взгляд</vt:lpstr>
      <vt:lpstr>Клейма</vt:lpstr>
      <vt:lpstr>Образ Русской Истории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Китай как Государство-Цивилизация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Индия как Государство-Цивилизация Акханд Бхарат अखण्ड भारत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39</cp:revision>
  <dcterms:created xsi:type="dcterms:W3CDTF">2006-08-16T00:00:00Z</dcterms:created>
  <dcterms:modified xsi:type="dcterms:W3CDTF">2026-03-22T14:23:17Z</dcterms:modified>
</cp:coreProperties>
</file>