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5" r:id="rId3"/>
    <p:sldId id="263" r:id="rId4"/>
    <p:sldId id="273" r:id="rId5"/>
    <p:sldId id="297" r:id="rId6"/>
    <p:sldId id="298" r:id="rId7"/>
    <p:sldId id="299" r:id="rId8"/>
    <p:sldId id="300" r:id="rId9"/>
    <p:sldId id="301" r:id="rId10"/>
    <p:sldId id="309" r:id="rId11"/>
    <p:sldId id="310" r:id="rId12"/>
    <p:sldId id="302" r:id="rId13"/>
    <p:sldId id="303" r:id="rId14"/>
    <p:sldId id="304" r:id="rId15"/>
    <p:sldId id="305" r:id="rId16"/>
    <p:sldId id="306" r:id="rId17"/>
    <p:sldId id="307" r:id="rId18"/>
    <p:sldId id="308" r:id="rId1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/>
    <p:restoredTop sz="92810"/>
  </p:normalViewPr>
  <p:slideViewPr>
    <p:cSldViewPr snapToGrid="0" snapToObjects="1">
      <p:cViewPr varScale="1">
        <p:scale>
          <a:sx n="121" d="100"/>
          <a:sy n="121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E6173-4DCB-E04E-9FDE-FE3F6EE4C68D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A1858-1A41-AA4C-B0A7-8383124C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5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1858-1A41-AA4C-B0A7-8383124C0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6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A1858-1A41-AA4C-B0A7-8383124C0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05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0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3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9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0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37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7C804-C0F9-124C-8224-4D7821FD3D0A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42DB-E339-4949-B515-6F1D8A6A2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9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0923" y="66411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2615" y="5658678"/>
            <a:ext cx="6239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5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Десакрализация</a:t>
            </a:r>
            <a:r>
              <a:rPr lang="en-US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|</a:t>
            </a:r>
            <a:r>
              <a:rPr lang="ru-RU" sz="35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 Ресакрализация</a:t>
            </a:r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559906" y="3167566"/>
            <a:ext cx="2139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Онтология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7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1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0253" y="10519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931C-8188-ED43-A803-131143992EB2}"/>
              </a:ext>
            </a:extLst>
          </p:cNvPr>
          <p:cNvSpPr txBox="1"/>
          <p:nvPr/>
        </p:nvSpPr>
        <p:spPr>
          <a:xfrm>
            <a:off x="3431303" y="1277178"/>
            <a:ext cx="228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Terra </a:t>
            </a:r>
            <a:r>
              <a:rPr lang="en-US" sz="3200" b="1" dirty="0" err="1">
                <a:solidFill>
                  <a:schemeClr val="bg1"/>
                </a:solidFill>
              </a:rPr>
              <a:t>Foliata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AEB623-0F61-2D4B-94B1-8ABDC2A43A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6111521" y="2565589"/>
            <a:ext cx="1961546" cy="39230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AD5A54-28FD-504E-B25B-A26B2B397BE7}"/>
              </a:ext>
            </a:extLst>
          </p:cNvPr>
          <p:cNvSpPr txBox="1"/>
          <p:nvPr/>
        </p:nvSpPr>
        <p:spPr>
          <a:xfrm>
            <a:off x="3772282" y="1854498"/>
            <a:ext cx="4081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луговых одуванчиках спит </a:t>
            </a:r>
            <a:r>
              <a:rPr lang="ru-RU" u="sng" dirty="0">
                <a:solidFill>
                  <a:schemeClr val="bg1"/>
                </a:solidFill>
              </a:rPr>
              <a:t>андрогин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 его волосах змеится </a:t>
            </a:r>
            <a:r>
              <a:rPr lang="ru-RU" u="sng" dirty="0">
                <a:solidFill>
                  <a:schemeClr val="bg1"/>
                </a:solidFill>
              </a:rPr>
              <a:t>двойная спираль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E3C6B0-E2F6-FD47-A188-A1A41D3FF7FD}"/>
              </a:ext>
            </a:extLst>
          </p:cNvPr>
          <p:cNvSpPr txBox="1"/>
          <p:nvPr/>
        </p:nvSpPr>
        <p:spPr>
          <a:xfrm>
            <a:off x="892775" y="6374470"/>
            <a:ext cx="2770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 </a:t>
            </a:r>
            <a:r>
              <a:rPr lang="ru-RU" u="sng" dirty="0">
                <a:solidFill>
                  <a:schemeClr val="bg1"/>
                </a:solidFill>
              </a:rPr>
              <a:t>в лебеде леденеет </a:t>
            </a:r>
            <a:r>
              <a:rPr lang="ru-RU" u="sng" dirty="0" err="1">
                <a:solidFill>
                  <a:schemeClr val="bg1"/>
                </a:solidFill>
              </a:rPr>
              <a:t>Леда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090053-3E55-3F49-B951-C77C8FB57BE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429006" y="2015622"/>
            <a:ext cx="3087744" cy="38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7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0253" y="10519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931C-8188-ED43-A803-131143992EB2}"/>
              </a:ext>
            </a:extLst>
          </p:cNvPr>
          <p:cNvSpPr txBox="1"/>
          <p:nvPr/>
        </p:nvSpPr>
        <p:spPr>
          <a:xfrm>
            <a:off x="2424745" y="1351562"/>
            <a:ext cx="4484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Двойная спираль метафоры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22EBA-DFF0-B64A-9C09-D3AB953F0D8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>
            <a:off x="2260377" y="2545362"/>
            <a:ext cx="5005117" cy="2387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8A1300-F1F4-FE40-959A-C281D782B3CC}"/>
              </a:ext>
            </a:extLst>
          </p:cNvPr>
          <p:cNvSpPr txBox="1"/>
          <p:nvPr/>
        </p:nvSpPr>
        <p:spPr>
          <a:xfrm>
            <a:off x="2990854" y="3681835"/>
            <a:ext cx="520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Это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9CFDE2-CCD3-4F4F-892C-816C6F19C533}"/>
              </a:ext>
            </a:extLst>
          </p:cNvPr>
          <p:cNvSpPr txBox="1"/>
          <p:nvPr/>
        </p:nvSpPr>
        <p:spPr>
          <a:xfrm>
            <a:off x="5859942" y="33283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A0D8E9-41F8-564C-8D47-47E70C59345C}"/>
              </a:ext>
            </a:extLst>
          </p:cNvPr>
          <p:cNvSpPr txBox="1"/>
          <p:nvPr/>
        </p:nvSpPr>
        <p:spPr>
          <a:xfrm>
            <a:off x="4305907" y="2720415"/>
            <a:ext cx="713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как</a:t>
            </a:r>
          </a:p>
        </p:txBody>
      </p:sp>
    </p:spTree>
    <p:extLst>
      <p:ext uri="{BB962C8B-B14F-4D97-AF65-F5344CB8AC3E}">
        <p14:creationId xmlns:p14="http://schemas.microsoft.com/office/powerpoint/2010/main" val="1067583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24AB36-F762-4047-8216-D96CFDC3AD7B}"/>
              </a:ext>
            </a:extLst>
          </p:cNvPr>
          <p:cNvSpPr txBox="1"/>
          <p:nvPr/>
        </p:nvSpPr>
        <p:spPr>
          <a:xfrm>
            <a:off x="3109439" y="27676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73C0EC-CE05-C146-980F-B1DA33120C9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789489" y="1705634"/>
            <a:ext cx="5842000" cy="416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853836-671B-E142-A151-A8B6071533FE}"/>
              </a:ext>
            </a:extLst>
          </p:cNvPr>
          <p:cNvSpPr txBox="1"/>
          <p:nvPr/>
        </p:nvSpPr>
        <p:spPr>
          <a:xfrm>
            <a:off x="2112832" y="1835306"/>
            <a:ext cx="52329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Часть 5. Теология метафоры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085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92D73B-830F-2044-98E5-C1ECF68B0795}"/>
              </a:ext>
            </a:extLst>
          </p:cNvPr>
          <p:cNvSpPr txBox="1"/>
          <p:nvPr/>
        </p:nvSpPr>
        <p:spPr>
          <a:xfrm>
            <a:off x="3763056" y="1508654"/>
            <a:ext cx="1300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Платон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87E-2FB4-8A41-9531-DFAE67408FD0}"/>
              </a:ext>
            </a:extLst>
          </p:cNvPr>
          <p:cNvSpPr txBox="1"/>
          <p:nvPr/>
        </p:nvSpPr>
        <p:spPr>
          <a:xfrm>
            <a:off x="3109439" y="27676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F1DDA-7FF9-2C42-89E1-C72B8DE93988}"/>
              </a:ext>
            </a:extLst>
          </p:cNvPr>
          <p:cNvSpPr txBox="1"/>
          <p:nvPr/>
        </p:nvSpPr>
        <p:spPr>
          <a:xfrm>
            <a:off x="3491163" y="2093748"/>
            <a:ext cx="371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Мир образцов – идеи / парадигмы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EE07-E6D0-D741-9367-EE752C660194}"/>
              </a:ext>
            </a:extLst>
          </p:cNvPr>
          <p:cNvSpPr txBox="1"/>
          <p:nvPr/>
        </p:nvSpPr>
        <p:spPr>
          <a:xfrm>
            <a:off x="2390523" y="2058444"/>
            <a:ext cx="83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Отец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8B4B-FB55-E043-822C-73CD39984FD9}"/>
              </a:ext>
            </a:extLst>
          </p:cNvPr>
          <p:cNvSpPr txBox="1"/>
          <p:nvPr/>
        </p:nvSpPr>
        <p:spPr>
          <a:xfrm>
            <a:off x="2494398" y="3734258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Сын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C95D89-6FF9-0349-B63A-DA882659F6AE}"/>
              </a:ext>
            </a:extLst>
          </p:cNvPr>
          <p:cNvSpPr txBox="1"/>
          <p:nvPr/>
        </p:nvSpPr>
        <p:spPr>
          <a:xfrm>
            <a:off x="2475967" y="4539067"/>
            <a:ext cx="91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Космос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477B4-24CB-9E43-B871-E44CC1EC47E0}"/>
              </a:ext>
            </a:extLst>
          </p:cNvPr>
          <p:cNvSpPr txBox="1"/>
          <p:nvPr/>
        </p:nvSpPr>
        <p:spPr>
          <a:xfrm>
            <a:off x="3752298" y="4156524"/>
            <a:ext cx="266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икона, образы, символы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B1EDB-C4DF-AB45-963E-96C74E809F38}"/>
              </a:ext>
            </a:extLst>
          </p:cNvPr>
          <p:cNvCxnSpPr>
            <a:cxnSpLocks/>
          </p:cNvCxnSpPr>
          <p:nvPr/>
        </p:nvCxnSpPr>
        <p:spPr>
          <a:xfrm>
            <a:off x="4719341" y="2787034"/>
            <a:ext cx="0" cy="947224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A1307E-C0FA-BB44-AF9E-7D8E3C56505E}"/>
              </a:ext>
            </a:extLst>
          </p:cNvPr>
          <p:cNvSpPr txBox="1"/>
          <p:nvPr/>
        </p:nvSpPr>
        <p:spPr>
          <a:xfrm>
            <a:off x="5024178" y="3012636"/>
            <a:ext cx="52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как</a:t>
            </a:r>
          </a:p>
        </p:txBody>
      </p:sp>
    </p:spTree>
    <p:extLst>
      <p:ext uri="{BB962C8B-B14F-4D97-AF65-F5344CB8AC3E}">
        <p14:creationId xmlns:p14="http://schemas.microsoft.com/office/powerpoint/2010/main" val="413611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87E-2FB4-8A41-9531-DFAE67408FD0}"/>
              </a:ext>
            </a:extLst>
          </p:cNvPr>
          <p:cNvSpPr txBox="1"/>
          <p:nvPr/>
        </p:nvSpPr>
        <p:spPr>
          <a:xfrm>
            <a:off x="3109439" y="27676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258034" y="2264108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5822E8-BD7E-1F40-AB68-A673C5F6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45" y="2583244"/>
            <a:ext cx="2028430" cy="2886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2ACCD7-56AD-4F46-A733-85B1EDD41F06}"/>
              </a:ext>
            </a:extLst>
          </p:cNvPr>
          <p:cNvSpPr txBox="1"/>
          <p:nvPr/>
        </p:nvSpPr>
        <p:spPr>
          <a:xfrm>
            <a:off x="2269865" y="1600200"/>
            <a:ext cx="537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κα</a:t>
            </a:r>
            <a:r>
              <a:rPr lang="ru-RU" sz="2400" dirty="0" err="1">
                <a:solidFill>
                  <a:schemeClr val="bg1"/>
                </a:solidFill>
              </a:rPr>
              <a:t>ι</a:t>
            </a:r>
            <a:r>
              <a:rPr lang="ru-RU" sz="2400" dirty="0">
                <a:solidFill>
                  <a:schemeClr val="bg1"/>
                </a:solidFill>
              </a:rPr>
              <a:t>̀ </a:t>
            </a:r>
            <a:r>
              <a:rPr lang="ru-RU" sz="2400" dirty="0" err="1">
                <a:solidFill>
                  <a:schemeClr val="bg1"/>
                </a:solidFill>
              </a:rPr>
              <a:t>ει</a:t>
            </a:r>
            <a:r>
              <a:rPr lang="ru-RU" sz="2400" dirty="0">
                <a:solidFill>
                  <a:schemeClr val="bg1"/>
                </a:solidFill>
              </a:rPr>
              <a:t>̓̃π</a:t>
            </a:r>
            <a:r>
              <a:rPr lang="ru-RU" sz="2400" dirty="0" err="1">
                <a:solidFill>
                  <a:schemeClr val="bg1"/>
                </a:solidFill>
              </a:rPr>
              <a:t>εν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ο</a:t>
            </a:r>
            <a:r>
              <a:rPr lang="ru-RU" sz="2400" dirty="0">
                <a:solidFill>
                  <a:schemeClr val="bg1"/>
                </a:solidFill>
              </a:rPr>
              <a:t>̔ </a:t>
            </a:r>
            <a:r>
              <a:rPr lang="ru-RU" sz="2400" dirty="0" err="1">
                <a:solidFill>
                  <a:schemeClr val="bg1"/>
                </a:solidFill>
              </a:rPr>
              <a:t>θεός</a:t>
            </a:r>
            <a:r>
              <a:rPr lang="ru-RU" sz="2400" dirty="0">
                <a:solidFill>
                  <a:schemeClr val="bg1"/>
                </a:solidFill>
              </a:rPr>
              <a:t> π</a:t>
            </a:r>
            <a:r>
              <a:rPr lang="ru-RU" sz="2400" dirty="0" err="1">
                <a:solidFill>
                  <a:schemeClr val="bg1"/>
                </a:solidFill>
              </a:rPr>
              <a:t>οιήσωμεν</a:t>
            </a:r>
            <a:r>
              <a:rPr lang="ru-RU" sz="2400" dirty="0">
                <a:solidFill>
                  <a:schemeClr val="bg1"/>
                </a:solidFill>
              </a:rPr>
              <a:t> ἄ</a:t>
            </a:r>
            <a:r>
              <a:rPr lang="ru-RU" sz="2400" dirty="0" err="1">
                <a:solidFill>
                  <a:schemeClr val="bg1"/>
                </a:solidFill>
              </a:rPr>
              <a:t>νθρω</a:t>
            </a:r>
            <a:r>
              <a:rPr lang="ru-RU" sz="2400" dirty="0">
                <a:solidFill>
                  <a:schemeClr val="bg1"/>
                </a:solidFill>
              </a:rPr>
              <a:t>π</a:t>
            </a:r>
            <a:r>
              <a:rPr lang="ru-RU" sz="2400" dirty="0" err="1">
                <a:solidFill>
                  <a:schemeClr val="bg1"/>
                </a:solidFill>
              </a:rPr>
              <a:t>ον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  <a:p>
            <a:r>
              <a:rPr lang="ru-RU" sz="2400" dirty="0">
                <a:solidFill>
                  <a:schemeClr val="bg1"/>
                </a:solidFill>
              </a:rPr>
              <a:t>κα</a:t>
            </a:r>
            <a:r>
              <a:rPr lang="ru-RU" sz="2400" dirty="0" err="1">
                <a:solidFill>
                  <a:schemeClr val="bg1"/>
                </a:solidFill>
              </a:rPr>
              <a:t>τ</a:t>
            </a:r>
            <a:r>
              <a:rPr lang="ru-RU" sz="2400" dirty="0">
                <a:solidFill>
                  <a:schemeClr val="bg1"/>
                </a:solidFill>
              </a:rPr>
              <a:t>' </a:t>
            </a:r>
            <a:r>
              <a:rPr lang="ru-RU" sz="2400" b="1" u="sng" dirty="0" err="1">
                <a:solidFill>
                  <a:schemeClr val="bg1"/>
                </a:solidFill>
              </a:rPr>
              <a:t>εἰκόν</a:t>
            </a:r>
            <a:r>
              <a:rPr lang="ru-RU" sz="2400" b="1" u="sng" dirty="0">
                <a:solidFill>
                  <a:schemeClr val="bg1"/>
                </a:solidFill>
              </a:rPr>
              <a:t>α </a:t>
            </a:r>
            <a:r>
              <a:rPr lang="ru-RU" sz="2400" dirty="0" err="1">
                <a:solidFill>
                  <a:schemeClr val="bg1"/>
                </a:solidFill>
              </a:rPr>
              <a:t>ἡμετέρ</a:t>
            </a:r>
            <a:r>
              <a:rPr lang="ru-RU" sz="2400" dirty="0">
                <a:solidFill>
                  <a:schemeClr val="bg1"/>
                </a:solidFill>
              </a:rPr>
              <a:t>α</a:t>
            </a:r>
            <a:r>
              <a:rPr lang="ru-RU" sz="2400" dirty="0" err="1">
                <a:solidFill>
                  <a:schemeClr val="bg1"/>
                </a:solidFill>
              </a:rPr>
              <a:t>ν</a:t>
            </a:r>
            <a:r>
              <a:rPr lang="ru-RU" sz="2400" dirty="0">
                <a:solidFill>
                  <a:schemeClr val="bg1"/>
                </a:solidFill>
              </a:rPr>
              <a:t> κα</a:t>
            </a:r>
            <a:r>
              <a:rPr lang="ru-RU" sz="2400" dirty="0" err="1">
                <a:solidFill>
                  <a:schemeClr val="bg1"/>
                </a:solidFill>
              </a:rPr>
              <a:t>ι</a:t>
            </a:r>
            <a:r>
              <a:rPr lang="ru-RU" sz="2400" dirty="0">
                <a:solidFill>
                  <a:schemeClr val="bg1"/>
                </a:solidFill>
              </a:rPr>
              <a:t>̀ κα</a:t>
            </a:r>
            <a:r>
              <a:rPr lang="ru-RU" sz="2400" dirty="0" err="1">
                <a:solidFill>
                  <a:schemeClr val="bg1"/>
                </a:solidFill>
              </a:rPr>
              <a:t>θ</a:t>
            </a:r>
            <a:r>
              <a:rPr lang="ru-RU" sz="2400" dirty="0">
                <a:solidFill>
                  <a:schemeClr val="bg1"/>
                </a:solidFill>
              </a:rPr>
              <a:t>' </a:t>
            </a:r>
            <a:r>
              <a:rPr lang="ru-RU" sz="2400" b="1" u="sng" dirty="0" err="1">
                <a:solidFill>
                  <a:schemeClr val="bg1"/>
                </a:solidFill>
              </a:rPr>
              <a:t>ὁμοίωσιν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ABA03-BEAE-3242-84C3-5A50B342FB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7000"/>
          </a:blip>
          <a:stretch>
            <a:fillRect/>
          </a:stretch>
        </p:blipFill>
        <p:spPr>
          <a:xfrm>
            <a:off x="1361781" y="2785827"/>
            <a:ext cx="3592205" cy="23948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EE4033-A8D0-AD4B-93D5-D5E51A2E44B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2000"/>
          </a:blip>
          <a:stretch>
            <a:fillRect/>
          </a:stretch>
        </p:blipFill>
        <p:spPr>
          <a:xfrm>
            <a:off x="7643452" y="4932984"/>
            <a:ext cx="1472465" cy="190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9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87E-2FB4-8A41-9531-DFAE67408FD0}"/>
              </a:ext>
            </a:extLst>
          </p:cNvPr>
          <p:cNvSpPr txBox="1"/>
          <p:nvPr/>
        </p:nvSpPr>
        <p:spPr>
          <a:xfrm>
            <a:off x="3109439" y="27676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258034" y="2264108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D99CA7-BE40-1E42-B4C3-A6B8998141AD}"/>
              </a:ext>
            </a:extLst>
          </p:cNvPr>
          <p:cNvSpPr txBox="1"/>
          <p:nvPr/>
        </p:nvSpPr>
        <p:spPr>
          <a:xfrm>
            <a:off x="1770497" y="1802326"/>
            <a:ext cx="590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Часть 6. Человек как метафора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1842C4-3CBD-FC44-87D6-777A4F0F944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1770497" y="2387101"/>
            <a:ext cx="5640130" cy="4371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12F6A5-9A81-8D44-8CD3-CFCF03A19CAB}"/>
              </a:ext>
            </a:extLst>
          </p:cNvPr>
          <p:cNvSpPr txBox="1"/>
          <p:nvPr/>
        </p:nvSpPr>
        <p:spPr>
          <a:xfrm>
            <a:off x="2707452" y="5226064"/>
            <a:ext cx="40270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>
                <a:solidFill>
                  <a:schemeClr val="bg1"/>
                </a:solidFill>
              </a:rPr>
              <a:t>Если человек есть метафора, </a:t>
            </a:r>
          </a:p>
          <a:p>
            <a:r>
              <a:rPr lang="ru-RU" sz="2400" u="sng" dirty="0">
                <a:solidFill>
                  <a:schemeClr val="bg1"/>
                </a:solidFill>
              </a:rPr>
              <a:t>то он не есть только он сам.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63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6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87E-2FB4-8A41-9531-DFAE67408FD0}"/>
              </a:ext>
            </a:extLst>
          </p:cNvPr>
          <p:cNvSpPr txBox="1"/>
          <p:nvPr/>
        </p:nvSpPr>
        <p:spPr>
          <a:xfrm>
            <a:off x="3109439" y="27676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258034" y="2264108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C5E7A-6491-7A4B-9FC6-8D17ED0EF798}"/>
              </a:ext>
            </a:extLst>
          </p:cNvPr>
          <p:cNvSpPr txBox="1"/>
          <p:nvPr/>
        </p:nvSpPr>
        <p:spPr>
          <a:xfrm>
            <a:off x="2488307" y="1893939"/>
            <a:ext cx="4665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Волкодлак</a:t>
            </a:r>
            <a:r>
              <a:rPr lang="ru-RU" dirty="0">
                <a:solidFill>
                  <a:schemeClr val="bg1"/>
                </a:solidFill>
              </a:rPr>
              <a:t> и действительность превращения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203632-CBD6-9240-ABDA-05C33FF3DA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</a:blip>
          <a:stretch>
            <a:fillRect/>
          </a:stretch>
        </p:blipFill>
        <p:spPr>
          <a:xfrm>
            <a:off x="3062201" y="2452208"/>
            <a:ext cx="3517272" cy="34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3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258034" y="2264108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87E-2FB4-8A41-9531-DFAE67408FD0}"/>
              </a:ext>
            </a:extLst>
          </p:cNvPr>
          <p:cNvSpPr txBox="1"/>
          <p:nvPr/>
        </p:nvSpPr>
        <p:spPr>
          <a:xfrm>
            <a:off x="3109439" y="27676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E4066E-19B9-2D46-BBBC-8450BE5B149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7000"/>
          </a:blip>
          <a:stretch>
            <a:fillRect/>
          </a:stretch>
        </p:blipFill>
        <p:spPr>
          <a:xfrm>
            <a:off x="2216260" y="2531613"/>
            <a:ext cx="4983222" cy="3316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28E38B-4294-F14D-A8BF-05CCACB12D82}"/>
              </a:ext>
            </a:extLst>
          </p:cNvPr>
          <p:cNvSpPr txBox="1"/>
          <p:nvPr/>
        </p:nvSpPr>
        <p:spPr>
          <a:xfrm>
            <a:off x="2080388" y="1559298"/>
            <a:ext cx="52549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Часть 8. Антропологическая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метафора театра </a:t>
            </a:r>
          </a:p>
        </p:txBody>
      </p:sp>
    </p:spTree>
    <p:extLst>
      <p:ext uri="{BB962C8B-B14F-4D97-AF65-F5344CB8AC3E}">
        <p14:creationId xmlns:p14="http://schemas.microsoft.com/office/powerpoint/2010/main" val="3768047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3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258034" y="2264108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7087E-2FB4-8A41-9531-DFAE67408FD0}"/>
              </a:ext>
            </a:extLst>
          </p:cNvPr>
          <p:cNvSpPr txBox="1"/>
          <p:nvPr/>
        </p:nvSpPr>
        <p:spPr>
          <a:xfrm>
            <a:off x="3109439" y="27676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AA89-2159-F540-B033-BCD49C2BEC3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2133727" y="2489583"/>
            <a:ext cx="5282044" cy="33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8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83C00F-05DD-BB43-AE64-FA97C2E70C32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139300-F7A4-AD42-B7D1-EA883036A7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1000"/>
          </a:blip>
          <a:stretch>
            <a:fillRect/>
          </a:stretch>
        </p:blipFill>
        <p:spPr>
          <a:xfrm>
            <a:off x="2113083" y="299148"/>
            <a:ext cx="5305758" cy="6827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15409" y="5638800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ecession Normal" pitchFamily="2" charset="0"/>
              </a:rPr>
              <a:t>часть </a:t>
            </a:r>
            <a:r>
              <a:rPr lang="en-US" sz="4000" dirty="0">
                <a:solidFill>
                  <a:srgbClr val="FFFFFF"/>
                </a:solidFill>
                <a:latin typeface="Secession Normal" pitchFamily="2" charset="0"/>
              </a:rPr>
              <a:t>II</a:t>
            </a:r>
            <a:endParaRPr lang="ru-RU" sz="4000" dirty="0">
              <a:solidFill>
                <a:srgbClr val="FFFFFF"/>
              </a:solidFill>
              <a:latin typeface="Secession Normal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2031" y="741363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</p:spTree>
    <p:extLst>
      <p:ext uri="{BB962C8B-B14F-4D97-AF65-F5344CB8AC3E}">
        <p14:creationId xmlns:p14="http://schemas.microsoft.com/office/powerpoint/2010/main" val="40426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7371" y="562356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B443A-EF65-C64F-8FEB-EE509618D5AE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39FEF-E6F6-2D49-92F0-7423765605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2086984" y="2241549"/>
            <a:ext cx="5350606" cy="4002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6846" y="2652399"/>
            <a:ext cx="6350073" cy="7694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87000"/>
              </a:srgbClr>
            </a:outerShdw>
            <a:reflection stA="89000" endPos="65000" dist="50800" dir="5400000" sy="-100000" algn="bl" rotWithShape="0"/>
            <a:softEdge rad="381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Антропология метафоры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6845" y="1615462"/>
            <a:ext cx="27703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Лекция </a:t>
            </a:r>
            <a:r>
              <a:rPr lang="en-US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1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553" y="627664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724DA5-BD1D-4F47-BBD2-03E41C9B09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2261445" y="2445802"/>
            <a:ext cx="5047953" cy="35990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9F18F-CC8C-CF49-91FD-8127BB806693}"/>
              </a:ext>
            </a:extLst>
          </p:cNvPr>
          <p:cNvSpPr txBox="1"/>
          <p:nvPr/>
        </p:nvSpPr>
        <p:spPr>
          <a:xfrm>
            <a:off x="1694705" y="1923528"/>
            <a:ext cx="5754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Часть 1. Режимы бессознательного </a:t>
            </a:r>
          </a:p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</a:rPr>
              <a:t>и фигуры риторики </a:t>
            </a:r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3553" y="627664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E0B6DC-1990-C84A-A88F-E5FD7ADD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 flipH="1">
            <a:off x="1834617" y="2287369"/>
            <a:ext cx="5511122" cy="4171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89F18F-CC8C-CF49-91FD-8127BB806693}"/>
              </a:ext>
            </a:extLst>
          </p:cNvPr>
          <p:cNvSpPr txBox="1"/>
          <p:nvPr/>
        </p:nvSpPr>
        <p:spPr>
          <a:xfrm>
            <a:off x="2266725" y="2429207"/>
            <a:ext cx="185178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err="1"/>
              <a:t>Диурн</a:t>
            </a:r>
            <a:r>
              <a:rPr lang="ru-RU" sz="36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антитеза,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гипербола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/>
              <a:t>плеоназм </a:t>
            </a:r>
            <a:r>
              <a:rPr lang="ru-RU" sz="2800" dirty="0"/>
              <a:t> </a:t>
            </a:r>
            <a:endParaRPr lang="ru-RU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B81C2-F723-2D4C-A313-FBE406590D0A}"/>
              </a:ext>
            </a:extLst>
          </p:cNvPr>
          <p:cNvSpPr txBox="1"/>
          <p:nvPr/>
        </p:nvSpPr>
        <p:spPr>
          <a:xfrm>
            <a:off x="5261514" y="2316163"/>
            <a:ext cx="208422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</a:rPr>
              <a:t>Ноктюрн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мистический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>
                    <a:lumMod val="95000"/>
                  </a:schemeClr>
                </a:solidFill>
              </a:rPr>
              <a:t>антилогия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>
                    <a:lumMod val="95000"/>
                  </a:schemeClr>
                </a:solidFill>
              </a:rPr>
              <a:t>антифраза</a:t>
            </a:r>
            <a:endParaRPr lang="ru-RU" sz="20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катахреза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литота </a:t>
            </a:r>
          </a:p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драматический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гипотипоз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аналлага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>
                    <a:lumMod val="95000"/>
                  </a:schemeClr>
                </a:solidFill>
              </a:rPr>
              <a:t>гипербат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19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39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553" y="627664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206558-DEE2-AA41-A134-1012B758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</a:blip>
          <a:stretch>
            <a:fillRect/>
          </a:stretch>
        </p:blipFill>
        <p:spPr>
          <a:xfrm>
            <a:off x="2067733" y="1920444"/>
            <a:ext cx="5098512" cy="40285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60CDE-CCA3-5A4F-A341-1BCCE9F25587}"/>
              </a:ext>
            </a:extLst>
          </p:cNvPr>
          <p:cNvSpPr txBox="1"/>
          <p:nvPr/>
        </p:nvSpPr>
        <p:spPr>
          <a:xfrm>
            <a:off x="2067732" y="1987173"/>
            <a:ext cx="50985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Часть 1. Логика и риторика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у Аристотеля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16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553" y="627664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9A67D-6CB5-074F-86F5-C9903F6167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>
            <a:off x="61155" y="2470600"/>
            <a:ext cx="4279900" cy="285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720096-72C5-FC41-8EDC-F3DBAEC2EE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</a:blip>
          <a:stretch>
            <a:fillRect/>
          </a:stretch>
        </p:blipFill>
        <p:spPr>
          <a:xfrm>
            <a:off x="6176777" y="2346303"/>
            <a:ext cx="2786903" cy="4331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D4C33-6F59-8E46-9994-7081A6832CA2}"/>
              </a:ext>
            </a:extLst>
          </p:cNvPr>
          <p:cNvSpPr txBox="1"/>
          <p:nvPr/>
        </p:nvSpPr>
        <p:spPr>
          <a:xfrm>
            <a:off x="490591" y="1800825"/>
            <a:ext cx="3577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ζῷον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λόγον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ἔχων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643554-D3FC-334C-85F5-499590154A88}"/>
              </a:ext>
            </a:extLst>
          </p:cNvPr>
          <p:cNvSpPr txBox="1"/>
          <p:nvPr/>
        </p:nvSpPr>
        <p:spPr>
          <a:xfrm>
            <a:off x="2201105" y="5651505"/>
            <a:ext cx="3557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</a:rPr>
              <a:t>ζῷον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ῥῆμ</a:t>
            </a:r>
            <a:r>
              <a:rPr lang="ru-RU" sz="3600" b="1" dirty="0">
                <a:solidFill>
                  <a:schemeClr val="bg1"/>
                </a:solidFill>
              </a:rPr>
              <a:t>α </a:t>
            </a:r>
            <a:r>
              <a:rPr lang="ru-RU" sz="3600" b="1" dirty="0" err="1">
                <a:solidFill>
                  <a:schemeClr val="bg1"/>
                </a:solidFill>
              </a:rPr>
              <a:t>ἔχων</a:t>
            </a:r>
            <a:r>
              <a:rPr lang="ru-RU" sz="3600" b="1" dirty="0">
                <a:solidFill>
                  <a:schemeClr val="bg1"/>
                </a:solidFill>
              </a:rPr>
              <a:t>  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86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3553" y="627664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6A2936-D5BC-4848-A7AE-3996470A27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8000"/>
          </a:blip>
          <a:stretch>
            <a:fillRect/>
          </a:stretch>
        </p:blipFill>
        <p:spPr>
          <a:xfrm>
            <a:off x="2142534" y="2014990"/>
            <a:ext cx="5197220" cy="4319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D4C33-6F59-8E46-9994-7081A6832CA2}"/>
              </a:ext>
            </a:extLst>
          </p:cNvPr>
          <p:cNvSpPr txBox="1"/>
          <p:nvPr/>
        </p:nvSpPr>
        <p:spPr>
          <a:xfrm>
            <a:off x="2289364" y="2921553"/>
            <a:ext cx="54450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Логика из </a:t>
            </a:r>
            <a:r>
              <a:rPr lang="ru-RU" b="1" dirty="0" err="1">
                <a:solidFill>
                  <a:schemeClr val="bg1"/>
                </a:solidFill>
              </a:rPr>
              <a:t>диурна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Риторика из ноктюрна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Две зоны: </a:t>
            </a:r>
          </a:p>
          <a:p>
            <a:r>
              <a:rPr lang="ru-RU" dirty="0" err="1">
                <a:solidFill>
                  <a:schemeClr val="bg1"/>
                </a:solidFill>
              </a:rPr>
              <a:t>диурническая</a:t>
            </a:r>
            <a:r>
              <a:rPr lang="ru-RU" dirty="0">
                <a:solidFill>
                  <a:schemeClr val="bg1"/>
                </a:solidFill>
              </a:rPr>
              <a:t> – разум, движение к Логосу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ноктюрническая</a:t>
            </a:r>
            <a:r>
              <a:rPr lang="ru-RU" dirty="0">
                <a:solidFill>
                  <a:schemeClr val="bg1"/>
                </a:solidFill>
              </a:rPr>
              <a:t> – речь (рок!), движение от Логоса – </a:t>
            </a:r>
          </a:p>
          <a:p>
            <a:r>
              <a:rPr lang="ru-RU" dirty="0">
                <a:solidFill>
                  <a:schemeClr val="bg1"/>
                </a:solidFill>
              </a:rPr>
              <a:t>космическая игра, отступление от архетипа, </a:t>
            </a:r>
          </a:p>
          <a:p>
            <a:r>
              <a:rPr lang="ru-RU" dirty="0">
                <a:solidFill>
                  <a:schemeClr val="bg1"/>
                </a:solidFill>
              </a:rPr>
              <a:t>погружение в область отклонение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declinatio</a:t>
            </a:r>
            <a:r>
              <a:rPr lang="en-US" dirty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E89120-9AD8-B04E-9611-6DF3CFC46F44}"/>
              </a:ext>
            </a:extLst>
          </p:cNvPr>
          <p:cNvSpPr txBox="1"/>
          <p:nvPr/>
        </p:nvSpPr>
        <p:spPr>
          <a:xfrm>
            <a:off x="1956994" y="1745545"/>
            <a:ext cx="5824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Часть 3. Режимы воображения </a:t>
            </a:r>
          </a:p>
          <a:p>
            <a:r>
              <a:rPr lang="ru-RU" sz="3200" b="1" dirty="0" err="1">
                <a:solidFill>
                  <a:schemeClr val="bg1"/>
                </a:solidFill>
              </a:rPr>
              <a:t>Дюрана</a:t>
            </a:r>
            <a:r>
              <a:rPr lang="ru-RU" sz="3200" b="1" dirty="0">
                <a:solidFill>
                  <a:schemeClr val="bg1"/>
                </a:solidFill>
              </a:rPr>
              <a:t>: логика и риторика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EC2A67-4E48-7D48-BA0E-CA1C8E5BC7FE}"/>
              </a:ext>
            </a:extLst>
          </p:cNvPr>
          <p:cNvCxnSpPr/>
          <p:nvPr/>
        </p:nvCxnSpPr>
        <p:spPr>
          <a:xfrm>
            <a:off x="1739472" y="1951103"/>
            <a:ext cx="0" cy="2287961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FCFB5A-A2CA-2745-892E-25D09AD90B3E}"/>
              </a:ext>
            </a:extLst>
          </p:cNvPr>
          <p:cNvCxnSpPr>
            <a:cxnSpLocks/>
          </p:cNvCxnSpPr>
          <p:nvPr/>
        </p:nvCxnSpPr>
        <p:spPr>
          <a:xfrm flipH="1">
            <a:off x="7100881" y="5230793"/>
            <a:ext cx="1800237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05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 descr="2O4A7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7123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1022" y="3174004"/>
            <a:ext cx="365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8A3AA-1BBE-6646-8636-CE4798AF19B8}"/>
              </a:ext>
            </a:extLst>
          </p:cNvPr>
          <p:cNvSpPr txBox="1"/>
          <p:nvPr/>
        </p:nvSpPr>
        <p:spPr>
          <a:xfrm rot="5400000">
            <a:off x="7038120" y="2204950"/>
            <a:ext cx="280467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</a:rPr>
              <a:t>Антропология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0253" y="105191"/>
            <a:ext cx="2564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cession Normal" pitchFamily="2" charset="0"/>
                <a:cs typeface="Avenir Heavy"/>
              </a:rPr>
              <a:t>ТЕАТР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9931C-8188-ED43-A803-131143992EB2}"/>
              </a:ext>
            </a:extLst>
          </p:cNvPr>
          <p:cNvSpPr txBox="1"/>
          <p:nvPr/>
        </p:nvSpPr>
        <p:spPr>
          <a:xfrm>
            <a:off x="1330750" y="1313567"/>
            <a:ext cx="635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Часть 4. Метафора и ее онтология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C060F6-D5C0-A34F-9CED-CFF8F7A1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>
            <a:off x="2169360" y="1892950"/>
            <a:ext cx="5643890" cy="35813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52AD658-8086-1D40-9C02-BE5ADD6D7CB4}"/>
              </a:ext>
            </a:extLst>
          </p:cNvPr>
          <p:cNvSpPr txBox="1"/>
          <p:nvPr/>
        </p:nvSpPr>
        <p:spPr>
          <a:xfrm rot="5400000">
            <a:off x="5294522" y="2774927"/>
            <a:ext cx="48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Театралитет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/>
              <a:t> как территория перевоплощений</a:t>
            </a:r>
          </a:p>
        </p:txBody>
      </p:sp>
    </p:spTree>
    <p:extLst>
      <p:ext uri="{BB962C8B-B14F-4D97-AF65-F5344CB8AC3E}">
        <p14:creationId xmlns:p14="http://schemas.microsoft.com/office/powerpoint/2010/main" val="369547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261</Words>
  <Application>Microsoft Macintosh PowerPoint</Application>
  <PresentationFormat>On-screen Show (4:3)</PresentationFormat>
  <Paragraphs>116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Secession Normal</vt:lpstr>
      <vt:lpstr>Office Theme</vt:lpstr>
      <vt:lpstr>PowerPoint Presentation</vt:lpstr>
      <vt:lpstr>PowerPoint Presentation</vt:lpstr>
      <vt:lpstr>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macuser</dc:creator>
  <cp:lastModifiedBy>Microsoft Office User</cp:lastModifiedBy>
  <cp:revision>96</cp:revision>
  <dcterms:created xsi:type="dcterms:W3CDTF">2019-10-03T09:47:02Z</dcterms:created>
  <dcterms:modified xsi:type="dcterms:W3CDTF">2019-12-10T19:11:31Z</dcterms:modified>
</cp:coreProperties>
</file>