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65" r:id="rId3"/>
    <p:sldId id="263" r:id="rId4"/>
    <p:sldId id="316" r:id="rId5"/>
    <p:sldId id="273" r:id="rId6"/>
    <p:sldId id="297" r:id="rId7"/>
    <p:sldId id="298" r:id="rId8"/>
    <p:sldId id="299" r:id="rId9"/>
    <p:sldId id="300" r:id="rId10"/>
    <p:sldId id="311" r:id="rId11"/>
    <p:sldId id="312" r:id="rId12"/>
    <p:sldId id="301" r:id="rId13"/>
    <p:sldId id="309" r:id="rId14"/>
    <p:sldId id="310" r:id="rId15"/>
    <p:sldId id="302" r:id="rId16"/>
    <p:sldId id="303" r:id="rId17"/>
    <p:sldId id="308" r:id="rId18"/>
    <p:sldId id="304" r:id="rId19"/>
    <p:sldId id="305" r:id="rId20"/>
    <p:sldId id="306" r:id="rId21"/>
    <p:sldId id="313" r:id="rId22"/>
    <p:sldId id="314" r:id="rId23"/>
    <p:sldId id="315" r:id="rId24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03"/>
    <p:restoredTop sz="92810"/>
  </p:normalViewPr>
  <p:slideViewPr>
    <p:cSldViewPr snapToGrid="0" snapToObjects="1">
      <p:cViewPr varScale="1">
        <p:scale>
          <a:sx n="121" d="100"/>
          <a:sy n="121" d="100"/>
        </p:scale>
        <p:origin x="11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E6173-4DCB-E04E-9FDE-FE3F6EE4C68D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A1858-1A41-AA4C-B0A7-8383124C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52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A1858-1A41-AA4C-B0A7-8383124C04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9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05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6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0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2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3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9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40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5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7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7C804-C0F9-124C-8224-4D7821FD3D0A}" type="datetimeFigureOut">
              <a:rPr lang="ru-RU" smtClean="0"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742DB-E339-4949-B515-6F1D8A6A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69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0923" y="66411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2615" y="5658678"/>
            <a:ext cx="6239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5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Десакрализация</a:t>
            </a:r>
            <a:r>
              <a:rPr lang="en-US" sz="3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 |</a:t>
            </a:r>
            <a:r>
              <a:rPr lang="ru-RU" sz="3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 Ресакрализация</a:t>
            </a: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-559906" y="3167566"/>
            <a:ext cx="21394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Онтология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375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4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3553" y="627664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DDDF9-D715-244F-84CA-0A8E1A3CF6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14685" y="0"/>
            <a:ext cx="1786364" cy="2135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A864AC-AD19-594E-915C-8D1F1091F2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</a:blip>
          <a:stretch>
            <a:fillRect/>
          </a:stretch>
        </p:blipFill>
        <p:spPr>
          <a:xfrm>
            <a:off x="420462" y="3037947"/>
            <a:ext cx="3539583" cy="2888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930572-56EB-3040-8983-70188DDD9F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6921500" y="4632326"/>
            <a:ext cx="2222500" cy="2209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96475E-0902-9444-9D32-68CE20CAD9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6000"/>
          </a:blip>
          <a:stretch>
            <a:fillRect/>
          </a:stretch>
        </p:blipFill>
        <p:spPr>
          <a:xfrm>
            <a:off x="7098944" y="0"/>
            <a:ext cx="2054775" cy="33627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015A00-858F-7F40-8251-58FB04ED870F}"/>
              </a:ext>
            </a:extLst>
          </p:cNvPr>
          <p:cNvSpPr txBox="1"/>
          <p:nvPr/>
        </p:nvSpPr>
        <p:spPr>
          <a:xfrm>
            <a:off x="2086799" y="1838838"/>
            <a:ext cx="525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Театр как поле фантазии есть область опасного, </a:t>
            </a:r>
          </a:p>
          <a:p>
            <a:r>
              <a:rPr lang="ru-RU" dirty="0">
                <a:solidFill>
                  <a:schemeClr val="bg1"/>
                </a:solidFill>
              </a:rPr>
              <a:t>где гендеры вступают в глубинное противостояние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593128-35F7-414C-94F4-143A598CFB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4245795" y="2485169"/>
            <a:ext cx="2959757" cy="2567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73EE87F-FE3B-6540-A5ED-D76FCDE59283}"/>
              </a:ext>
            </a:extLst>
          </p:cNvPr>
          <p:cNvSpPr txBox="1"/>
          <p:nvPr/>
        </p:nvSpPr>
        <p:spPr>
          <a:xfrm>
            <a:off x="2609698" y="5906315"/>
            <a:ext cx="421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Театр территория кровавой войны полов</a:t>
            </a:r>
          </a:p>
        </p:txBody>
      </p:sp>
    </p:spTree>
    <p:extLst>
      <p:ext uri="{BB962C8B-B14F-4D97-AF65-F5344CB8AC3E}">
        <p14:creationId xmlns:p14="http://schemas.microsoft.com/office/powerpoint/2010/main" val="4040832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4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0CB8C4-7A27-2640-8F2D-3AD6597FB3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2414745" y="44531"/>
            <a:ext cx="5057568" cy="20736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14F838-C26D-DB4B-B577-89DE03A3BE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>
            <a:off x="18150" y="1852874"/>
            <a:ext cx="9144000" cy="5006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D6650F-AFDC-3846-BC12-4A9DBF2CA0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84827" y="54012"/>
            <a:ext cx="2460073" cy="3233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2198A2-0C0C-5B43-9E8C-29721107A8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flipH="1">
            <a:off x="18393" y="4412483"/>
            <a:ext cx="1726324" cy="2461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3553" y="627664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3EE87F-FE3B-6540-A5ED-D76FCDE59283}"/>
              </a:ext>
            </a:extLst>
          </p:cNvPr>
          <p:cNvSpPr txBox="1"/>
          <p:nvPr/>
        </p:nvSpPr>
        <p:spPr>
          <a:xfrm>
            <a:off x="3661691" y="1849544"/>
            <a:ext cx="185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Диалектика пола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15A00-858F-7F40-8251-58FB04ED870F}"/>
              </a:ext>
            </a:extLst>
          </p:cNvPr>
          <p:cNvSpPr txBox="1"/>
          <p:nvPr/>
        </p:nvSpPr>
        <p:spPr>
          <a:xfrm>
            <a:off x="2002680" y="5963647"/>
            <a:ext cx="19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Метафизика пола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DB6AA1-43D6-BE4B-AC37-064F5E4CC3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2000"/>
          </a:blip>
          <a:srcRect t="2522" b="10527"/>
          <a:stretch/>
        </p:blipFill>
        <p:spPr>
          <a:xfrm>
            <a:off x="6796373" y="4631996"/>
            <a:ext cx="2347627" cy="223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790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20253" y="10519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59931C-8188-ED43-A803-131143992EB2}"/>
              </a:ext>
            </a:extLst>
          </p:cNvPr>
          <p:cNvSpPr txBox="1"/>
          <p:nvPr/>
        </p:nvSpPr>
        <p:spPr>
          <a:xfrm>
            <a:off x="2374530" y="1340258"/>
            <a:ext cx="482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Часть 2. Женские архетипы театра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D832B-81AA-B341-B485-E8808C94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947765" y="1823925"/>
            <a:ext cx="5485285" cy="37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75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8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0253" y="10519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61993-F071-5E42-8B1F-682265477A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433925" y="2445802"/>
            <a:ext cx="2535027" cy="34233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ECA0E9-33B6-D742-8C98-B57FB69C8A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>
            <a:off x="5590108" y="658549"/>
            <a:ext cx="3415059" cy="2276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C7A6C2-2B50-A843-8D12-811C4A7878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761253" y="290241"/>
            <a:ext cx="1978680" cy="34983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6994317" y="23077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163AB5-A1AA-9E49-A29F-D1CED38EE961}"/>
              </a:ext>
            </a:extLst>
          </p:cNvPr>
          <p:cNvSpPr txBox="1"/>
          <p:nvPr/>
        </p:nvSpPr>
        <p:spPr>
          <a:xfrm>
            <a:off x="1076616" y="3883791"/>
            <a:ext cx="8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Афина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BF4119-4D92-BC42-A0BB-0229DD022234}"/>
              </a:ext>
            </a:extLst>
          </p:cNvPr>
          <p:cNvSpPr txBox="1"/>
          <p:nvPr/>
        </p:nvSpPr>
        <p:spPr>
          <a:xfrm>
            <a:off x="3862872" y="5878399"/>
            <a:ext cx="10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Антигона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2534E4-2051-014E-8120-F02EF823F7C7}"/>
              </a:ext>
            </a:extLst>
          </p:cNvPr>
          <p:cNvSpPr txBox="1"/>
          <p:nvPr/>
        </p:nvSpPr>
        <p:spPr>
          <a:xfrm>
            <a:off x="6923412" y="3419215"/>
            <a:ext cx="84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Медея</a:t>
            </a:r>
          </a:p>
        </p:txBody>
      </p:sp>
    </p:spTree>
    <p:extLst>
      <p:ext uri="{BB962C8B-B14F-4D97-AF65-F5344CB8AC3E}">
        <p14:creationId xmlns:p14="http://schemas.microsoft.com/office/powerpoint/2010/main" val="1524676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20253" y="10519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59931C-8188-ED43-A803-131143992EB2}"/>
              </a:ext>
            </a:extLst>
          </p:cNvPr>
          <p:cNvSpPr txBox="1"/>
          <p:nvPr/>
        </p:nvSpPr>
        <p:spPr>
          <a:xfrm>
            <a:off x="2698394" y="1907489"/>
            <a:ext cx="410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двойная спираль гендера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122EBA-DFF0-B64A-9C09-D3AB953F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2260377" y="2545362"/>
            <a:ext cx="5005117" cy="238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8A1300-F1F4-FE40-959A-C281D782B3CC}"/>
              </a:ext>
            </a:extLst>
          </p:cNvPr>
          <p:cNvSpPr txBox="1"/>
          <p:nvPr/>
        </p:nvSpPr>
        <p:spPr>
          <a:xfrm>
            <a:off x="2990854" y="368183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9CFDE2-CCD3-4F4F-892C-816C6F19C533}"/>
              </a:ext>
            </a:extLst>
          </p:cNvPr>
          <p:cNvSpPr txBox="1"/>
          <p:nvPr/>
        </p:nvSpPr>
        <p:spPr>
          <a:xfrm>
            <a:off x="5759025" y="3660587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74726-A27D-B246-8542-624751FE4798}"/>
              </a:ext>
            </a:extLst>
          </p:cNvPr>
          <p:cNvSpPr txBox="1"/>
          <p:nvPr/>
        </p:nvSpPr>
        <p:spPr>
          <a:xfrm>
            <a:off x="3909977" y="270587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динамический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059E2-E72B-BA4B-BF62-BF07E4DB225A}"/>
              </a:ext>
            </a:extLst>
          </p:cNvPr>
          <p:cNvSpPr txBox="1"/>
          <p:nvPr/>
        </p:nvSpPr>
        <p:spPr>
          <a:xfrm>
            <a:off x="3909977" y="4189988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андрогинат</a:t>
            </a:r>
            <a:endParaRPr lang="ru-RU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A1F502-165B-564F-AA41-DC03C150E74A}"/>
              </a:ext>
            </a:extLst>
          </p:cNvPr>
          <p:cNvCxnSpPr/>
          <p:nvPr/>
        </p:nvCxnSpPr>
        <p:spPr>
          <a:xfrm>
            <a:off x="4572000" y="3174004"/>
            <a:ext cx="335959" cy="3359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760775-39BB-EE49-96EC-5240DABE46BA}"/>
              </a:ext>
            </a:extLst>
          </p:cNvPr>
          <p:cNvCxnSpPr>
            <a:cxnSpLocks/>
          </p:cNvCxnSpPr>
          <p:nvPr/>
        </p:nvCxnSpPr>
        <p:spPr>
          <a:xfrm flipH="1" flipV="1">
            <a:off x="4131628" y="3559214"/>
            <a:ext cx="349605" cy="3731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57897A0-3AC8-4748-B2C4-28B231BF9480}"/>
              </a:ext>
            </a:extLst>
          </p:cNvPr>
          <p:cNvSpPr txBox="1"/>
          <p:nvPr/>
        </p:nvSpPr>
        <p:spPr>
          <a:xfrm>
            <a:off x="3649152" y="5374629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гендер сновидений</a:t>
            </a:r>
          </a:p>
        </p:txBody>
      </p:sp>
    </p:spTree>
    <p:extLst>
      <p:ext uri="{BB962C8B-B14F-4D97-AF65-F5344CB8AC3E}">
        <p14:creationId xmlns:p14="http://schemas.microsoft.com/office/powerpoint/2010/main" val="1067583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4AB36-F762-4047-8216-D96CFDC3AD7B}"/>
              </a:ext>
            </a:extLst>
          </p:cNvPr>
          <p:cNvSpPr txBox="1"/>
          <p:nvPr/>
        </p:nvSpPr>
        <p:spPr>
          <a:xfrm>
            <a:off x="3109439" y="27676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pic>
        <p:nvPicPr>
          <p:cNvPr id="5" name="Online Media 4" descr="semfantasia.mp4">
            <a:hlinkClick r:id="" action="ppaction://media"/>
            <a:extLst>
              <a:ext uri="{FF2B5EF4-FFF2-40B4-BE49-F238E27FC236}">
                <a16:creationId xmlns:a16="http://schemas.microsoft.com/office/drawing/2014/main" id="{CD3DA5C1-3E74-3B49-B4C2-376578F1CB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501" y="2445802"/>
            <a:ext cx="6328738" cy="3164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51DDFF-0CD8-E245-A4DE-EFD921CD8917}"/>
              </a:ext>
            </a:extLst>
          </p:cNvPr>
          <p:cNvSpPr txBox="1"/>
          <p:nvPr/>
        </p:nvSpPr>
        <p:spPr>
          <a:xfrm>
            <a:off x="3300658" y="1487935"/>
            <a:ext cx="254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Musica</a:t>
            </a:r>
            <a:r>
              <a:rPr lang="en-US" dirty="0">
                <a:solidFill>
                  <a:schemeClr val="bg1"/>
                </a:solidFill>
              </a:rPr>
              <a:t> Popular </a:t>
            </a:r>
            <a:r>
              <a:rPr lang="en-US" dirty="0" err="1">
                <a:solidFill>
                  <a:schemeClr val="bg1"/>
                </a:solidFill>
              </a:rPr>
              <a:t>Brasileira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Bossa</a:t>
            </a:r>
            <a:r>
              <a:rPr lang="en-US" dirty="0">
                <a:solidFill>
                  <a:schemeClr val="bg1"/>
                </a:solidFill>
              </a:rPr>
              <a:t> Nova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8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7087E-2FB4-8A41-9531-DFAE67408FD0}"/>
              </a:ext>
            </a:extLst>
          </p:cNvPr>
          <p:cNvSpPr txBox="1"/>
          <p:nvPr/>
        </p:nvSpPr>
        <p:spPr>
          <a:xfrm>
            <a:off x="3109439" y="27676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50B693-9A8E-9C4F-B454-B9B0A2F56F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2940193" y="1547730"/>
            <a:ext cx="3609461" cy="4646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2D73B-830F-2044-98E5-C1ECF68B0795}"/>
              </a:ext>
            </a:extLst>
          </p:cNvPr>
          <p:cNvSpPr txBox="1"/>
          <p:nvPr/>
        </p:nvSpPr>
        <p:spPr>
          <a:xfrm>
            <a:off x="3754139" y="1595908"/>
            <a:ext cx="1981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Пентеселея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BEFB08-8863-6E4A-9975-E6EF770151BD}"/>
              </a:ext>
            </a:extLst>
          </p:cNvPr>
          <p:cNvSpPr txBox="1"/>
          <p:nvPr/>
        </p:nvSpPr>
        <p:spPr>
          <a:xfrm>
            <a:off x="3754139" y="5287188"/>
            <a:ext cx="20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гештальт</a:t>
            </a:r>
            <a:r>
              <a:rPr lang="ru-RU" dirty="0">
                <a:solidFill>
                  <a:schemeClr val="bg1"/>
                </a:solidFill>
              </a:rPr>
              <a:t> амазонки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30A20-9036-6D46-B7ED-4A4FB326A771}"/>
              </a:ext>
            </a:extLst>
          </p:cNvPr>
          <p:cNvSpPr txBox="1"/>
          <p:nvPr/>
        </p:nvSpPr>
        <p:spPr>
          <a:xfrm>
            <a:off x="3724194" y="5916981"/>
            <a:ext cx="201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Генрих фон Клейст</a:t>
            </a:r>
          </a:p>
        </p:txBody>
      </p:sp>
    </p:spTree>
    <p:extLst>
      <p:ext uri="{BB962C8B-B14F-4D97-AF65-F5344CB8AC3E}">
        <p14:creationId xmlns:p14="http://schemas.microsoft.com/office/powerpoint/2010/main" val="413611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3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258034" y="2264108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7087E-2FB4-8A41-9531-DFAE67408FD0}"/>
              </a:ext>
            </a:extLst>
          </p:cNvPr>
          <p:cNvSpPr txBox="1"/>
          <p:nvPr/>
        </p:nvSpPr>
        <p:spPr>
          <a:xfrm>
            <a:off x="3109439" y="27676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F6FAB-9422-7247-91B3-33A02664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>
            <a:off x="538720" y="598488"/>
            <a:ext cx="1587500" cy="280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AC5D19-1E40-C747-8E41-8BFBF8301C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8000"/>
          </a:blip>
          <a:stretch>
            <a:fillRect/>
          </a:stretch>
        </p:blipFill>
        <p:spPr>
          <a:xfrm>
            <a:off x="3618382" y="1591967"/>
            <a:ext cx="1963329" cy="49810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7DC6DB-A60F-B743-A94C-766CF489419C}"/>
              </a:ext>
            </a:extLst>
          </p:cNvPr>
          <p:cNvSpPr txBox="1"/>
          <p:nvPr/>
        </p:nvSpPr>
        <p:spPr>
          <a:xfrm>
            <a:off x="5850782" y="5873234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Кора</a:t>
            </a:r>
          </a:p>
        </p:txBody>
      </p:sp>
    </p:spTree>
    <p:extLst>
      <p:ext uri="{BB962C8B-B14F-4D97-AF65-F5344CB8AC3E}">
        <p14:creationId xmlns:p14="http://schemas.microsoft.com/office/powerpoint/2010/main" val="523902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258034" y="2264108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97A9D-050B-B544-967E-EE1D7B42F1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1006847" y="2508548"/>
            <a:ext cx="3585691" cy="3327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EA2ED8-3AC7-A444-B719-305B8AC205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4592538" y="1384988"/>
            <a:ext cx="3810000" cy="4488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C1939F-ED7D-C448-A3EC-CC21A91DFBE2}"/>
              </a:ext>
            </a:extLst>
          </p:cNvPr>
          <p:cNvSpPr txBox="1"/>
          <p:nvPr/>
        </p:nvSpPr>
        <p:spPr>
          <a:xfrm>
            <a:off x="4059097" y="5873234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ἑταίρα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7087E-2FB4-8A41-9531-DFAE67408FD0}"/>
              </a:ext>
            </a:extLst>
          </p:cNvPr>
          <p:cNvSpPr txBox="1"/>
          <p:nvPr/>
        </p:nvSpPr>
        <p:spPr>
          <a:xfrm>
            <a:off x="3109439" y="27676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</p:spTree>
    <p:extLst>
      <p:ext uri="{BB962C8B-B14F-4D97-AF65-F5344CB8AC3E}">
        <p14:creationId xmlns:p14="http://schemas.microsoft.com/office/powerpoint/2010/main" val="80519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7087E-2FB4-8A41-9531-DFAE67408FD0}"/>
              </a:ext>
            </a:extLst>
          </p:cNvPr>
          <p:cNvSpPr txBox="1"/>
          <p:nvPr/>
        </p:nvSpPr>
        <p:spPr>
          <a:xfrm>
            <a:off x="3109439" y="27676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372F6A-B719-2B46-B190-A1EC463FD1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41831" y="-12403"/>
            <a:ext cx="2951201" cy="2349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A486CB-D926-A047-8871-6835BD73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4000"/>
          </a:blip>
          <a:stretch>
            <a:fillRect/>
          </a:stretch>
        </p:blipFill>
        <p:spPr>
          <a:xfrm>
            <a:off x="5833753" y="4748806"/>
            <a:ext cx="3270872" cy="2109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273721-D119-C848-8C58-9ECEF1DEE0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1933526" y="1600199"/>
            <a:ext cx="5673924" cy="3781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B9499F-E58D-D949-AAF4-BFDA3158F840}"/>
              </a:ext>
            </a:extLst>
          </p:cNvPr>
          <p:cNvSpPr txBox="1"/>
          <p:nvPr/>
        </p:nvSpPr>
        <p:spPr>
          <a:xfrm>
            <a:off x="3980011" y="1600200"/>
            <a:ext cx="118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Пир богов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1B7598-96A4-4249-973E-A24D2E118412}"/>
              </a:ext>
            </a:extLst>
          </p:cNvPr>
          <p:cNvSpPr txBox="1"/>
          <p:nvPr/>
        </p:nvSpPr>
        <p:spPr>
          <a:xfrm>
            <a:off x="3151480" y="5873234"/>
            <a:ext cx="268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Философский симпозиум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E261E-7778-824C-8BCD-1A49C4511BE9}"/>
              </a:ext>
            </a:extLst>
          </p:cNvPr>
          <p:cNvSpPr txBox="1"/>
          <p:nvPr/>
        </p:nvSpPr>
        <p:spPr>
          <a:xfrm>
            <a:off x="802247" y="2439577"/>
            <a:ext cx="369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Структуры умозрительного гендера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258034" y="2264108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63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78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83C00F-05DD-BB43-AE64-FA97C2E70C32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139300-F7A4-AD42-B7D1-EA883036A7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2113083" y="299148"/>
            <a:ext cx="5305758" cy="68272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5409" y="5638800"/>
            <a:ext cx="170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FFFF"/>
                </a:solidFill>
                <a:latin typeface="Secession Normal" pitchFamily="2" charset="0"/>
              </a:rPr>
              <a:t>часть </a:t>
            </a:r>
            <a:r>
              <a:rPr lang="en-US" sz="4000" dirty="0">
                <a:solidFill>
                  <a:srgbClr val="FFFFFF"/>
                </a:solidFill>
                <a:latin typeface="Secession Normal" pitchFamily="2" charset="0"/>
              </a:rPr>
              <a:t>II</a:t>
            </a:r>
            <a:endParaRPr lang="ru-RU" sz="4000" dirty="0">
              <a:solidFill>
                <a:srgbClr val="FFFFFF"/>
              </a:solidFill>
              <a:latin typeface="Secession Normal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2031" y="741363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</p:spTree>
    <p:extLst>
      <p:ext uri="{BB962C8B-B14F-4D97-AF65-F5344CB8AC3E}">
        <p14:creationId xmlns:p14="http://schemas.microsoft.com/office/powerpoint/2010/main" val="4042645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6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258034" y="2264108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BF38B-EC33-4E4A-BB2A-9146095F71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>
            <a:off x="3109439" y="1328515"/>
            <a:ext cx="3000036" cy="5086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07087E-2FB4-8A41-9531-DFAE67408FD0}"/>
              </a:ext>
            </a:extLst>
          </p:cNvPr>
          <p:cNvSpPr txBox="1"/>
          <p:nvPr/>
        </p:nvSpPr>
        <p:spPr>
          <a:xfrm>
            <a:off x="3109439" y="27676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63C03-3117-4341-95DF-8AF347951086}"/>
              </a:ext>
            </a:extLst>
          </p:cNvPr>
          <p:cNvSpPr txBox="1"/>
          <p:nvPr/>
        </p:nvSpPr>
        <p:spPr>
          <a:xfrm>
            <a:off x="844843" y="6094240"/>
            <a:ext cx="7949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Театр это место, где женщина </a:t>
            </a:r>
            <a:r>
              <a:rPr lang="ru-RU" b="1" dirty="0">
                <a:solidFill>
                  <a:schemeClr val="bg1"/>
                </a:solidFill>
              </a:rPr>
              <a:t>вступает в воображение</a:t>
            </a:r>
            <a:r>
              <a:rPr lang="ru-RU" dirty="0">
                <a:solidFill>
                  <a:schemeClr val="bg1"/>
                </a:solidFill>
              </a:rPr>
              <a:t>, активирует </a:t>
            </a:r>
            <a:r>
              <a:rPr lang="ru-RU" dirty="0" err="1">
                <a:solidFill>
                  <a:schemeClr val="bg1"/>
                </a:solidFill>
              </a:rPr>
              <a:t>имажинэр</a:t>
            </a:r>
            <a:r>
              <a:rPr lang="ru-RU" dirty="0">
                <a:solidFill>
                  <a:schemeClr val="bg1"/>
                </a:solidFill>
              </a:rPr>
              <a:t>, </a:t>
            </a:r>
          </a:p>
          <a:p>
            <a:r>
              <a:rPr lang="ru-RU" dirty="0">
                <a:solidFill>
                  <a:schemeClr val="bg1"/>
                </a:solidFill>
              </a:rPr>
              <a:t>а значит, принимает участие в </a:t>
            </a:r>
            <a:r>
              <a:rPr lang="ru-RU" dirty="0" err="1">
                <a:solidFill>
                  <a:schemeClr val="bg1"/>
                </a:solidFill>
              </a:rPr>
              <a:t>конституировании</a:t>
            </a:r>
            <a:r>
              <a:rPr lang="ru-RU" dirty="0">
                <a:solidFill>
                  <a:schemeClr val="bg1"/>
                </a:solidFill>
              </a:rPr>
              <a:t> действительного </a:t>
            </a:r>
          </a:p>
        </p:txBody>
      </p:sp>
    </p:spTree>
    <p:extLst>
      <p:ext uri="{BB962C8B-B14F-4D97-AF65-F5344CB8AC3E}">
        <p14:creationId xmlns:p14="http://schemas.microsoft.com/office/powerpoint/2010/main" val="2776089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6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258034" y="2264108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825966-D7C6-AE47-8442-6675BC63C0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>
            <a:off x="2924588" y="1600200"/>
            <a:ext cx="3268472" cy="4675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07087E-2FB4-8A41-9531-DFAE67408FD0}"/>
              </a:ext>
            </a:extLst>
          </p:cNvPr>
          <p:cNvSpPr txBox="1"/>
          <p:nvPr/>
        </p:nvSpPr>
        <p:spPr>
          <a:xfrm>
            <a:off x="3109439" y="27676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63C03-3117-4341-95DF-8AF347951086}"/>
              </a:ext>
            </a:extLst>
          </p:cNvPr>
          <p:cNvSpPr txBox="1"/>
          <p:nvPr/>
        </p:nvSpPr>
        <p:spPr>
          <a:xfrm>
            <a:off x="2996619" y="1795210"/>
            <a:ext cx="279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Часть 3. Театральный пол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678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258034" y="2264108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05AEEA-FEBB-EE4B-BF73-68D9A6BE2B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2277853" y="1283558"/>
            <a:ext cx="5184491" cy="5468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86152-4BC7-5244-BB23-389FF0C2A5A7}"/>
              </a:ext>
            </a:extLst>
          </p:cNvPr>
          <p:cNvSpPr txBox="1"/>
          <p:nvPr/>
        </p:nvSpPr>
        <p:spPr>
          <a:xfrm>
            <a:off x="3402394" y="5418995"/>
            <a:ext cx="258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но роль это </a:t>
            </a:r>
            <a:r>
              <a:rPr lang="ru-RU" b="1" dirty="0">
                <a:solidFill>
                  <a:schemeClr val="bg1"/>
                </a:solidFill>
              </a:rPr>
              <a:t>метафизика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8FC6E-81C2-A445-8256-509E847AC484}"/>
              </a:ext>
            </a:extLst>
          </p:cNvPr>
          <p:cNvSpPr txBox="1"/>
          <p:nvPr/>
        </p:nvSpPr>
        <p:spPr>
          <a:xfrm>
            <a:off x="3710052" y="1965474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Пол это </a:t>
            </a:r>
            <a:r>
              <a:rPr lang="ru-RU" b="1" dirty="0">
                <a:solidFill>
                  <a:schemeClr val="bg1"/>
                </a:solidFill>
              </a:rPr>
              <a:t>роль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7087E-2FB4-8A41-9531-DFAE67408FD0}"/>
              </a:ext>
            </a:extLst>
          </p:cNvPr>
          <p:cNvSpPr txBox="1"/>
          <p:nvPr/>
        </p:nvSpPr>
        <p:spPr>
          <a:xfrm>
            <a:off x="3109439" y="276761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</p:spTree>
    <p:extLst>
      <p:ext uri="{BB962C8B-B14F-4D97-AF65-F5344CB8AC3E}">
        <p14:creationId xmlns:p14="http://schemas.microsoft.com/office/powerpoint/2010/main" val="159280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258034" y="2264108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975E5-1D35-F544-A36A-84F29A9F1E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8407575" y="0"/>
            <a:ext cx="744491" cy="113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01ECA9-B177-C44A-8B14-25E8B0CF36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>
            <a:off x="6610162" y="109254"/>
            <a:ext cx="1443017" cy="20606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46852F-7810-D149-A1C8-59377387D0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3000"/>
          </a:blip>
          <a:stretch>
            <a:fillRect/>
          </a:stretch>
        </p:blipFill>
        <p:spPr>
          <a:xfrm flipH="1">
            <a:off x="6904924" y="4973885"/>
            <a:ext cx="891766" cy="1500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413328-C9E7-DE44-A45E-DAF220206E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4000"/>
          </a:blip>
          <a:stretch>
            <a:fillRect/>
          </a:stretch>
        </p:blipFill>
        <p:spPr>
          <a:xfrm flipH="1">
            <a:off x="6709853" y="2412453"/>
            <a:ext cx="1193926" cy="19958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6A6304-3ACF-D244-B60F-D77492F4A5B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966075" y="78274"/>
            <a:ext cx="1567764" cy="23859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93CDE5-1A83-D04B-B85B-0CA1C86C07A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956055" y="2613521"/>
            <a:ext cx="1597416" cy="2155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07087E-2FB4-8A41-9531-DFAE67408FD0}"/>
              </a:ext>
            </a:extLst>
          </p:cNvPr>
          <p:cNvSpPr txBox="1"/>
          <p:nvPr/>
        </p:nvSpPr>
        <p:spPr>
          <a:xfrm>
            <a:off x="2982550" y="274435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16935C-679F-2F41-92E3-D99EB973426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6000"/>
          </a:blip>
          <a:stretch>
            <a:fillRect/>
          </a:stretch>
        </p:blipFill>
        <p:spPr>
          <a:xfrm>
            <a:off x="1137142" y="5028298"/>
            <a:ext cx="1260786" cy="1500214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37F9D6C-BCE8-B04D-839A-3AD03F0D5B4D}"/>
              </a:ext>
            </a:extLst>
          </p:cNvPr>
          <p:cNvCxnSpPr/>
          <p:nvPr/>
        </p:nvCxnSpPr>
        <p:spPr>
          <a:xfrm>
            <a:off x="3013105" y="1734207"/>
            <a:ext cx="3345654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EEE52B-E963-D541-9427-FF70FE25B64A}"/>
              </a:ext>
            </a:extLst>
          </p:cNvPr>
          <p:cNvCxnSpPr>
            <a:cxnSpLocks/>
          </p:cNvCxnSpPr>
          <p:nvPr/>
        </p:nvCxnSpPr>
        <p:spPr>
          <a:xfrm>
            <a:off x="3061481" y="1826283"/>
            <a:ext cx="3232848" cy="1263217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6583C2-BEC7-7148-9601-7D9D03FC373B}"/>
              </a:ext>
            </a:extLst>
          </p:cNvPr>
          <p:cNvCxnSpPr>
            <a:cxnSpLocks/>
          </p:cNvCxnSpPr>
          <p:nvPr/>
        </p:nvCxnSpPr>
        <p:spPr>
          <a:xfrm>
            <a:off x="3061481" y="1926992"/>
            <a:ext cx="3738712" cy="354602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09FC177-18F7-9446-85F5-1472FF460629}"/>
              </a:ext>
            </a:extLst>
          </p:cNvPr>
          <p:cNvCxnSpPr>
            <a:cxnSpLocks/>
          </p:cNvCxnSpPr>
          <p:nvPr/>
        </p:nvCxnSpPr>
        <p:spPr>
          <a:xfrm>
            <a:off x="3013105" y="3410359"/>
            <a:ext cx="3372974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F33661D-D86C-A54C-A85E-688AF674CB3A}"/>
              </a:ext>
            </a:extLst>
          </p:cNvPr>
          <p:cNvCxnSpPr>
            <a:cxnSpLocks/>
          </p:cNvCxnSpPr>
          <p:nvPr/>
        </p:nvCxnSpPr>
        <p:spPr>
          <a:xfrm flipV="1">
            <a:off x="3021887" y="1858033"/>
            <a:ext cx="3246547" cy="1297752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F8264F5-322E-C345-B4E2-30AFD48526A7}"/>
              </a:ext>
            </a:extLst>
          </p:cNvPr>
          <p:cNvCxnSpPr>
            <a:cxnSpLocks/>
          </p:cNvCxnSpPr>
          <p:nvPr/>
        </p:nvCxnSpPr>
        <p:spPr>
          <a:xfrm>
            <a:off x="2819220" y="3500696"/>
            <a:ext cx="4016914" cy="2489515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A599577-9F37-804A-8D2C-2FAD6283FC68}"/>
              </a:ext>
            </a:extLst>
          </p:cNvPr>
          <p:cNvCxnSpPr>
            <a:cxnSpLocks/>
          </p:cNvCxnSpPr>
          <p:nvPr/>
        </p:nvCxnSpPr>
        <p:spPr>
          <a:xfrm flipV="1">
            <a:off x="2858814" y="1886607"/>
            <a:ext cx="3652345" cy="384903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A7FD304-E3A5-9E45-8163-37B501C8BAE0}"/>
              </a:ext>
            </a:extLst>
          </p:cNvPr>
          <p:cNvCxnSpPr>
            <a:cxnSpLocks/>
          </p:cNvCxnSpPr>
          <p:nvPr/>
        </p:nvCxnSpPr>
        <p:spPr>
          <a:xfrm flipV="1">
            <a:off x="2771740" y="3509963"/>
            <a:ext cx="3801960" cy="263687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662C7E8-076E-6448-9780-0DA16267358C}"/>
              </a:ext>
            </a:extLst>
          </p:cNvPr>
          <p:cNvCxnSpPr/>
          <p:nvPr/>
        </p:nvCxnSpPr>
        <p:spPr>
          <a:xfrm>
            <a:off x="3165505" y="6146833"/>
            <a:ext cx="3345654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CBD0F78-994F-214F-8D99-B558ECA885B2}"/>
              </a:ext>
            </a:extLst>
          </p:cNvPr>
          <p:cNvCxnSpPr/>
          <p:nvPr/>
        </p:nvCxnSpPr>
        <p:spPr>
          <a:xfrm>
            <a:off x="478027" y="1059203"/>
            <a:ext cx="0" cy="50693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3EB6B18-A0D1-5C4C-948B-F20DAA92FF58}"/>
              </a:ext>
            </a:extLst>
          </p:cNvPr>
          <p:cNvCxnSpPr/>
          <p:nvPr/>
        </p:nvCxnSpPr>
        <p:spPr>
          <a:xfrm>
            <a:off x="478027" y="1059203"/>
            <a:ext cx="38382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45560DB-2DE9-CD47-937F-EB2A78D07A0C}"/>
              </a:ext>
            </a:extLst>
          </p:cNvPr>
          <p:cNvCxnSpPr/>
          <p:nvPr/>
        </p:nvCxnSpPr>
        <p:spPr>
          <a:xfrm>
            <a:off x="478027" y="6120994"/>
            <a:ext cx="38382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6590BE6-3CAD-4640-AC7C-3D29D347710F}"/>
              </a:ext>
            </a:extLst>
          </p:cNvPr>
          <p:cNvCxnSpPr/>
          <p:nvPr/>
        </p:nvCxnSpPr>
        <p:spPr>
          <a:xfrm>
            <a:off x="478027" y="3681835"/>
            <a:ext cx="38382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04CE744-D02A-F548-BFB9-F38D7277F27D}"/>
              </a:ext>
            </a:extLst>
          </p:cNvPr>
          <p:cNvCxnSpPr>
            <a:cxnSpLocks/>
          </p:cNvCxnSpPr>
          <p:nvPr/>
        </p:nvCxnSpPr>
        <p:spPr>
          <a:xfrm>
            <a:off x="8460634" y="920823"/>
            <a:ext cx="0" cy="50693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432B7AA-8263-A24E-AE46-B12780513B9D}"/>
              </a:ext>
            </a:extLst>
          </p:cNvPr>
          <p:cNvCxnSpPr>
            <a:cxnSpLocks/>
          </p:cNvCxnSpPr>
          <p:nvPr/>
        </p:nvCxnSpPr>
        <p:spPr>
          <a:xfrm flipH="1">
            <a:off x="8137153" y="920823"/>
            <a:ext cx="32348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B7DC696-6B76-854D-8FCB-02ABB88EEF47}"/>
              </a:ext>
            </a:extLst>
          </p:cNvPr>
          <p:cNvCxnSpPr>
            <a:cxnSpLocks/>
          </p:cNvCxnSpPr>
          <p:nvPr/>
        </p:nvCxnSpPr>
        <p:spPr>
          <a:xfrm flipH="1">
            <a:off x="8137153" y="5982614"/>
            <a:ext cx="323481" cy="75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A48CBE1-5441-214C-BA43-0ABAA8C7400C}"/>
              </a:ext>
            </a:extLst>
          </p:cNvPr>
          <p:cNvCxnSpPr>
            <a:cxnSpLocks/>
          </p:cNvCxnSpPr>
          <p:nvPr/>
        </p:nvCxnSpPr>
        <p:spPr>
          <a:xfrm flipH="1">
            <a:off x="8053179" y="3532452"/>
            <a:ext cx="407455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B9A52E8-1D27-5740-9783-13464075131E}"/>
              </a:ext>
            </a:extLst>
          </p:cNvPr>
          <p:cNvSpPr txBox="1"/>
          <p:nvPr/>
        </p:nvSpPr>
        <p:spPr>
          <a:xfrm>
            <a:off x="2594810" y="6391473"/>
            <a:ext cx="431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Карта архетипов гендерного </a:t>
            </a:r>
            <a:r>
              <a:rPr lang="ru-RU" dirty="0" err="1">
                <a:solidFill>
                  <a:schemeClr val="bg1"/>
                </a:solidFill>
              </a:rPr>
              <a:t>театралитета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7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7371" y="562356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2B443A-EF65-C64F-8FEB-EE509618D5AE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86845" y="1615462"/>
            <a:ext cx="2770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Лекция </a:t>
            </a:r>
            <a:r>
              <a:rPr lang="en-US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11</a:t>
            </a:r>
            <a:endParaRPr lang="ru-RU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F43F2-D3A6-944D-B027-E926CEF8F8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>
            <a:off x="2258570" y="2352652"/>
            <a:ext cx="4882493" cy="3630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7591" y="2652399"/>
            <a:ext cx="3768597" cy="76944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7000"/>
              </a:srgbClr>
            </a:outerShdw>
            <a:reflection stA="89000" endPos="65000" dist="50800" dir="5400000" sy="-100000" algn="bl" rotWithShape="0"/>
            <a:softEdge rad="381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Театр и гендер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9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7370" y="490262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9935" y="1695192"/>
            <a:ext cx="517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Введение. Метафизика пола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B6F71-3C81-3045-9B0F-CA28396AA19B}"/>
              </a:ext>
            </a:extLst>
          </p:cNvPr>
          <p:cNvSpPr txBox="1"/>
          <p:nvPr/>
        </p:nvSpPr>
        <p:spPr>
          <a:xfrm>
            <a:off x="2542627" y="5470963"/>
            <a:ext cx="4803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Пол (гендер) – базовый язык антропологии</a:t>
            </a:r>
          </a:p>
          <a:p>
            <a:endParaRPr lang="ru-R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FF2C0A-0927-9049-9047-4A3D36800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20097" y="2505039"/>
            <a:ext cx="4572000" cy="215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83BE89-17A4-B449-B835-C01E8E5624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4339613" y="2138582"/>
            <a:ext cx="4572000" cy="322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2B443A-EF65-C64F-8FEB-EE509618D5AE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518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3553" y="627664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9F18F-CC8C-CF49-91FD-8127BB806693}"/>
              </a:ext>
            </a:extLst>
          </p:cNvPr>
          <p:cNvSpPr txBox="1"/>
          <p:nvPr/>
        </p:nvSpPr>
        <p:spPr>
          <a:xfrm>
            <a:off x="2050963" y="1923528"/>
            <a:ext cx="5042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Часть 1. Театр и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маскулиноиды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424427-BBC2-1C4F-908F-9E1689A06D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2306631" y="2538823"/>
            <a:ext cx="4944023" cy="36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A2179-851B-2343-83DE-9A4FFDDC39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658502" y="1472485"/>
            <a:ext cx="3564470" cy="4752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AC0171-0187-AE47-A982-3EA1E745EB10}"/>
              </a:ext>
            </a:extLst>
          </p:cNvPr>
          <p:cNvSpPr txBox="1"/>
          <p:nvPr/>
        </p:nvSpPr>
        <p:spPr>
          <a:xfrm>
            <a:off x="3433925" y="6308002"/>
            <a:ext cx="2302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Театр  - дело мужчин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3553" y="627664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</p:spTree>
    <p:extLst>
      <p:ext uri="{BB962C8B-B14F-4D97-AF65-F5344CB8AC3E}">
        <p14:creationId xmlns:p14="http://schemas.microsoft.com/office/powerpoint/2010/main" val="90919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39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3553" y="627664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563424-D200-444C-BD58-EC511F50E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3100060" y="2408237"/>
            <a:ext cx="3327400" cy="3327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8AD501-0B8E-1F41-A082-1FCC0A0CD062}"/>
              </a:ext>
            </a:extLst>
          </p:cNvPr>
          <p:cNvSpPr txBox="1"/>
          <p:nvPr/>
        </p:nvSpPr>
        <p:spPr>
          <a:xfrm>
            <a:off x="2431228" y="1951103"/>
            <a:ext cx="4554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Театр - публичное место </a:t>
            </a:r>
          </a:p>
          <a:p>
            <a:r>
              <a:rPr lang="ru-RU" dirty="0">
                <a:solidFill>
                  <a:schemeClr val="bg1"/>
                </a:solidFill>
              </a:rPr>
              <a:t>(женщина считалась существом приватным)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730E50-EF84-D04D-A182-104637C7934E}"/>
              </a:ext>
            </a:extLst>
          </p:cNvPr>
          <p:cNvSpPr txBox="1"/>
          <p:nvPr/>
        </p:nvSpPr>
        <p:spPr>
          <a:xfrm>
            <a:off x="2605403" y="5345602"/>
            <a:ext cx="393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Воображение есть мужское свойство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20ECF4-32AE-944F-9C52-E64C3527BAC2}"/>
              </a:ext>
            </a:extLst>
          </p:cNvPr>
          <p:cNvSpPr txBox="1"/>
          <p:nvPr/>
        </p:nvSpPr>
        <p:spPr>
          <a:xfrm>
            <a:off x="3380551" y="5751755"/>
            <a:ext cx="238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Миф как дело мужчин</a:t>
            </a:r>
          </a:p>
        </p:txBody>
      </p:sp>
    </p:spTree>
    <p:extLst>
      <p:ext uri="{BB962C8B-B14F-4D97-AF65-F5344CB8AC3E}">
        <p14:creationId xmlns:p14="http://schemas.microsoft.com/office/powerpoint/2010/main" val="2908416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3553" y="627664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D4C33-6F59-8E46-9994-7081A6832CA2}"/>
              </a:ext>
            </a:extLst>
          </p:cNvPr>
          <p:cNvSpPr txBox="1"/>
          <p:nvPr/>
        </p:nvSpPr>
        <p:spPr>
          <a:xfrm>
            <a:off x="490591" y="1800825"/>
            <a:ext cx="63296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Маргарет </a:t>
            </a:r>
            <a:r>
              <a:rPr lang="ru-RU" sz="2800" dirty="0" err="1">
                <a:solidFill>
                  <a:schemeClr val="bg1"/>
                </a:solidFill>
              </a:rPr>
              <a:t>Мид</a:t>
            </a:r>
            <a:r>
              <a:rPr lang="ru-RU" sz="2800" dirty="0">
                <a:solidFill>
                  <a:schemeClr val="bg1"/>
                </a:solidFill>
              </a:rPr>
              <a:t> «Взросление на Самоа»</a:t>
            </a:r>
          </a:p>
          <a:p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6621308" y="2204950"/>
            <a:ext cx="363830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r>
              <a:rPr lang="ru-RU" dirty="0"/>
              <a:t>«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3A3F69-39E5-A94C-9066-CCB840CEC4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2929109" y="2445802"/>
            <a:ext cx="3627980" cy="3882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318B16-8968-D547-86BB-1802F408CB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346762" y="2570410"/>
            <a:ext cx="2240151" cy="13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6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O4A72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022" y="3174004"/>
            <a:ext cx="36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8A3AA-1BBE-6646-8636-CE4798AF19B8}"/>
              </a:ext>
            </a:extLst>
          </p:cNvPr>
          <p:cNvSpPr txBox="1"/>
          <p:nvPr/>
        </p:nvSpPr>
        <p:spPr>
          <a:xfrm rot="5400000">
            <a:off x="7038120" y="2204950"/>
            <a:ext cx="28046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</a:rPr>
              <a:t>Антропология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3553" y="627664"/>
            <a:ext cx="2564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cession Normal" pitchFamily="2" charset="0"/>
                <a:cs typeface="Avenir Heavy"/>
              </a:rPr>
              <a:t>ТЕАТР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15A00-858F-7F40-8251-58FB04ED870F}"/>
              </a:ext>
            </a:extLst>
          </p:cNvPr>
          <p:cNvSpPr txBox="1"/>
          <p:nvPr/>
        </p:nvSpPr>
        <p:spPr>
          <a:xfrm>
            <a:off x="2345486" y="1799471"/>
            <a:ext cx="254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Musica</a:t>
            </a:r>
            <a:r>
              <a:rPr lang="en-US" dirty="0">
                <a:solidFill>
                  <a:schemeClr val="bg1"/>
                </a:solidFill>
              </a:rPr>
              <a:t> Popular </a:t>
            </a:r>
            <a:r>
              <a:rPr lang="en-US" dirty="0" err="1">
                <a:solidFill>
                  <a:schemeClr val="bg1"/>
                </a:solidFill>
              </a:rPr>
              <a:t>Brasileira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Bossa</a:t>
            </a:r>
            <a:r>
              <a:rPr lang="en-US" dirty="0">
                <a:solidFill>
                  <a:schemeClr val="bg1"/>
                </a:solidFill>
              </a:rPr>
              <a:t> Nova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Online Media 10" descr="videoplayback.mp4">
            <a:hlinkClick r:id="" action="ppaction://media"/>
            <a:extLst>
              <a:ext uri="{FF2B5EF4-FFF2-40B4-BE49-F238E27FC236}">
                <a16:creationId xmlns:a16="http://schemas.microsoft.com/office/drawing/2014/main" id="{83394392-FCBB-F44E-93F8-0CA307BCCB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1867500" y="2522034"/>
            <a:ext cx="5408999" cy="30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</TotalTime>
  <Words>230</Words>
  <Application>Microsoft Macintosh PowerPoint</Application>
  <PresentationFormat>On-screen Show (4:3)</PresentationFormat>
  <Paragraphs>116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Secession Normal</vt:lpstr>
      <vt:lpstr>Office Theme</vt:lpstr>
      <vt:lpstr>PowerPoint Presentation</vt:lpstr>
      <vt:lpstr>PowerPoint Presentation</vt:lpstr>
      <vt:lpstr>н</vt:lpstr>
      <vt:lpstr>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macuser</dc:creator>
  <cp:lastModifiedBy>Microsoft Office User</cp:lastModifiedBy>
  <cp:revision>123</cp:revision>
  <dcterms:created xsi:type="dcterms:W3CDTF">2019-10-03T09:47:02Z</dcterms:created>
  <dcterms:modified xsi:type="dcterms:W3CDTF">2019-12-14T15:38:41Z</dcterms:modified>
</cp:coreProperties>
</file>