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2"/>
  </p:notesMasterIdLst>
  <p:sldIdLst>
    <p:sldId id="256" r:id="rId2"/>
    <p:sldId id="260" r:id="rId3"/>
    <p:sldId id="613" r:id="rId4"/>
    <p:sldId id="614" r:id="rId5"/>
    <p:sldId id="615" r:id="rId6"/>
    <p:sldId id="616" r:id="rId7"/>
    <p:sldId id="617" r:id="rId8"/>
    <p:sldId id="612" r:id="rId9"/>
    <p:sldId id="618" r:id="rId10"/>
    <p:sldId id="619" r:id="rId11"/>
    <p:sldId id="646" r:id="rId12"/>
    <p:sldId id="611" r:id="rId13"/>
    <p:sldId id="360" r:id="rId14"/>
    <p:sldId id="633" r:id="rId15"/>
    <p:sldId id="591" r:id="rId16"/>
    <p:sldId id="621" r:id="rId17"/>
    <p:sldId id="629" r:id="rId18"/>
    <p:sldId id="626" r:id="rId19"/>
    <p:sldId id="622" r:id="rId20"/>
    <p:sldId id="620" r:id="rId21"/>
    <p:sldId id="627" r:id="rId22"/>
    <p:sldId id="628" r:id="rId23"/>
    <p:sldId id="623" r:id="rId24"/>
    <p:sldId id="592" r:id="rId25"/>
    <p:sldId id="630" r:id="rId26"/>
    <p:sldId id="624" r:id="rId27"/>
    <p:sldId id="625" r:id="rId28"/>
    <p:sldId id="631" r:id="rId29"/>
    <p:sldId id="632" r:id="rId30"/>
    <p:sldId id="644" r:id="rId31"/>
    <p:sldId id="362" r:id="rId32"/>
    <p:sldId id="528" r:id="rId33"/>
    <p:sldId id="634" r:id="rId34"/>
    <p:sldId id="486" r:id="rId35"/>
    <p:sldId id="551" r:id="rId36"/>
    <p:sldId id="642" r:id="rId37"/>
    <p:sldId id="643" r:id="rId38"/>
    <p:sldId id="635" r:id="rId39"/>
    <p:sldId id="552" r:id="rId40"/>
    <p:sldId id="636" r:id="rId41"/>
    <p:sldId id="637" r:id="rId42"/>
    <p:sldId id="638" r:id="rId43"/>
    <p:sldId id="605" r:id="rId44"/>
    <p:sldId id="606" r:id="rId45"/>
    <p:sldId id="640" r:id="rId46"/>
    <p:sldId id="607" r:id="rId47"/>
    <p:sldId id="609" r:id="rId48"/>
    <p:sldId id="647" r:id="rId49"/>
    <p:sldId id="639" r:id="rId50"/>
    <p:sldId id="645" r:id="rId5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89674" autoAdjust="0"/>
  </p:normalViewPr>
  <p:slideViewPr>
    <p:cSldViewPr snapToGrid="0" snapToObjects="1">
      <p:cViewPr varScale="1">
        <p:scale>
          <a:sx n="131" d="100"/>
          <a:sy n="131" d="100"/>
        </p:scale>
        <p:origin x="376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929AED-E3A5-4B42-A716-F4CC070F2750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FEEA2B-8F39-4646-82B0-EAA384D352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2182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3/26/25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ое 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Чтобы добавить рисунок, перетащите его в заполнитель или щелкните значок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3/26/25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с имен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3/26/25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 с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Чтобы добавить рисунок, перетащите его в заполнитель или щелкните значок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Чтобы добавить рисунок, перетащите его в заполнитель или щелкните значок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Чтобы добавить рисунок, перетащите его в заполнитель или щелкните значок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3/26/25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bg>
      <p:bgPr>
        <a:solidFill>
          <a:schemeClr val="dk1"/>
        </a:solidFill>
        <a:effectLst/>
      </p:bgPr>
    </p:bg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2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6717" y="-38383"/>
            <a:ext cx="12265433" cy="6934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48799" y="-48733"/>
            <a:ext cx="12289597" cy="6955465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27"/>
          <p:cNvSpPr txBox="1">
            <a:spLocks noGrp="1"/>
          </p:cNvSpPr>
          <p:nvPr>
            <p:ph type="title"/>
          </p:nvPr>
        </p:nvSpPr>
        <p:spPr>
          <a:xfrm>
            <a:off x="950967" y="719367"/>
            <a:ext cx="10290000" cy="63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27"/>
          <p:cNvSpPr txBox="1">
            <a:spLocks noGrp="1"/>
          </p:cNvSpPr>
          <p:nvPr>
            <p:ph type="subTitle" idx="1"/>
          </p:nvPr>
        </p:nvSpPr>
        <p:spPr>
          <a:xfrm>
            <a:off x="1325400" y="3485933"/>
            <a:ext cx="2851600" cy="4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3200">
                <a:latin typeface="Unna"/>
                <a:ea typeface="Unna"/>
                <a:cs typeface="Unna"/>
                <a:sym typeface="Unn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3200">
                <a:latin typeface="Unna"/>
                <a:ea typeface="Unna"/>
                <a:cs typeface="Unna"/>
                <a:sym typeface="Unn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3200">
                <a:latin typeface="Unna"/>
                <a:ea typeface="Unna"/>
                <a:cs typeface="Unna"/>
                <a:sym typeface="Unn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3200">
                <a:latin typeface="Unna"/>
                <a:ea typeface="Unna"/>
                <a:cs typeface="Unna"/>
                <a:sym typeface="Unn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3200">
                <a:latin typeface="Unna"/>
                <a:ea typeface="Unna"/>
                <a:cs typeface="Unna"/>
                <a:sym typeface="Unn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3200">
                <a:latin typeface="Unna"/>
                <a:ea typeface="Unna"/>
                <a:cs typeface="Unna"/>
                <a:sym typeface="Unn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3200">
                <a:latin typeface="Unna"/>
                <a:ea typeface="Unna"/>
                <a:cs typeface="Unna"/>
                <a:sym typeface="Unn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3200">
                <a:latin typeface="Unna"/>
                <a:ea typeface="Unna"/>
                <a:cs typeface="Unna"/>
                <a:sym typeface="Unn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3200">
                <a:latin typeface="Unna"/>
                <a:ea typeface="Unna"/>
                <a:cs typeface="Unna"/>
                <a:sym typeface="Unna"/>
              </a:defRPr>
            </a:lvl9pPr>
          </a:lstStyle>
          <a:p>
            <a:endParaRPr/>
          </a:p>
        </p:txBody>
      </p:sp>
      <p:sp>
        <p:nvSpPr>
          <p:cNvPr id="161" name="Google Shape;161;p27"/>
          <p:cNvSpPr txBox="1">
            <a:spLocks noGrp="1"/>
          </p:cNvSpPr>
          <p:nvPr>
            <p:ph type="subTitle" idx="2"/>
          </p:nvPr>
        </p:nvSpPr>
        <p:spPr>
          <a:xfrm>
            <a:off x="1325400" y="4030567"/>
            <a:ext cx="2851600" cy="94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27"/>
          <p:cNvSpPr txBox="1">
            <a:spLocks noGrp="1"/>
          </p:cNvSpPr>
          <p:nvPr>
            <p:ph type="subTitle" idx="3"/>
          </p:nvPr>
        </p:nvSpPr>
        <p:spPr>
          <a:xfrm>
            <a:off x="8015033" y="3485933"/>
            <a:ext cx="2851600" cy="4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3200">
                <a:latin typeface="Unna"/>
                <a:ea typeface="Unna"/>
                <a:cs typeface="Unna"/>
                <a:sym typeface="Unn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3200">
                <a:latin typeface="Unna"/>
                <a:ea typeface="Unna"/>
                <a:cs typeface="Unna"/>
                <a:sym typeface="Unn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3200">
                <a:latin typeface="Unna"/>
                <a:ea typeface="Unna"/>
                <a:cs typeface="Unna"/>
                <a:sym typeface="Unn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3200">
                <a:latin typeface="Unna"/>
                <a:ea typeface="Unna"/>
                <a:cs typeface="Unna"/>
                <a:sym typeface="Unn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3200">
                <a:latin typeface="Unna"/>
                <a:ea typeface="Unna"/>
                <a:cs typeface="Unna"/>
                <a:sym typeface="Unn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3200">
                <a:latin typeface="Unna"/>
                <a:ea typeface="Unna"/>
                <a:cs typeface="Unna"/>
                <a:sym typeface="Unn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3200">
                <a:latin typeface="Unna"/>
                <a:ea typeface="Unna"/>
                <a:cs typeface="Unna"/>
                <a:sym typeface="Unn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3200">
                <a:latin typeface="Unna"/>
                <a:ea typeface="Unna"/>
                <a:cs typeface="Unna"/>
                <a:sym typeface="Unn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3200">
                <a:latin typeface="Unna"/>
                <a:ea typeface="Unna"/>
                <a:cs typeface="Unna"/>
                <a:sym typeface="Unna"/>
              </a:defRPr>
            </a:lvl9pPr>
          </a:lstStyle>
          <a:p>
            <a:endParaRPr/>
          </a:p>
        </p:txBody>
      </p:sp>
      <p:sp>
        <p:nvSpPr>
          <p:cNvPr id="163" name="Google Shape;163;p27"/>
          <p:cNvSpPr txBox="1">
            <a:spLocks noGrp="1"/>
          </p:cNvSpPr>
          <p:nvPr>
            <p:ph type="subTitle" idx="4"/>
          </p:nvPr>
        </p:nvSpPr>
        <p:spPr>
          <a:xfrm>
            <a:off x="8015033" y="4030567"/>
            <a:ext cx="2851600" cy="94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27"/>
          <p:cNvSpPr txBox="1">
            <a:spLocks noGrp="1"/>
          </p:cNvSpPr>
          <p:nvPr>
            <p:ph type="subTitle" idx="5"/>
          </p:nvPr>
        </p:nvSpPr>
        <p:spPr>
          <a:xfrm>
            <a:off x="4670216" y="3485933"/>
            <a:ext cx="2851600" cy="4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3200">
                <a:latin typeface="Unna"/>
                <a:ea typeface="Unna"/>
                <a:cs typeface="Unna"/>
                <a:sym typeface="Unn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3200">
                <a:latin typeface="Unna"/>
                <a:ea typeface="Unna"/>
                <a:cs typeface="Unna"/>
                <a:sym typeface="Unn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3200">
                <a:latin typeface="Unna"/>
                <a:ea typeface="Unna"/>
                <a:cs typeface="Unna"/>
                <a:sym typeface="Unn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3200">
                <a:latin typeface="Unna"/>
                <a:ea typeface="Unna"/>
                <a:cs typeface="Unna"/>
                <a:sym typeface="Unn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3200">
                <a:latin typeface="Unna"/>
                <a:ea typeface="Unna"/>
                <a:cs typeface="Unna"/>
                <a:sym typeface="Unn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3200">
                <a:latin typeface="Unna"/>
                <a:ea typeface="Unna"/>
                <a:cs typeface="Unna"/>
                <a:sym typeface="Unn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3200">
                <a:latin typeface="Unna"/>
                <a:ea typeface="Unna"/>
                <a:cs typeface="Unna"/>
                <a:sym typeface="Unn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3200">
                <a:latin typeface="Unna"/>
                <a:ea typeface="Unna"/>
                <a:cs typeface="Unna"/>
                <a:sym typeface="Unn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3200">
                <a:latin typeface="Unna"/>
                <a:ea typeface="Unna"/>
                <a:cs typeface="Unna"/>
                <a:sym typeface="Unna"/>
              </a:defRPr>
            </a:lvl9pPr>
          </a:lstStyle>
          <a:p>
            <a:endParaRPr/>
          </a:p>
        </p:txBody>
      </p:sp>
      <p:sp>
        <p:nvSpPr>
          <p:cNvPr id="165" name="Google Shape;165;p27"/>
          <p:cNvSpPr txBox="1">
            <a:spLocks noGrp="1"/>
          </p:cNvSpPr>
          <p:nvPr>
            <p:ph type="subTitle" idx="6"/>
          </p:nvPr>
        </p:nvSpPr>
        <p:spPr>
          <a:xfrm>
            <a:off x="4670217" y="4030567"/>
            <a:ext cx="2851600" cy="94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29393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3/26/25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3/26/25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3/26/25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3/26/25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3/26/25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3/26/25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Чтобы добавить рисунок, перетащите его в заполнитель или щелкните значок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3/26/25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3/26/25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  <p:sldLayoutId id="2147483671" r:id="rId18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8263" y="3690713"/>
            <a:ext cx="8825658" cy="1351462"/>
          </a:xfrm>
        </p:spPr>
        <p:txBody>
          <a:bodyPr/>
          <a:lstStyle/>
          <a:p>
            <a:r>
              <a:rPr lang="en-US" sz="4400" dirty="0"/>
              <a:t> </a:t>
            </a:r>
            <a:r>
              <a:rPr lang="ru-RU" sz="4400" dirty="0"/>
              <a:t>Индия как Государство-Цивилизация</a:t>
            </a:r>
            <a:br>
              <a:rPr lang="ru-RU" sz="4400" dirty="0"/>
            </a:br>
            <a:r>
              <a:rPr lang="ru-RU" sz="4400" dirty="0" err="1"/>
              <a:t>Акханд</a:t>
            </a:r>
            <a:r>
              <a:rPr lang="ru-RU" sz="4400" dirty="0"/>
              <a:t> </a:t>
            </a:r>
            <a:r>
              <a:rPr lang="ru-RU" sz="4400" dirty="0" err="1"/>
              <a:t>Бхарат</a:t>
            </a:r>
            <a:br>
              <a:rPr lang="ru-RU" sz="4400" dirty="0"/>
            </a:br>
            <a:r>
              <a:rPr lang="hi-IN" sz="5400" dirty="0"/>
              <a:t>अखण्ड भारत</a:t>
            </a:r>
            <a:br>
              <a:rPr lang="hi-IN" dirty="0"/>
            </a:br>
            <a:endParaRPr lang="ru-RU" sz="4400" dirty="0"/>
          </a:p>
        </p:txBody>
      </p:sp>
      <p:sp>
        <p:nvSpPr>
          <p:cNvPr id="4" name="TextBox 3"/>
          <p:cNvSpPr txBox="1"/>
          <p:nvPr/>
        </p:nvSpPr>
        <p:spPr>
          <a:xfrm>
            <a:off x="1552074" y="674310"/>
            <a:ext cx="23942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Лекция </a:t>
            </a:r>
            <a:r>
              <a:rPr lang="en-US" sz="2000" dirty="0"/>
              <a:t>7</a:t>
            </a:r>
            <a:endParaRPr lang="ru-RU" sz="20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C01343-B9B9-A54D-BCC5-0D01DBDE5E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2668" y="2619632"/>
            <a:ext cx="6254377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7774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712885" y="225739"/>
            <a:ext cx="9404723" cy="130150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/>
              <a:t>Трехфункциональная идеология в Индии. Варны</a:t>
            </a:r>
          </a:p>
          <a:p>
            <a:endParaRPr lang="ru-RU" sz="3200" b="1" dirty="0"/>
          </a:p>
        </p:txBody>
      </p:sp>
      <p:sp>
        <p:nvSpPr>
          <p:cNvPr id="26" name="Заголовок 1">
            <a:extLst>
              <a:ext uri="{FF2B5EF4-FFF2-40B4-BE49-F238E27FC236}">
                <a16:creationId xmlns:a16="http://schemas.microsoft.com/office/drawing/2014/main" id="{3782C294-4350-7245-B980-C77181E47A88}"/>
              </a:ext>
            </a:extLst>
          </p:cNvPr>
          <p:cNvSpPr txBox="1">
            <a:spLocks/>
          </p:cNvSpPr>
          <p:nvPr/>
        </p:nvSpPr>
        <p:spPr>
          <a:xfrm>
            <a:off x="865285" y="1972161"/>
            <a:ext cx="9404723" cy="227856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/>
              <a:t>брахманы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/>
              <a:t>кшатрии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/>
              <a:t>вайшьи</a:t>
            </a:r>
          </a:p>
          <a:p>
            <a:endParaRPr lang="ru-RU" dirty="0"/>
          </a:p>
          <a:p>
            <a:endParaRPr lang="ru-RU" sz="32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7C77933-0037-E74C-89E5-CA00F1DA838A}"/>
              </a:ext>
            </a:extLst>
          </p:cNvPr>
          <p:cNvSpPr txBox="1"/>
          <p:nvPr/>
        </p:nvSpPr>
        <p:spPr>
          <a:xfrm rot="16200000">
            <a:off x="-37070" y="2534681"/>
            <a:ext cx="7841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арии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732C3E5-5A51-FC42-B2C0-1A1CB18EAC36}"/>
              </a:ext>
            </a:extLst>
          </p:cNvPr>
          <p:cNvCxnSpPr/>
          <p:nvPr/>
        </p:nvCxnSpPr>
        <p:spPr>
          <a:xfrm>
            <a:off x="1594022" y="4114800"/>
            <a:ext cx="7080421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60A56CA5-C7FA-414A-B916-70B7E97EB077}"/>
              </a:ext>
            </a:extLst>
          </p:cNvPr>
          <p:cNvSpPr txBox="1"/>
          <p:nvPr/>
        </p:nvSpPr>
        <p:spPr>
          <a:xfrm>
            <a:off x="1470455" y="4486263"/>
            <a:ext cx="321594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/>
              <a:t>шудры</a:t>
            </a:r>
          </a:p>
          <a:p>
            <a:endParaRPr lang="ru-RU" sz="2800" dirty="0"/>
          </a:p>
          <a:p>
            <a:r>
              <a:rPr lang="ru-RU" sz="2800" dirty="0" err="1"/>
              <a:t>чандалы</a:t>
            </a:r>
            <a:r>
              <a:rPr lang="ru-RU" sz="2800" dirty="0"/>
              <a:t> / парии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DA5A01-6F9C-B349-9967-784C2A479DDE}"/>
              </a:ext>
            </a:extLst>
          </p:cNvPr>
          <p:cNvSpPr txBox="1"/>
          <p:nvPr/>
        </p:nvSpPr>
        <p:spPr>
          <a:xfrm rot="5400000">
            <a:off x="3592029" y="2575511"/>
            <a:ext cx="15424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дважды</a:t>
            </a:r>
          </a:p>
          <a:p>
            <a:r>
              <a:rPr lang="ru-RU" dirty="0"/>
              <a:t>рожденные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9B24F5-7336-5B4E-BD37-D7BDBBE1F366}"/>
              </a:ext>
            </a:extLst>
          </p:cNvPr>
          <p:cNvSpPr txBox="1"/>
          <p:nvPr/>
        </p:nvSpPr>
        <p:spPr>
          <a:xfrm>
            <a:off x="8812109" y="2375659"/>
            <a:ext cx="320953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преимущественно </a:t>
            </a:r>
          </a:p>
          <a:p>
            <a:r>
              <a:rPr lang="ru-RU" dirty="0"/>
              <a:t>потомки </a:t>
            </a:r>
            <a:r>
              <a:rPr lang="ru-RU" dirty="0" err="1"/>
              <a:t>ариев</a:t>
            </a:r>
            <a:r>
              <a:rPr lang="ru-RU" dirty="0"/>
              <a:t> </a:t>
            </a:r>
          </a:p>
          <a:p>
            <a:r>
              <a:rPr lang="ru-RU" dirty="0"/>
              <a:t>и высшие касты дравидов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7BEFFD-1137-4845-AD89-040FC330AF24}"/>
              </a:ext>
            </a:extLst>
          </p:cNvPr>
          <p:cNvSpPr txBox="1"/>
          <p:nvPr/>
        </p:nvSpPr>
        <p:spPr>
          <a:xfrm>
            <a:off x="1326741" y="6106797"/>
            <a:ext cx="84818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Система </a:t>
            </a:r>
            <a:r>
              <a:rPr lang="ru-RU" dirty="0" err="1"/>
              <a:t>варн</a:t>
            </a:r>
            <a:r>
              <a:rPr lang="ru-RU" dirty="0"/>
              <a:t> обеспечивает континуальность индийской цивилизации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AB764A-A444-A14B-8707-D0B1EF3CE536}"/>
              </a:ext>
            </a:extLst>
          </p:cNvPr>
          <p:cNvSpPr txBox="1"/>
          <p:nvPr/>
        </p:nvSpPr>
        <p:spPr>
          <a:xfrm>
            <a:off x="4822088" y="2712452"/>
            <a:ext cx="1818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огонь </a:t>
            </a:r>
            <a:r>
              <a:rPr lang="ru-RU" dirty="0" err="1"/>
              <a:t>раджас</a:t>
            </a:r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58832F-2EC0-5947-AB47-DFA752307042}"/>
              </a:ext>
            </a:extLst>
          </p:cNvPr>
          <p:cNvSpPr txBox="1"/>
          <p:nvPr/>
        </p:nvSpPr>
        <p:spPr>
          <a:xfrm>
            <a:off x="4822088" y="2050869"/>
            <a:ext cx="1491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свет </a:t>
            </a:r>
            <a:r>
              <a:rPr lang="ru-RU" dirty="0" err="1"/>
              <a:t>саттва</a:t>
            </a:r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D97AF4D-A58E-0B49-BE69-2E4F095F7560}"/>
              </a:ext>
            </a:extLst>
          </p:cNvPr>
          <p:cNvSpPr txBox="1"/>
          <p:nvPr/>
        </p:nvSpPr>
        <p:spPr>
          <a:xfrm>
            <a:off x="4822088" y="3298989"/>
            <a:ext cx="21483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огонь и тьма </a:t>
            </a:r>
          </a:p>
          <a:p>
            <a:r>
              <a:rPr lang="ru-RU" dirty="0" err="1"/>
              <a:t>раджас</a:t>
            </a:r>
            <a:r>
              <a:rPr lang="ru-RU" dirty="0"/>
              <a:t> и </a:t>
            </a:r>
            <a:r>
              <a:rPr lang="ru-RU" dirty="0" err="1"/>
              <a:t>тамас</a:t>
            </a:r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ACF07FC-55DB-DB49-A6BA-DB7DDF8FFBB6}"/>
              </a:ext>
            </a:extLst>
          </p:cNvPr>
          <p:cNvSpPr txBox="1"/>
          <p:nvPr/>
        </p:nvSpPr>
        <p:spPr>
          <a:xfrm>
            <a:off x="4793444" y="4591717"/>
            <a:ext cx="15616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тьма </a:t>
            </a:r>
            <a:r>
              <a:rPr lang="ru-RU" dirty="0" err="1"/>
              <a:t>тамас</a:t>
            </a:r>
            <a:endParaRPr lang="ru-RU" dirty="0"/>
          </a:p>
        </p:txBody>
      </p:sp>
      <p:sp>
        <p:nvSpPr>
          <p:cNvPr id="10" name="Triangle 9">
            <a:extLst>
              <a:ext uri="{FF2B5EF4-FFF2-40B4-BE49-F238E27FC236}">
                <a16:creationId xmlns:a16="http://schemas.microsoft.com/office/drawing/2014/main" id="{23524812-8B66-FD4D-B19F-5E8BB9C1B875}"/>
              </a:ext>
            </a:extLst>
          </p:cNvPr>
          <p:cNvSpPr/>
          <p:nvPr/>
        </p:nvSpPr>
        <p:spPr>
          <a:xfrm>
            <a:off x="6770441" y="1785265"/>
            <a:ext cx="471842" cy="585688"/>
          </a:xfrm>
          <a:prstGeom prst="triangl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7509366-FD36-1746-9C18-8992A536833A}"/>
              </a:ext>
            </a:extLst>
          </p:cNvPr>
          <p:cNvSpPr/>
          <p:nvPr/>
        </p:nvSpPr>
        <p:spPr>
          <a:xfrm>
            <a:off x="6513333" y="4559719"/>
            <a:ext cx="728950" cy="58809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B78633B-6FE0-A24B-ACB7-0DA15DB21A87}"/>
              </a:ext>
            </a:extLst>
          </p:cNvPr>
          <p:cNvCxnSpPr/>
          <p:nvPr/>
        </p:nvCxnSpPr>
        <p:spPr>
          <a:xfrm>
            <a:off x="6673872" y="2926688"/>
            <a:ext cx="1186249" cy="0"/>
          </a:xfrm>
          <a:prstGeom prst="straightConnector1">
            <a:avLst/>
          </a:prstGeom>
          <a:ln w="508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8899A29-2B3E-BB41-BEA4-CE7B2D86D378}"/>
              </a:ext>
            </a:extLst>
          </p:cNvPr>
          <p:cNvCxnSpPr>
            <a:cxnSpLocks/>
          </p:cNvCxnSpPr>
          <p:nvPr/>
        </p:nvCxnSpPr>
        <p:spPr>
          <a:xfrm>
            <a:off x="7142206" y="3429000"/>
            <a:ext cx="575425" cy="0"/>
          </a:xfrm>
          <a:prstGeom prst="straightConnector1">
            <a:avLst/>
          </a:prstGeom>
          <a:ln w="508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0EB82748-1FBC-DA45-AE63-084C0357B943}"/>
              </a:ext>
            </a:extLst>
          </p:cNvPr>
          <p:cNvSpPr/>
          <p:nvPr/>
        </p:nvSpPr>
        <p:spPr>
          <a:xfrm>
            <a:off x="7242283" y="3628763"/>
            <a:ext cx="352905" cy="36933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E5E2F79-DBCA-8440-9C3A-997DBECD2534}"/>
              </a:ext>
            </a:extLst>
          </p:cNvPr>
          <p:cNvSpPr txBox="1"/>
          <p:nvPr/>
        </p:nvSpPr>
        <p:spPr>
          <a:xfrm>
            <a:off x="7809990" y="3450644"/>
            <a:ext cx="8547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/>
              <a:t>артха</a:t>
            </a:r>
            <a:endParaRPr lang="ru-RU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499D1F5-C643-9C47-97AD-A3DBD7547C2F}"/>
              </a:ext>
            </a:extLst>
          </p:cNvPr>
          <p:cNvSpPr txBox="1"/>
          <p:nvPr/>
        </p:nvSpPr>
        <p:spPr>
          <a:xfrm>
            <a:off x="7564844" y="1800070"/>
            <a:ext cx="11095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дхарма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A67335B-0B6D-0D4B-9FBE-870B154A9FC6}"/>
              </a:ext>
            </a:extLst>
          </p:cNvPr>
          <p:cNvSpPr txBox="1"/>
          <p:nvPr/>
        </p:nvSpPr>
        <p:spPr>
          <a:xfrm>
            <a:off x="7534875" y="1128824"/>
            <a:ext cx="1029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мокша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BF8C357-5434-8D4B-A4FE-50AED29D923E}"/>
              </a:ext>
            </a:extLst>
          </p:cNvPr>
          <p:cNvSpPr txBox="1"/>
          <p:nvPr/>
        </p:nvSpPr>
        <p:spPr>
          <a:xfrm>
            <a:off x="7846858" y="2670535"/>
            <a:ext cx="817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/>
              <a:t>кама</a:t>
            </a:r>
            <a:endParaRPr lang="ru-RU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7DC9B63-2A27-0346-BDF3-AAA4826F91E9}"/>
              </a:ext>
            </a:extLst>
          </p:cNvPr>
          <p:cNvSpPr txBox="1"/>
          <p:nvPr/>
        </p:nvSpPr>
        <p:spPr>
          <a:xfrm>
            <a:off x="7803463" y="4710243"/>
            <a:ext cx="561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нет</a:t>
            </a:r>
          </a:p>
        </p:txBody>
      </p:sp>
    </p:spTree>
    <p:extLst>
      <p:ext uri="{BB962C8B-B14F-4D97-AF65-F5344CB8AC3E}">
        <p14:creationId xmlns:p14="http://schemas.microsoft.com/office/powerpoint/2010/main" val="14154944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712885" y="225739"/>
            <a:ext cx="9404723" cy="130150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/>
              <a:t>Варны</a:t>
            </a:r>
          </a:p>
          <a:p>
            <a:endParaRPr lang="ru-RU" sz="3200" b="1" dirty="0"/>
          </a:p>
        </p:txBody>
      </p:sp>
      <p:sp>
        <p:nvSpPr>
          <p:cNvPr id="26" name="Заголовок 1">
            <a:extLst>
              <a:ext uri="{FF2B5EF4-FFF2-40B4-BE49-F238E27FC236}">
                <a16:creationId xmlns:a16="http://schemas.microsoft.com/office/drawing/2014/main" id="{3782C294-4350-7245-B980-C77181E47A88}"/>
              </a:ext>
            </a:extLst>
          </p:cNvPr>
          <p:cNvSpPr txBox="1">
            <a:spLocks/>
          </p:cNvSpPr>
          <p:nvPr/>
        </p:nvSpPr>
        <p:spPr>
          <a:xfrm>
            <a:off x="865285" y="1232455"/>
            <a:ext cx="9404723" cy="227856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/>
              <a:t>брахманы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/>
              <a:t>кшатрии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/>
              <a:t>вайшьи</a:t>
            </a:r>
          </a:p>
          <a:p>
            <a:endParaRPr lang="ru-RU" dirty="0"/>
          </a:p>
          <a:p>
            <a:endParaRPr lang="ru-RU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A56CA5-C7FA-414A-B916-70B7E97EB077}"/>
              </a:ext>
            </a:extLst>
          </p:cNvPr>
          <p:cNvSpPr txBox="1"/>
          <p:nvPr/>
        </p:nvSpPr>
        <p:spPr>
          <a:xfrm>
            <a:off x="8662035" y="2736502"/>
            <a:ext cx="321594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/>
              <a:t>шудры</a:t>
            </a:r>
          </a:p>
          <a:p>
            <a:endParaRPr lang="ru-RU" sz="2800" dirty="0"/>
          </a:p>
          <a:p>
            <a:r>
              <a:rPr lang="ru-RU" sz="2800" dirty="0" err="1"/>
              <a:t>чандалы</a:t>
            </a:r>
            <a:r>
              <a:rPr lang="ru-RU" sz="2800" dirty="0"/>
              <a:t> / парии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63C0D5C6-5BF9-1849-8822-B4BCB80DB4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5646" y="415404"/>
            <a:ext cx="3377070" cy="189264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7A0845D-1726-7E49-83D0-62B947B661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5647" y="2533958"/>
            <a:ext cx="3377069" cy="1892643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D34109F-8C95-7E43-AA0A-860351E88A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5646" y="4549953"/>
            <a:ext cx="3377069" cy="1892643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C8864125-453A-4842-8491-2F33E21F7A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9401" y="4549953"/>
            <a:ext cx="3018579" cy="169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4704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633140" y="488386"/>
            <a:ext cx="9404723" cy="242991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/>
              <a:t>Этнология Индии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/>
              <a:t>арии (индоевропейцы)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/>
              <a:t>дравиды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/>
              <a:t>австроазиатские этносы</a:t>
            </a:r>
          </a:p>
          <a:p>
            <a:endParaRPr lang="ru-RU" sz="32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84ABA2A-DBB9-8949-9084-E85D993398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3200" y="3429000"/>
            <a:ext cx="4622800" cy="2590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A546914-0A27-A942-9F08-C189C26F88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8519" y="1544594"/>
            <a:ext cx="4435390" cy="2485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3040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5C97FECC-3DE6-744D-9CAC-9FBF6404CC2B}"/>
              </a:ext>
            </a:extLst>
          </p:cNvPr>
          <p:cNvSpPr/>
          <p:nvPr/>
        </p:nvSpPr>
        <p:spPr>
          <a:xfrm>
            <a:off x="4988091" y="1571585"/>
            <a:ext cx="1947500" cy="162215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133" b="1" dirty="0"/>
              <a:t>Арии (</a:t>
            </a:r>
            <a:r>
              <a:rPr lang="ru-RU" sz="2133" b="1" dirty="0" err="1"/>
              <a:t>и.е</a:t>
            </a:r>
            <a:r>
              <a:rPr lang="ru-RU" sz="2133" b="1" dirty="0"/>
              <a:t>.)</a:t>
            </a:r>
          </a:p>
        </p:txBody>
      </p:sp>
      <p:sp>
        <p:nvSpPr>
          <p:cNvPr id="3" name="Doughnut 2">
            <a:extLst>
              <a:ext uri="{FF2B5EF4-FFF2-40B4-BE49-F238E27FC236}">
                <a16:creationId xmlns:a16="http://schemas.microsoft.com/office/drawing/2014/main" id="{DA786591-25F7-E942-A5F1-FE0F640FB4B8}"/>
              </a:ext>
            </a:extLst>
          </p:cNvPr>
          <p:cNvSpPr/>
          <p:nvPr/>
        </p:nvSpPr>
        <p:spPr>
          <a:xfrm>
            <a:off x="3474202" y="844713"/>
            <a:ext cx="5026617" cy="4706207"/>
          </a:xfrm>
          <a:prstGeom prst="donut">
            <a:avLst>
              <a:gd name="adj" fmla="val 855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chemeClr val="tx1"/>
              </a:solidFill>
            </a:endParaRPr>
          </a:p>
        </p:txBody>
      </p:sp>
      <p:sp>
        <p:nvSpPr>
          <p:cNvPr id="6" name="Doughnut 5">
            <a:extLst>
              <a:ext uri="{FF2B5EF4-FFF2-40B4-BE49-F238E27FC236}">
                <a16:creationId xmlns:a16="http://schemas.microsoft.com/office/drawing/2014/main" id="{27AE9875-9861-2A4B-A854-DAACA4A5940E}"/>
              </a:ext>
            </a:extLst>
          </p:cNvPr>
          <p:cNvSpPr/>
          <p:nvPr/>
        </p:nvSpPr>
        <p:spPr>
          <a:xfrm>
            <a:off x="2324746" y="1"/>
            <a:ext cx="7129221" cy="6498956"/>
          </a:xfrm>
          <a:prstGeom prst="donut">
            <a:avLst>
              <a:gd name="adj" fmla="val 2475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rgbClr val="FFC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C884A59-A96C-214B-A16D-F2BAC080C5CA}"/>
              </a:ext>
            </a:extLst>
          </p:cNvPr>
          <p:cNvSpPr txBox="1"/>
          <p:nvPr/>
        </p:nvSpPr>
        <p:spPr>
          <a:xfrm>
            <a:off x="4066754" y="3662723"/>
            <a:ext cx="111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тамилы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55E02DC-FFC4-0747-A88A-190BA21088A5}"/>
              </a:ext>
            </a:extLst>
          </p:cNvPr>
          <p:cNvSpPr txBox="1"/>
          <p:nvPr/>
        </p:nvSpPr>
        <p:spPr>
          <a:xfrm>
            <a:off x="5359971" y="855699"/>
            <a:ext cx="1774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инд.-евр.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5E96555-1EE0-224B-91D0-898FCBE86DC1}"/>
              </a:ext>
            </a:extLst>
          </p:cNvPr>
          <p:cNvSpPr txBox="1"/>
          <p:nvPr/>
        </p:nvSpPr>
        <p:spPr>
          <a:xfrm rot="19918824">
            <a:off x="4408093" y="468386"/>
            <a:ext cx="1146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 </a:t>
            </a:r>
            <a:r>
              <a:rPr lang="ru-RU" sz="1600" b="1" dirty="0"/>
              <a:t>иранцы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6420630-FAAC-1646-9790-9B2ADA0751A0}"/>
              </a:ext>
            </a:extLst>
          </p:cNvPr>
          <p:cNvSpPr txBox="1"/>
          <p:nvPr/>
        </p:nvSpPr>
        <p:spPr>
          <a:xfrm rot="786291">
            <a:off x="5991548" y="486014"/>
            <a:ext cx="17796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 </a:t>
            </a:r>
            <a:r>
              <a:rPr lang="ru-RU" sz="1600" b="1" dirty="0"/>
              <a:t>европейцы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9E503F9-7C40-EA48-8108-0962B98B6254}"/>
              </a:ext>
            </a:extLst>
          </p:cNvPr>
          <p:cNvSpPr txBox="1"/>
          <p:nvPr/>
        </p:nvSpPr>
        <p:spPr>
          <a:xfrm>
            <a:off x="5259046" y="5605086"/>
            <a:ext cx="16684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 вьетнамцы</a:t>
            </a:r>
          </a:p>
          <a:p>
            <a:r>
              <a:rPr lang="ru-RU" sz="1600" b="1" dirty="0"/>
              <a:t>Индо-Китай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6E1805F-96B0-EC47-96CA-6DA920905F0E}"/>
              </a:ext>
            </a:extLst>
          </p:cNvPr>
          <p:cNvSpPr txBox="1"/>
          <p:nvPr/>
        </p:nvSpPr>
        <p:spPr>
          <a:xfrm rot="16200000">
            <a:off x="2223214" y="2972940"/>
            <a:ext cx="16684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Шри Ланка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ECE0AB83-F0D2-CA45-80DA-B6527F86B8DF}"/>
              </a:ext>
            </a:extLst>
          </p:cNvPr>
          <p:cNvSpPr txBox="1"/>
          <p:nvPr/>
        </p:nvSpPr>
        <p:spPr>
          <a:xfrm>
            <a:off x="6583525" y="3633951"/>
            <a:ext cx="1270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каннада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03AC64-744B-D549-BE87-010F82EDEBC3}"/>
              </a:ext>
            </a:extLst>
          </p:cNvPr>
          <p:cNvSpPr txBox="1"/>
          <p:nvPr/>
        </p:nvSpPr>
        <p:spPr>
          <a:xfrm>
            <a:off x="5204027" y="5101609"/>
            <a:ext cx="17315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>
                <a:solidFill>
                  <a:schemeClr val="bg1"/>
                </a:solidFill>
              </a:rPr>
              <a:t>хмонг-мьены</a:t>
            </a:r>
            <a:endParaRPr lang="ru-RU" b="1" dirty="0">
              <a:solidFill>
                <a:schemeClr val="bg1"/>
              </a:solidFill>
            </a:endParaRPr>
          </a:p>
          <a:p>
            <a:endParaRPr lang="ru-RU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72985E5C-1FD5-804A-93FD-51B9CBC6403C}"/>
              </a:ext>
            </a:extLst>
          </p:cNvPr>
          <p:cNvSpPr txBox="1"/>
          <p:nvPr/>
        </p:nvSpPr>
        <p:spPr>
          <a:xfrm rot="5400000">
            <a:off x="6670748" y="2529892"/>
            <a:ext cx="1009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джаты</a:t>
            </a:r>
            <a:endParaRPr lang="ru-RU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CCE5B598-3AA1-F641-A689-66FD541EFAA4}"/>
              </a:ext>
            </a:extLst>
          </p:cNvPr>
          <p:cNvSpPr txBox="1"/>
          <p:nvPr/>
        </p:nvSpPr>
        <p:spPr>
          <a:xfrm>
            <a:off x="5308968" y="1223995"/>
            <a:ext cx="144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санскрит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E034CAC4-71F0-7845-89FC-84B98AA83DA2}"/>
              </a:ext>
            </a:extLst>
          </p:cNvPr>
          <p:cNvSpPr txBox="1"/>
          <p:nvPr/>
        </p:nvSpPr>
        <p:spPr>
          <a:xfrm rot="18361891">
            <a:off x="4274758" y="1750171"/>
            <a:ext cx="876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хинди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6F277BEC-6849-4348-B2B4-B3DE7A8B181F}"/>
              </a:ext>
            </a:extLst>
          </p:cNvPr>
          <p:cNvSpPr/>
          <p:nvPr/>
        </p:nvSpPr>
        <p:spPr>
          <a:xfrm>
            <a:off x="5251582" y="3281282"/>
            <a:ext cx="1242130" cy="1034623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EEDFB7-D5F7-554C-AB5E-CC8D3786931D}"/>
              </a:ext>
            </a:extLst>
          </p:cNvPr>
          <p:cNvSpPr txBox="1"/>
          <p:nvPr/>
        </p:nvSpPr>
        <p:spPr>
          <a:xfrm>
            <a:off x="5280978" y="3607130"/>
            <a:ext cx="11833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дравиды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F88C985-B5BF-304B-919E-A29CE719D9B2}"/>
              </a:ext>
            </a:extLst>
          </p:cNvPr>
          <p:cNvSpPr txBox="1"/>
          <p:nvPr/>
        </p:nvSpPr>
        <p:spPr>
          <a:xfrm rot="2906347">
            <a:off x="6416757" y="1686809"/>
            <a:ext cx="1172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бенгали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FB73DE28-CB31-2742-AAB5-3E2FAA94234B}"/>
              </a:ext>
            </a:extLst>
          </p:cNvPr>
          <p:cNvSpPr/>
          <p:nvPr/>
        </p:nvSpPr>
        <p:spPr>
          <a:xfrm>
            <a:off x="5618457" y="4402218"/>
            <a:ext cx="686768" cy="54133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4EC84A-DF4E-E24E-985D-2DB0D6342BE6}"/>
              </a:ext>
            </a:extLst>
          </p:cNvPr>
          <p:cNvSpPr txBox="1"/>
          <p:nvPr/>
        </p:nvSpPr>
        <p:spPr>
          <a:xfrm>
            <a:off x="5391176" y="4867282"/>
            <a:ext cx="108234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err="1"/>
              <a:t>австроазиаты</a:t>
            </a:r>
            <a:endParaRPr lang="ru-RU" sz="10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E2B7BEF-AB5B-564C-BE9E-4E3217821284}"/>
              </a:ext>
            </a:extLst>
          </p:cNvPr>
          <p:cNvSpPr txBox="1"/>
          <p:nvPr/>
        </p:nvSpPr>
        <p:spPr>
          <a:xfrm>
            <a:off x="5514788" y="4514508"/>
            <a:ext cx="13370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err="1"/>
              <a:t>адиваси</a:t>
            </a:r>
            <a:endParaRPr lang="ru-RU" sz="14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50200B1-3283-414A-AC9B-EE0359D893BF}"/>
              </a:ext>
            </a:extLst>
          </p:cNvPr>
          <p:cNvSpPr txBox="1"/>
          <p:nvPr/>
        </p:nvSpPr>
        <p:spPr>
          <a:xfrm>
            <a:off x="6570603" y="4036890"/>
            <a:ext cx="111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телугу</a:t>
            </a:r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155A53F-1219-444C-9C78-C30C9C3E9777}"/>
              </a:ext>
            </a:extLst>
          </p:cNvPr>
          <p:cNvSpPr txBox="1"/>
          <p:nvPr/>
        </p:nvSpPr>
        <p:spPr>
          <a:xfrm rot="5400000">
            <a:off x="6795156" y="2564187"/>
            <a:ext cx="15456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пенджабцы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A31A862-3EFD-9D43-AE93-5654918E99DC}"/>
              </a:ext>
            </a:extLst>
          </p:cNvPr>
          <p:cNvSpPr txBox="1"/>
          <p:nvPr/>
        </p:nvSpPr>
        <p:spPr>
          <a:xfrm>
            <a:off x="6449032" y="4473957"/>
            <a:ext cx="11128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err="1"/>
              <a:t>кхаси</a:t>
            </a:r>
            <a:endParaRPr lang="ru-RU" sz="12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15A2BC3-3406-F845-ADF9-2AB718C6457C}"/>
              </a:ext>
            </a:extLst>
          </p:cNvPr>
          <p:cNvSpPr txBox="1"/>
          <p:nvPr/>
        </p:nvSpPr>
        <p:spPr>
          <a:xfrm>
            <a:off x="3915285" y="2535939"/>
            <a:ext cx="13320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маратхи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66080A0-06C3-6C49-A99C-359634AC9501}"/>
              </a:ext>
            </a:extLst>
          </p:cNvPr>
          <p:cNvSpPr txBox="1"/>
          <p:nvPr/>
        </p:nvSpPr>
        <p:spPr>
          <a:xfrm>
            <a:off x="3893400" y="2928019"/>
            <a:ext cx="15744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/>
              <a:t>гуджаратцы</a:t>
            </a:r>
            <a:endParaRPr lang="ru-RU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E734709-3FB7-C740-896B-2406E6CAC6C3}"/>
              </a:ext>
            </a:extLst>
          </p:cNvPr>
          <p:cNvSpPr txBox="1"/>
          <p:nvPr/>
        </p:nvSpPr>
        <p:spPr>
          <a:xfrm rot="4528135">
            <a:off x="7946771" y="2606041"/>
            <a:ext cx="17796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 </a:t>
            </a:r>
            <a:r>
              <a:rPr lang="ru-RU" sz="1600" b="1" dirty="0"/>
              <a:t>Пакистан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BF666E6-40A8-714A-9DE1-F7F79A28F758}"/>
              </a:ext>
            </a:extLst>
          </p:cNvPr>
          <p:cNvSpPr txBox="1"/>
          <p:nvPr/>
        </p:nvSpPr>
        <p:spPr>
          <a:xfrm rot="16200000">
            <a:off x="2913857" y="3064114"/>
            <a:ext cx="15440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err="1">
                <a:solidFill>
                  <a:schemeClr val="bg1"/>
                </a:solidFill>
              </a:rPr>
              <a:t>синагелезцы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DEF0440-E5AA-1446-9C88-C7D1565A04CA}"/>
              </a:ext>
            </a:extLst>
          </p:cNvPr>
          <p:cNvSpPr txBox="1"/>
          <p:nvPr/>
        </p:nvSpPr>
        <p:spPr>
          <a:xfrm rot="3005851">
            <a:off x="7424627" y="1267310"/>
            <a:ext cx="1360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Бангладеш</a:t>
            </a:r>
          </a:p>
        </p:txBody>
      </p:sp>
    </p:spTree>
    <p:extLst>
      <p:ext uri="{BB962C8B-B14F-4D97-AF65-F5344CB8AC3E}">
        <p14:creationId xmlns:p14="http://schemas.microsoft.com/office/powerpoint/2010/main" val="30901546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BB4544C-E80C-8949-BDE4-82987B1E6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4953" y="268830"/>
            <a:ext cx="6045543" cy="6320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6598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356C4DB-B3DE-BE4A-B364-A425BD405E75}"/>
              </a:ext>
            </a:extLst>
          </p:cNvPr>
          <p:cNvSpPr txBox="1"/>
          <p:nvPr/>
        </p:nvSpPr>
        <p:spPr>
          <a:xfrm>
            <a:off x="3073030" y="228468"/>
            <a:ext cx="21739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/>
              <a:t>Тримурти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1657FF7-E5CC-7E48-82AB-52D13EECCA99}"/>
              </a:ext>
            </a:extLst>
          </p:cNvPr>
          <p:cNvSpPr txBox="1"/>
          <p:nvPr/>
        </p:nvSpPr>
        <p:spPr>
          <a:xfrm>
            <a:off x="940082" y="1379964"/>
            <a:ext cx="278313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Брахма</a:t>
            </a:r>
          </a:p>
          <a:p>
            <a:endParaRPr lang="ru-RU" sz="2400" b="1" dirty="0"/>
          </a:p>
          <a:p>
            <a:r>
              <a:rPr lang="ru-RU" sz="2400" b="1" dirty="0"/>
              <a:t>Вишну/</a:t>
            </a:r>
            <a:r>
              <a:rPr lang="ru-RU" sz="2400" b="1" dirty="0" err="1"/>
              <a:t>Нараяна</a:t>
            </a:r>
            <a:r>
              <a:rPr lang="ru-RU" sz="2400" b="1" dirty="0"/>
              <a:t> </a:t>
            </a:r>
          </a:p>
          <a:p>
            <a:endParaRPr lang="ru-RU" sz="2400" b="1" dirty="0"/>
          </a:p>
          <a:p>
            <a:r>
              <a:rPr lang="ru-RU" sz="2400" b="1" dirty="0"/>
              <a:t>Шива/</a:t>
            </a:r>
            <a:r>
              <a:rPr lang="ru-RU" sz="2400" b="1" dirty="0" err="1"/>
              <a:t>Рудра</a:t>
            </a:r>
            <a:endParaRPr lang="ru-RU" sz="24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FE65FC-B1FF-D24C-85B1-81688ADA620D}"/>
              </a:ext>
            </a:extLst>
          </p:cNvPr>
          <p:cNvSpPr txBox="1"/>
          <p:nvPr/>
        </p:nvSpPr>
        <p:spPr>
          <a:xfrm>
            <a:off x="633623" y="3760083"/>
            <a:ext cx="1117614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Индра</a:t>
            </a:r>
          </a:p>
          <a:p>
            <a:r>
              <a:rPr lang="ru-RU" dirty="0"/>
              <a:t>Агни</a:t>
            </a:r>
          </a:p>
          <a:p>
            <a:r>
              <a:rPr lang="ru-RU" dirty="0"/>
              <a:t>Сурья</a:t>
            </a:r>
          </a:p>
          <a:p>
            <a:r>
              <a:rPr lang="ru-RU" dirty="0" err="1"/>
              <a:t>Варуна</a:t>
            </a:r>
            <a:endParaRPr lang="ru-RU" dirty="0"/>
          </a:p>
          <a:p>
            <a:r>
              <a:rPr lang="ru-RU" dirty="0" err="1"/>
              <a:t>Ваю</a:t>
            </a:r>
            <a:endParaRPr lang="ru-RU" dirty="0"/>
          </a:p>
          <a:p>
            <a:r>
              <a:rPr lang="ru-RU" dirty="0"/>
              <a:t>Сома</a:t>
            </a:r>
          </a:p>
          <a:p>
            <a:r>
              <a:rPr lang="ru-RU" dirty="0" err="1"/>
              <a:t>Ушас</a:t>
            </a:r>
            <a:endParaRPr lang="ru-RU" dirty="0"/>
          </a:p>
          <a:p>
            <a:r>
              <a:rPr lang="ru-RU" dirty="0"/>
              <a:t>Яма</a:t>
            </a:r>
          </a:p>
          <a:p>
            <a:r>
              <a:rPr lang="ru-RU" dirty="0" err="1"/>
              <a:t>Ашвины</a:t>
            </a:r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6FD465B-C4C9-FA4D-BDEF-42CF9C55C27F}"/>
              </a:ext>
            </a:extLst>
          </p:cNvPr>
          <p:cNvSpPr txBox="1"/>
          <p:nvPr/>
        </p:nvSpPr>
        <p:spPr>
          <a:xfrm>
            <a:off x="5150527" y="736298"/>
            <a:ext cx="11993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/>
              <a:t>Шакти</a:t>
            </a:r>
            <a:endParaRPr lang="ru-RU" sz="24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10A7469-7A22-C04A-A47E-880994CBDF9A}"/>
              </a:ext>
            </a:extLst>
          </p:cNvPr>
          <p:cNvSpPr txBox="1"/>
          <p:nvPr/>
        </p:nvSpPr>
        <p:spPr>
          <a:xfrm>
            <a:off x="3979360" y="2903502"/>
            <a:ext cx="43252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err="1"/>
              <a:t>Парвати</a:t>
            </a:r>
            <a:r>
              <a:rPr lang="ru-RU" sz="2400" dirty="0"/>
              <a:t>/</a:t>
            </a:r>
            <a:r>
              <a:rPr lang="ru-RU" sz="2400" dirty="0" err="1"/>
              <a:t>Дурга</a:t>
            </a:r>
            <a:r>
              <a:rPr lang="ru-RU" sz="2400" dirty="0"/>
              <a:t>/Сати/Кали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33DE94-7B8A-6C4E-A98F-EE5E87FFC93C}"/>
              </a:ext>
            </a:extLst>
          </p:cNvPr>
          <p:cNvSpPr txBox="1"/>
          <p:nvPr/>
        </p:nvSpPr>
        <p:spPr>
          <a:xfrm>
            <a:off x="4002778" y="2026340"/>
            <a:ext cx="32111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err="1"/>
              <a:t>Лакшми</a:t>
            </a:r>
            <a:r>
              <a:rPr lang="ru-RU" sz="2400" dirty="0"/>
              <a:t>/Шри </a:t>
            </a:r>
            <a:r>
              <a:rPr lang="ru-RU" sz="2400" dirty="0" err="1"/>
              <a:t>Деви</a:t>
            </a:r>
            <a:endParaRPr lang="ru-RU" sz="24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537F263-D970-BC4A-B13E-ABB6924580F4}"/>
              </a:ext>
            </a:extLst>
          </p:cNvPr>
          <p:cNvSpPr txBox="1"/>
          <p:nvPr/>
        </p:nvSpPr>
        <p:spPr>
          <a:xfrm>
            <a:off x="4142821" y="1287677"/>
            <a:ext cx="19255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err="1"/>
              <a:t>Сарасвати</a:t>
            </a:r>
            <a:endParaRPr lang="ru-RU" sz="24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BDF3866-7D5C-2B4C-B59A-87BC316DF788}"/>
              </a:ext>
            </a:extLst>
          </p:cNvPr>
          <p:cNvSpPr txBox="1"/>
          <p:nvPr/>
        </p:nvSpPr>
        <p:spPr>
          <a:xfrm>
            <a:off x="2736712" y="3852415"/>
            <a:ext cx="124264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/>
              <a:t>Кубера</a:t>
            </a:r>
            <a:endParaRPr lang="ru-RU" dirty="0"/>
          </a:p>
          <a:p>
            <a:r>
              <a:rPr lang="ru-RU" dirty="0"/>
              <a:t>Кама</a:t>
            </a:r>
          </a:p>
          <a:p>
            <a:r>
              <a:rPr lang="ru-RU" dirty="0" err="1"/>
              <a:t>Ганеша</a:t>
            </a:r>
            <a:endParaRPr lang="ru-RU" dirty="0"/>
          </a:p>
          <a:p>
            <a:r>
              <a:rPr lang="ru-RU" dirty="0" err="1"/>
              <a:t>Сканда</a:t>
            </a:r>
            <a:endParaRPr lang="ru-RU" dirty="0"/>
          </a:p>
          <a:p>
            <a:r>
              <a:rPr lang="ru-RU" dirty="0" err="1"/>
              <a:t>Хануман</a:t>
            </a:r>
            <a:endParaRPr lang="ru-RU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5A97BEF-2610-6549-87BD-859B9B030E31}"/>
              </a:ext>
            </a:extLst>
          </p:cNvPr>
          <p:cNvSpPr txBox="1"/>
          <p:nvPr/>
        </p:nvSpPr>
        <p:spPr>
          <a:xfrm>
            <a:off x="206017" y="3308710"/>
            <a:ext cx="2159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Ведические боги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1BE9624-5645-B249-8355-46065ECD5517}"/>
              </a:ext>
            </a:extLst>
          </p:cNvPr>
          <p:cNvSpPr txBox="1"/>
          <p:nvPr/>
        </p:nvSpPr>
        <p:spPr>
          <a:xfrm>
            <a:off x="2408250" y="3316382"/>
            <a:ext cx="20714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Индийские боги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BE2596FE-6C81-444C-8795-AE5BF7868E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7527" y="300897"/>
            <a:ext cx="2389259" cy="179413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DB82B51-B0B9-2046-99EE-85274C2734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8824" y="3429000"/>
            <a:ext cx="4146378" cy="317457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99F042E-2DE3-534A-85C3-52A06B315A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9651" y="4149603"/>
            <a:ext cx="2328882" cy="2195803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91BE2D24-4381-2945-ADC4-FF0A335E8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015" y="291304"/>
            <a:ext cx="2071401" cy="1183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6131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7CEDD80F-4BA9-1E4B-936A-F27B80983403}"/>
              </a:ext>
            </a:extLst>
          </p:cNvPr>
          <p:cNvSpPr txBox="1"/>
          <p:nvPr/>
        </p:nvSpPr>
        <p:spPr>
          <a:xfrm>
            <a:off x="4217773" y="501687"/>
            <a:ext cx="26196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err="1"/>
              <a:t>Трибхувана</a:t>
            </a:r>
            <a:endParaRPr lang="ru-RU" sz="32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97B6184-011D-CC47-8E7D-B08A594CFB5C}"/>
              </a:ext>
            </a:extLst>
          </p:cNvPr>
          <p:cNvSpPr txBox="1"/>
          <p:nvPr/>
        </p:nvSpPr>
        <p:spPr>
          <a:xfrm>
            <a:off x="1478967" y="1932802"/>
            <a:ext cx="1276311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Свар</a:t>
            </a:r>
          </a:p>
          <a:p>
            <a:endParaRPr lang="ru-RU" sz="2400" b="1" dirty="0"/>
          </a:p>
          <a:p>
            <a:endParaRPr lang="ru-RU" sz="2400" b="1" dirty="0"/>
          </a:p>
          <a:p>
            <a:endParaRPr lang="ru-RU" sz="2400" b="1" dirty="0"/>
          </a:p>
          <a:p>
            <a:r>
              <a:rPr lang="ru-RU" sz="2400" b="1" dirty="0" err="1"/>
              <a:t>Бхувас</a:t>
            </a:r>
            <a:endParaRPr lang="ru-RU" sz="2400" b="1" dirty="0"/>
          </a:p>
          <a:p>
            <a:endParaRPr lang="ru-RU" sz="2400" b="1" dirty="0"/>
          </a:p>
          <a:p>
            <a:endParaRPr lang="ru-RU" sz="2400" b="1" dirty="0"/>
          </a:p>
          <a:p>
            <a:endParaRPr lang="ru-RU" sz="2400" b="1" dirty="0"/>
          </a:p>
          <a:p>
            <a:r>
              <a:rPr lang="ru-RU" sz="2400" b="1" dirty="0" err="1"/>
              <a:t>Бхур</a:t>
            </a:r>
            <a:endParaRPr lang="ru-RU" sz="24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FC7B7C6-DFB0-6141-A33E-D576FF6FC710}"/>
              </a:ext>
            </a:extLst>
          </p:cNvPr>
          <p:cNvSpPr txBox="1"/>
          <p:nvPr/>
        </p:nvSpPr>
        <p:spPr>
          <a:xfrm>
            <a:off x="5527586" y="1748136"/>
            <a:ext cx="427132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Небо</a:t>
            </a:r>
          </a:p>
          <a:p>
            <a:r>
              <a:rPr lang="ru-RU" sz="2400" b="1" dirty="0" err="1"/>
              <a:t>дэвы</a:t>
            </a:r>
            <a:r>
              <a:rPr lang="ru-RU" sz="2400" b="1" dirty="0"/>
              <a:t>/</a:t>
            </a:r>
            <a:r>
              <a:rPr lang="ru-RU" sz="2400" b="1" dirty="0" err="1"/>
              <a:t>гандхарвы</a:t>
            </a:r>
            <a:r>
              <a:rPr lang="ru-RU" sz="2400" b="1" dirty="0"/>
              <a:t>/</a:t>
            </a:r>
            <a:r>
              <a:rPr lang="ru-RU" sz="2400" b="1" dirty="0" err="1"/>
              <a:t>апсары</a:t>
            </a:r>
            <a:endParaRPr lang="ru-RU" sz="2400" b="1" dirty="0"/>
          </a:p>
          <a:p>
            <a:endParaRPr lang="ru-RU" sz="2400" b="1" dirty="0"/>
          </a:p>
          <a:p>
            <a:endParaRPr lang="ru-RU" sz="2400" b="1" dirty="0"/>
          </a:p>
          <a:p>
            <a:r>
              <a:rPr lang="ru-RU" sz="2400" b="1" dirty="0"/>
              <a:t>Атмосфера</a:t>
            </a:r>
          </a:p>
          <a:p>
            <a:r>
              <a:rPr lang="ru-RU" sz="2400" b="1" dirty="0" err="1"/>
              <a:t>дэвы</a:t>
            </a:r>
            <a:r>
              <a:rPr lang="ru-RU" sz="2400" b="1" dirty="0"/>
              <a:t>/асуры/духи</a:t>
            </a:r>
          </a:p>
          <a:p>
            <a:endParaRPr lang="ru-RU" sz="2400" b="1" dirty="0"/>
          </a:p>
          <a:p>
            <a:endParaRPr lang="ru-RU" sz="2400" b="1" dirty="0"/>
          </a:p>
          <a:p>
            <a:r>
              <a:rPr lang="ru-RU" sz="2400" b="1" dirty="0"/>
              <a:t>Земля</a:t>
            </a:r>
          </a:p>
          <a:p>
            <a:r>
              <a:rPr lang="ru-RU" sz="2400" b="1" dirty="0"/>
              <a:t>люди/</a:t>
            </a:r>
            <a:r>
              <a:rPr lang="ru-RU" sz="2400" b="1" dirty="0" err="1"/>
              <a:t>манава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0192548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7CEDD80F-4BA9-1E4B-936A-F27B80983403}"/>
              </a:ext>
            </a:extLst>
          </p:cNvPr>
          <p:cNvSpPr txBox="1"/>
          <p:nvPr/>
        </p:nvSpPr>
        <p:spPr>
          <a:xfrm>
            <a:off x="4217773" y="501687"/>
            <a:ext cx="18646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/>
              <a:t>Дхарма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97B6184-011D-CC47-8E7D-B08A594CFB5C}"/>
              </a:ext>
            </a:extLst>
          </p:cNvPr>
          <p:cNvSpPr txBox="1"/>
          <p:nvPr/>
        </p:nvSpPr>
        <p:spPr>
          <a:xfrm>
            <a:off x="1478967" y="1932802"/>
            <a:ext cx="16209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Сансара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FC7B7C6-DFB0-6141-A33E-D576FF6FC710}"/>
              </a:ext>
            </a:extLst>
          </p:cNvPr>
          <p:cNvSpPr txBox="1"/>
          <p:nvPr/>
        </p:nvSpPr>
        <p:spPr>
          <a:xfrm>
            <a:off x="5836505" y="1932802"/>
            <a:ext cx="42713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Перевоплощение</a:t>
            </a:r>
          </a:p>
          <a:p>
            <a:r>
              <a:rPr lang="ru-RU" sz="2400" b="1" dirty="0"/>
              <a:t>Карма</a:t>
            </a:r>
          </a:p>
          <a:p>
            <a:r>
              <a:rPr lang="ru-RU" sz="2400" b="1" dirty="0"/>
              <a:t>Мокша</a:t>
            </a:r>
          </a:p>
        </p:txBody>
      </p:sp>
    </p:spTree>
    <p:extLst>
      <p:ext uri="{BB962C8B-B14F-4D97-AF65-F5344CB8AC3E}">
        <p14:creationId xmlns:p14="http://schemas.microsoft.com/office/powerpoint/2010/main" val="11431717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7CEDD80F-4BA9-1E4B-936A-F27B80983403}"/>
              </a:ext>
            </a:extLst>
          </p:cNvPr>
          <p:cNvSpPr txBox="1"/>
          <p:nvPr/>
        </p:nvSpPr>
        <p:spPr>
          <a:xfrm>
            <a:off x="5206313" y="378119"/>
            <a:ext cx="15007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/>
              <a:t>Циклы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FC7B7C6-DFB0-6141-A33E-D576FF6FC710}"/>
              </a:ext>
            </a:extLst>
          </p:cNvPr>
          <p:cNvSpPr txBox="1"/>
          <p:nvPr/>
        </p:nvSpPr>
        <p:spPr>
          <a:xfrm>
            <a:off x="2989720" y="3330157"/>
            <a:ext cx="49633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/>
              <a:t>Сатья</a:t>
            </a:r>
            <a:r>
              <a:rPr lang="ru-RU" sz="2400" b="1" dirty="0"/>
              <a:t>-юга / Крита-юга 4/4</a:t>
            </a:r>
          </a:p>
          <a:p>
            <a:r>
              <a:rPr lang="ru-RU" sz="2400" b="1" dirty="0" err="1"/>
              <a:t>Двапара</a:t>
            </a:r>
            <a:r>
              <a:rPr lang="ru-RU" sz="2400" b="1" dirty="0"/>
              <a:t>-юга 3/4</a:t>
            </a:r>
          </a:p>
          <a:p>
            <a:r>
              <a:rPr lang="ru-RU" sz="2400" b="1" dirty="0" err="1"/>
              <a:t>Трета</a:t>
            </a:r>
            <a:r>
              <a:rPr lang="ru-RU" sz="2400" b="1" dirty="0"/>
              <a:t>-/юга 2/4</a:t>
            </a:r>
          </a:p>
          <a:p>
            <a:r>
              <a:rPr lang="ru-RU" sz="2400" b="1" dirty="0"/>
              <a:t>Кали-юга 1/4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E5E1F0-DF9B-9640-9539-582809A17DE3}"/>
              </a:ext>
            </a:extLst>
          </p:cNvPr>
          <p:cNvSpPr txBox="1"/>
          <p:nvPr/>
        </p:nvSpPr>
        <p:spPr>
          <a:xfrm>
            <a:off x="1478967" y="1267586"/>
            <a:ext cx="38363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/>
              <a:t>Кальпа</a:t>
            </a:r>
            <a:r>
              <a:rPr lang="ru-RU" sz="2400" b="1" dirty="0"/>
              <a:t> = 14 </a:t>
            </a:r>
            <a:r>
              <a:rPr lang="ru-RU" sz="2400" b="1" dirty="0" err="1"/>
              <a:t>манвантар</a:t>
            </a:r>
            <a:endParaRPr lang="ru-RU" sz="24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7A17B2-C24F-B642-BB84-943586BE3B79}"/>
              </a:ext>
            </a:extLst>
          </p:cNvPr>
          <p:cNvSpPr txBox="1"/>
          <p:nvPr/>
        </p:nvSpPr>
        <p:spPr>
          <a:xfrm>
            <a:off x="1478967" y="2380203"/>
            <a:ext cx="33698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/>
              <a:t>Манвантара</a:t>
            </a:r>
            <a:r>
              <a:rPr lang="ru-RU" sz="2400" b="1" dirty="0"/>
              <a:t> = 4 </a:t>
            </a:r>
            <a:r>
              <a:rPr lang="ru-RU" sz="2400" b="1" dirty="0" err="1"/>
              <a:t>юги</a:t>
            </a:r>
            <a:endParaRPr lang="ru-RU" sz="24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80E4138-F195-C64A-8052-2C92DD270DCC}"/>
              </a:ext>
            </a:extLst>
          </p:cNvPr>
          <p:cNvSpPr txBox="1"/>
          <p:nvPr/>
        </p:nvSpPr>
        <p:spPr>
          <a:xfrm>
            <a:off x="8686800" y="2033943"/>
            <a:ext cx="21643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Кали-юга</a:t>
            </a:r>
            <a:r>
              <a:rPr lang="ru-RU" i="1" dirty="0"/>
              <a:t> </a:t>
            </a:r>
            <a:r>
              <a:rPr lang="hi-IN" dirty="0"/>
              <a:t>कलियुग </a:t>
            </a:r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C81DA9-45A4-BF46-91E5-BDCC6E594B0B}"/>
              </a:ext>
            </a:extLst>
          </p:cNvPr>
          <p:cNvSpPr txBox="1"/>
          <p:nvPr/>
        </p:nvSpPr>
        <p:spPr>
          <a:xfrm>
            <a:off x="8995719" y="3006991"/>
            <a:ext cx="2258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Демон Кала - </a:t>
            </a:r>
            <a:r>
              <a:rPr lang="hi-IN" dirty="0"/>
              <a:t>काल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425568-CBF0-DB4D-88BD-A3D3E5508B2E}"/>
              </a:ext>
            </a:extLst>
          </p:cNvPr>
          <p:cNvSpPr txBox="1"/>
          <p:nvPr/>
        </p:nvSpPr>
        <p:spPr>
          <a:xfrm>
            <a:off x="8995719" y="3468656"/>
            <a:ext cx="22381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Богиня Кали - </a:t>
            </a:r>
            <a:r>
              <a:rPr lang="hi-IN" dirty="0"/>
              <a:t>काली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E061602-D580-2440-86A0-B6362B6AEB5E}"/>
              </a:ext>
            </a:extLst>
          </p:cNvPr>
          <p:cNvSpPr txBox="1"/>
          <p:nvPr/>
        </p:nvSpPr>
        <p:spPr>
          <a:xfrm>
            <a:off x="8995719" y="3930321"/>
            <a:ext cx="1611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Калки </a:t>
            </a:r>
            <a:r>
              <a:rPr lang="hi-IN" dirty="0"/>
              <a:t>कल्कि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BA6553-BA68-BC40-864A-858F702D01EB}"/>
              </a:ext>
            </a:extLst>
          </p:cNvPr>
          <p:cNvSpPr txBox="1"/>
          <p:nvPr/>
        </p:nvSpPr>
        <p:spPr>
          <a:xfrm>
            <a:off x="5127441" y="5857102"/>
            <a:ext cx="28023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/>
              <a:t>Махапралайя</a:t>
            </a:r>
            <a:r>
              <a:rPr lang="ru-RU" dirty="0"/>
              <a:t> </a:t>
            </a:r>
            <a:r>
              <a:rPr lang="hi-IN" dirty="0"/>
              <a:t>महाप्रलय </a:t>
            </a:r>
          </a:p>
        </p:txBody>
      </p:sp>
    </p:spTree>
    <p:extLst>
      <p:ext uri="{BB962C8B-B14F-4D97-AF65-F5344CB8AC3E}">
        <p14:creationId xmlns:p14="http://schemas.microsoft.com/office/powerpoint/2010/main" val="14513347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C1657FF7-E5CC-7E48-82AB-52D13EECCA99}"/>
              </a:ext>
            </a:extLst>
          </p:cNvPr>
          <p:cNvSpPr txBox="1"/>
          <p:nvPr/>
        </p:nvSpPr>
        <p:spPr>
          <a:xfrm>
            <a:off x="497583" y="366965"/>
            <a:ext cx="278313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2400" b="1" dirty="0"/>
          </a:p>
          <a:p>
            <a:r>
              <a:rPr lang="ru-RU" sz="2400" b="1" dirty="0"/>
              <a:t>Вишну/</a:t>
            </a:r>
            <a:r>
              <a:rPr lang="ru-RU" sz="2400" b="1" dirty="0" err="1"/>
              <a:t>Нараяна</a:t>
            </a:r>
            <a:r>
              <a:rPr lang="ru-RU" sz="2400" b="1" dirty="0"/>
              <a:t> </a:t>
            </a:r>
          </a:p>
          <a:p>
            <a:endParaRPr lang="ru-RU" sz="24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36B3CB8-4BA0-9742-8A58-BED73C48EEB1}"/>
              </a:ext>
            </a:extLst>
          </p:cNvPr>
          <p:cNvSpPr txBox="1"/>
          <p:nvPr/>
        </p:nvSpPr>
        <p:spPr>
          <a:xfrm>
            <a:off x="9321113" y="2077395"/>
            <a:ext cx="2175596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/>
              <a:t>Аватары</a:t>
            </a:r>
            <a:endParaRPr lang="ru-RU" dirty="0"/>
          </a:p>
          <a:p>
            <a:pPr marL="342900" indent="-342900">
              <a:buFont typeface="+mj-lt"/>
              <a:buAutoNum type="arabicPeriod"/>
            </a:pPr>
            <a:r>
              <a:rPr lang="ru-RU" dirty="0" err="1"/>
              <a:t>Матсья</a:t>
            </a:r>
            <a:endParaRPr lang="ru-RU" dirty="0"/>
          </a:p>
          <a:p>
            <a:pPr marL="342900" indent="-342900">
              <a:buFont typeface="+mj-lt"/>
              <a:buAutoNum type="arabicPeriod"/>
            </a:pPr>
            <a:r>
              <a:rPr lang="ru-RU" dirty="0" err="1"/>
              <a:t>Курма</a:t>
            </a:r>
            <a:endParaRPr lang="ru-RU" dirty="0"/>
          </a:p>
          <a:p>
            <a:pPr marL="342900" indent="-342900">
              <a:buFont typeface="+mj-lt"/>
              <a:buAutoNum type="arabicPeriod"/>
            </a:pPr>
            <a:r>
              <a:rPr lang="ru-RU" dirty="0" err="1"/>
              <a:t>Вараха</a:t>
            </a:r>
            <a:endParaRPr lang="ru-RU" dirty="0"/>
          </a:p>
          <a:p>
            <a:pPr marL="342900" indent="-342900">
              <a:buFont typeface="+mj-lt"/>
              <a:buAutoNum type="arabicPeriod"/>
            </a:pPr>
            <a:r>
              <a:rPr lang="ru-RU" dirty="0" err="1"/>
              <a:t>Нарасимха</a:t>
            </a:r>
            <a:endParaRPr lang="ru-RU" dirty="0"/>
          </a:p>
          <a:p>
            <a:pPr marL="342900" indent="-342900">
              <a:buFont typeface="+mj-lt"/>
              <a:buAutoNum type="arabicPeriod"/>
            </a:pPr>
            <a:r>
              <a:rPr lang="ru-RU" dirty="0" err="1"/>
              <a:t>Вамана</a:t>
            </a:r>
            <a:endParaRPr lang="ru-RU" dirty="0"/>
          </a:p>
          <a:p>
            <a:pPr marL="342900" indent="-342900">
              <a:buFont typeface="+mj-lt"/>
              <a:buAutoNum type="arabicPeriod"/>
            </a:pPr>
            <a:r>
              <a:rPr lang="ru-RU" dirty="0" err="1"/>
              <a:t>Парашурама</a:t>
            </a:r>
            <a:endParaRPr lang="ru-RU" dirty="0"/>
          </a:p>
          <a:p>
            <a:pPr marL="342900" indent="-342900">
              <a:buFont typeface="+mj-lt"/>
              <a:buAutoNum type="arabicPeriod"/>
            </a:pPr>
            <a:r>
              <a:rPr lang="ru-RU" dirty="0"/>
              <a:t>Рама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/>
              <a:t>Кришна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/>
              <a:t>Будда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/>
              <a:t>Калки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6FD465B-C4C9-FA4D-BDEF-42CF9C55C27F}"/>
              </a:ext>
            </a:extLst>
          </p:cNvPr>
          <p:cNvSpPr txBox="1"/>
          <p:nvPr/>
        </p:nvSpPr>
        <p:spPr>
          <a:xfrm>
            <a:off x="5150527" y="736298"/>
            <a:ext cx="11993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/>
              <a:t>Шакти</a:t>
            </a:r>
            <a:endParaRPr lang="ru-RU" sz="2400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33DE94-7B8A-6C4E-A98F-EE5E87FFC93C}"/>
              </a:ext>
            </a:extLst>
          </p:cNvPr>
          <p:cNvSpPr txBox="1"/>
          <p:nvPr/>
        </p:nvSpPr>
        <p:spPr>
          <a:xfrm>
            <a:off x="4274627" y="1336461"/>
            <a:ext cx="32111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err="1"/>
              <a:t>Лакшми</a:t>
            </a:r>
            <a:r>
              <a:rPr lang="ru-RU" sz="2400" dirty="0"/>
              <a:t>/Шри </a:t>
            </a:r>
            <a:r>
              <a:rPr lang="ru-RU" sz="2400" dirty="0" err="1"/>
              <a:t>Деви</a:t>
            </a:r>
            <a:endParaRPr lang="ru-RU" sz="2400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025668D5-4A25-4B4C-AB85-50CDDD96A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0420" y="2077395"/>
            <a:ext cx="7196152" cy="4413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552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633140" y="488386"/>
            <a:ext cx="9404723" cy="242991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/>
              <a:t>Индоевропейцы</a:t>
            </a:r>
          </a:p>
          <a:p>
            <a:endParaRPr lang="ru-RU" sz="32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721341-0D80-1840-B37F-B15FCBDAAB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1167" y="2430274"/>
            <a:ext cx="6052065" cy="3391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0517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356C4DB-B3DE-BE4A-B364-A425BD405E75}"/>
              </a:ext>
            </a:extLst>
          </p:cNvPr>
          <p:cNvSpPr txBox="1"/>
          <p:nvPr/>
        </p:nvSpPr>
        <p:spPr>
          <a:xfrm>
            <a:off x="988541" y="2017068"/>
            <a:ext cx="20297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/>
              <a:t>Закон Ману</a:t>
            </a:r>
            <a:endParaRPr lang="ru-RU" sz="24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F292055-F502-6542-BA11-5E34C0EEB59B}"/>
              </a:ext>
            </a:extLst>
          </p:cNvPr>
          <p:cNvSpPr txBox="1"/>
          <p:nvPr/>
        </p:nvSpPr>
        <p:spPr>
          <a:xfrm>
            <a:off x="988541" y="3429000"/>
            <a:ext cx="23952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Махабхарата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59175A-3B12-BE4D-9196-89974A79D228}"/>
              </a:ext>
            </a:extLst>
          </p:cNvPr>
          <p:cNvSpPr txBox="1"/>
          <p:nvPr/>
        </p:nvSpPr>
        <p:spPr>
          <a:xfrm>
            <a:off x="1894703" y="4148434"/>
            <a:ext cx="274947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/>
              <a:t>Бхагаватгита</a:t>
            </a: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/>
              <a:t>Пандавы</a:t>
            </a:r>
            <a:r>
              <a:rPr lang="ru-RU" dirty="0"/>
              <a:t> и </a:t>
            </a:r>
            <a:r>
              <a:rPr lang="ru-RU" dirty="0" err="1"/>
              <a:t>Кауравы</a:t>
            </a: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Кришна и </a:t>
            </a:r>
            <a:r>
              <a:rPr lang="ru-RU" dirty="0" err="1"/>
              <a:t>Арджуна</a:t>
            </a:r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1657FF7-E5CC-7E48-82AB-52D13EECCA99}"/>
              </a:ext>
            </a:extLst>
          </p:cNvPr>
          <p:cNvSpPr txBox="1"/>
          <p:nvPr/>
        </p:nvSpPr>
        <p:spPr>
          <a:xfrm>
            <a:off x="1016683" y="2838450"/>
            <a:ext cx="13997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/>
              <a:t>Пураны</a:t>
            </a:r>
            <a:endParaRPr lang="ru-RU" sz="2400" b="1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D46299-CD8B-5A4A-B163-70B752BA9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5053913" y="1299865"/>
            <a:ext cx="6759145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4105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356C4DB-B3DE-BE4A-B364-A425BD405E75}"/>
              </a:ext>
            </a:extLst>
          </p:cNvPr>
          <p:cNvSpPr txBox="1"/>
          <p:nvPr/>
        </p:nvSpPr>
        <p:spPr>
          <a:xfrm>
            <a:off x="1050324" y="1276455"/>
            <a:ext cx="1097279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Шесть </a:t>
            </a:r>
            <a:r>
              <a:rPr lang="ru-RU" sz="2400" b="1" dirty="0" err="1"/>
              <a:t>даршан</a:t>
            </a:r>
            <a:r>
              <a:rPr lang="ru-RU" sz="2400" b="1" dirty="0"/>
              <a:t> </a:t>
            </a:r>
          </a:p>
          <a:p>
            <a:endParaRPr lang="ru-RU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err="1"/>
              <a:t>ньяя</a:t>
            </a:r>
            <a:r>
              <a:rPr lang="ru-RU" sz="2400" dirty="0"/>
              <a:t> (</a:t>
            </a:r>
            <a:r>
              <a:rPr lang="hi-IN" sz="2400" dirty="0"/>
              <a:t>न्याय</a:t>
            </a:r>
            <a:r>
              <a:rPr lang="ru-RU" sz="2400" dirty="0"/>
              <a:t>) - логика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err="1"/>
              <a:t>вайшешика</a:t>
            </a:r>
            <a:r>
              <a:rPr lang="ru-RU" sz="2400" dirty="0"/>
              <a:t> (</a:t>
            </a:r>
            <a:r>
              <a:rPr lang="hi-IN" sz="2400" dirty="0"/>
              <a:t>वैशेषिक</a:t>
            </a:r>
            <a:r>
              <a:rPr lang="ru-RU" sz="2400" dirty="0"/>
              <a:t>) – космология, наука о вещах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err="1"/>
              <a:t>санкхья</a:t>
            </a:r>
            <a:r>
              <a:rPr lang="ru-RU" sz="2400" dirty="0"/>
              <a:t> (</a:t>
            </a:r>
            <a:r>
              <a:rPr lang="hi-IN" sz="2400" dirty="0"/>
              <a:t>संख्या</a:t>
            </a:r>
            <a:r>
              <a:rPr lang="ru-RU" sz="2400" dirty="0"/>
              <a:t>) – философия </a:t>
            </a:r>
            <a:r>
              <a:rPr lang="ru-RU" sz="2400" dirty="0" err="1"/>
              <a:t>гун</a:t>
            </a:r>
            <a:r>
              <a:rPr lang="ru-RU" sz="2400" dirty="0"/>
              <a:t>, </a:t>
            </a:r>
            <a:r>
              <a:rPr lang="ru-RU" sz="2400" dirty="0" err="1"/>
              <a:t>Пракрити</a:t>
            </a:r>
            <a:r>
              <a:rPr lang="ru-RU" sz="2400" dirty="0"/>
              <a:t>, </a:t>
            </a:r>
            <a:r>
              <a:rPr lang="ru-RU" sz="2400" dirty="0" err="1"/>
              <a:t>Пуруша</a:t>
            </a:r>
            <a:endParaRPr lang="ru-RU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йога (</a:t>
            </a:r>
            <a:r>
              <a:rPr lang="hi-IN" sz="2400" dirty="0"/>
              <a:t>योग</a:t>
            </a:r>
            <a:r>
              <a:rPr lang="ru-RU" sz="2400" dirty="0"/>
              <a:t>) – путь духовной реализации </a:t>
            </a:r>
            <a:r>
              <a:rPr lang="ru-RU" sz="2400" dirty="0" err="1"/>
              <a:t>Патанджали</a:t>
            </a:r>
            <a:endParaRPr lang="ru-RU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миманса (</a:t>
            </a:r>
            <a:r>
              <a:rPr lang="hi-IN" sz="2400" dirty="0"/>
              <a:t>मीमांसा</a:t>
            </a:r>
            <a:r>
              <a:rPr lang="ru-RU" sz="2400" dirty="0"/>
              <a:t>) - система совершения обрядов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веданта (</a:t>
            </a:r>
            <a:r>
              <a:rPr lang="hi-IN" sz="2400" dirty="0"/>
              <a:t>वेदान्)</a:t>
            </a:r>
            <a:r>
              <a:rPr lang="ru-RU" sz="2400" dirty="0"/>
              <a:t> – достижение </a:t>
            </a:r>
            <a:r>
              <a:rPr lang="ru-RU" sz="2400" dirty="0" err="1"/>
              <a:t>недуального</a:t>
            </a:r>
            <a:r>
              <a:rPr lang="ru-RU" sz="2400" dirty="0"/>
              <a:t> единства с Абсолютом</a:t>
            </a:r>
          </a:p>
          <a:p>
            <a:r>
              <a:rPr lang="ru-RU" sz="2400" b="1" dirty="0" err="1"/>
              <a:t>Шанкара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0975328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356C4DB-B3DE-BE4A-B364-A425BD405E75}"/>
              </a:ext>
            </a:extLst>
          </p:cNvPr>
          <p:cNvSpPr txBox="1"/>
          <p:nvPr/>
        </p:nvSpPr>
        <p:spPr>
          <a:xfrm>
            <a:off x="1050325" y="1276455"/>
            <a:ext cx="96459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Пять стихий (элементов) 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/>
              <a:t>земля</a:t>
            </a:r>
            <a:r>
              <a:rPr lang="ru-RU" sz="2400" i="1" dirty="0"/>
              <a:t> (</a:t>
            </a:r>
            <a:r>
              <a:rPr lang="ru-RU" sz="2400" i="1" dirty="0" err="1"/>
              <a:t>пртхви</a:t>
            </a:r>
            <a:r>
              <a:rPr lang="ru-RU" sz="2400" i="1" dirty="0"/>
              <a:t>,</a:t>
            </a:r>
            <a:r>
              <a:rPr lang="hi-IN" sz="2400" dirty="0"/>
              <a:t> पृथ्वी</a:t>
            </a:r>
            <a:r>
              <a:rPr lang="ru-RU" sz="2400" dirty="0"/>
              <a:t>),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/>
              <a:t>вода</a:t>
            </a:r>
            <a:r>
              <a:rPr lang="ru-RU" sz="2400" i="1" dirty="0"/>
              <a:t> (ап</a:t>
            </a:r>
            <a:r>
              <a:rPr lang="en-US" sz="2400" i="1" dirty="0"/>
              <a:t>,  </a:t>
            </a:r>
            <a:r>
              <a:rPr lang="hi-IN" sz="2400" dirty="0"/>
              <a:t>आप</a:t>
            </a:r>
            <a:r>
              <a:rPr lang="ru-RU" sz="2400" dirty="0"/>
              <a:t>),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/>
              <a:t>огонь</a:t>
            </a:r>
            <a:r>
              <a:rPr lang="ru-RU" sz="2400" i="1" dirty="0"/>
              <a:t> (</a:t>
            </a:r>
            <a:r>
              <a:rPr lang="ru-RU" sz="2400" i="1" dirty="0" err="1"/>
              <a:t>теджас</a:t>
            </a:r>
            <a:r>
              <a:rPr lang="en-US" sz="2400" i="1" dirty="0"/>
              <a:t>,  </a:t>
            </a:r>
            <a:r>
              <a:rPr lang="hi-IN" sz="2400" dirty="0"/>
              <a:t>तेजस्</a:t>
            </a:r>
            <a:r>
              <a:rPr lang="ru-RU" sz="2400" dirty="0"/>
              <a:t>),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/>
              <a:t>воздух</a:t>
            </a:r>
            <a:r>
              <a:rPr lang="ru-RU" sz="2400" i="1" dirty="0"/>
              <a:t> (</a:t>
            </a:r>
            <a:r>
              <a:rPr lang="ru-RU" sz="2400" i="1" dirty="0" err="1"/>
              <a:t>вайу</a:t>
            </a:r>
            <a:r>
              <a:rPr lang="en-US" sz="2400" i="1" dirty="0"/>
              <a:t>, </a:t>
            </a:r>
            <a:r>
              <a:rPr lang="hi-IN" sz="2400" dirty="0"/>
              <a:t>वायु</a:t>
            </a:r>
            <a:r>
              <a:rPr lang="ru-RU" sz="2400" dirty="0"/>
              <a:t>),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/>
              <a:t>эфир (</a:t>
            </a:r>
            <a:r>
              <a:rPr lang="ru-RU" sz="2400" i="1" dirty="0" err="1"/>
              <a:t>акаша</a:t>
            </a:r>
            <a:r>
              <a:rPr lang="en-US" sz="2400" i="1" dirty="0"/>
              <a:t>,</a:t>
            </a:r>
            <a:r>
              <a:rPr lang="en-US" sz="2400" dirty="0"/>
              <a:t> </a:t>
            </a:r>
            <a:r>
              <a:rPr lang="hi-IN" sz="2400" dirty="0"/>
              <a:t>आकाश</a:t>
            </a:r>
            <a:r>
              <a:rPr lang="ru-RU" sz="24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7506633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A2F6EAC-60F3-6445-9D9B-70886C5E462B}"/>
              </a:ext>
            </a:extLst>
          </p:cNvPr>
          <p:cNvSpPr txBox="1"/>
          <p:nvPr/>
        </p:nvSpPr>
        <p:spPr>
          <a:xfrm>
            <a:off x="4579238" y="872865"/>
            <a:ext cx="15167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Веданта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583B0D-F932-A546-AC8C-EDE21D202AF4}"/>
              </a:ext>
            </a:extLst>
          </p:cNvPr>
          <p:cNvSpPr txBox="1"/>
          <p:nvPr/>
        </p:nvSpPr>
        <p:spPr>
          <a:xfrm>
            <a:off x="1323413" y="2285654"/>
            <a:ext cx="2996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/>
              <a:t>Адвайта</a:t>
            </a:r>
            <a:r>
              <a:rPr lang="ru-RU" sz="2400" b="1" dirty="0"/>
              <a:t>-Веданта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92A0BA1-4411-4341-A504-88E4B2AA404F}"/>
              </a:ext>
            </a:extLst>
          </p:cNvPr>
          <p:cNvSpPr txBox="1"/>
          <p:nvPr/>
        </p:nvSpPr>
        <p:spPr>
          <a:xfrm>
            <a:off x="6096000" y="2285654"/>
            <a:ext cx="28055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/>
              <a:t>Двайта</a:t>
            </a:r>
            <a:r>
              <a:rPr lang="ru-RU" sz="2400" b="1" dirty="0"/>
              <a:t>-Веданта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A830B0-F65C-EA44-80E8-26BAC424B78E}"/>
              </a:ext>
            </a:extLst>
          </p:cNvPr>
          <p:cNvSpPr txBox="1"/>
          <p:nvPr/>
        </p:nvSpPr>
        <p:spPr>
          <a:xfrm>
            <a:off x="1476394" y="3555314"/>
            <a:ext cx="24945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/>
              <a:t>Шанкарчарья</a:t>
            </a:r>
            <a:endParaRPr lang="ru-RU" dirty="0"/>
          </a:p>
          <a:p>
            <a:r>
              <a:rPr lang="ru-RU" dirty="0" err="1"/>
              <a:t>Рамана</a:t>
            </a:r>
            <a:r>
              <a:rPr lang="ru-RU" dirty="0"/>
              <a:t> </a:t>
            </a:r>
            <a:r>
              <a:rPr lang="ru-RU" dirty="0" err="1"/>
              <a:t>Махариши</a:t>
            </a:r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0E03274-938F-8D45-A4FB-2D4D87A68D3A}"/>
              </a:ext>
            </a:extLst>
          </p:cNvPr>
          <p:cNvSpPr txBox="1"/>
          <p:nvPr/>
        </p:nvSpPr>
        <p:spPr>
          <a:xfrm>
            <a:off x="6063168" y="3575910"/>
            <a:ext cx="182293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/>
              <a:t>Рамануджа</a:t>
            </a:r>
            <a:endParaRPr lang="ru-RU" dirty="0"/>
          </a:p>
          <a:p>
            <a:r>
              <a:rPr lang="ru-RU" dirty="0" err="1"/>
              <a:t>Мадхва</a:t>
            </a:r>
            <a:endParaRPr lang="ru-RU" dirty="0"/>
          </a:p>
          <a:p>
            <a:r>
              <a:rPr lang="ru-RU" dirty="0" err="1"/>
              <a:t>Джаятиртха</a:t>
            </a:r>
            <a:endParaRPr lang="ru-RU" dirty="0"/>
          </a:p>
          <a:p>
            <a:r>
              <a:rPr lang="ru-RU" dirty="0"/>
              <a:t>Вьяса-</a:t>
            </a:r>
            <a:r>
              <a:rPr lang="ru-RU" dirty="0" err="1"/>
              <a:t>Тиратха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77525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356C4DB-B3DE-BE4A-B364-A425BD405E75}"/>
              </a:ext>
            </a:extLst>
          </p:cNvPr>
          <p:cNvSpPr txBox="1"/>
          <p:nvPr/>
        </p:nvSpPr>
        <p:spPr>
          <a:xfrm>
            <a:off x="4843848" y="6198189"/>
            <a:ext cx="14638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Человек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5FD94F-67EB-8B4A-A8AD-BDFEDE9748B4}"/>
              </a:ext>
            </a:extLst>
          </p:cNvPr>
          <p:cNvSpPr txBox="1"/>
          <p:nvPr/>
        </p:nvSpPr>
        <p:spPr>
          <a:xfrm>
            <a:off x="5111550" y="4892628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/>
              <a:t>атман</a:t>
            </a:r>
            <a:endParaRPr lang="ru-RU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E4D0D2-640A-8547-AC79-1F14CB579F6F}"/>
              </a:ext>
            </a:extLst>
          </p:cNvPr>
          <p:cNvSpPr txBox="1"/>
          <p:nvPr/>
        </p:nvSpPr>
        <p:spPr>
          <a:xfrm>
            <a:off x="4632351" y="1225779"/>
            <a:ext cx="19367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err="1"/>
              <a:t>Параматман</a:t>
            </a:r>
            <a:endParaRPr lang="ru-RU"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2712A7-5FBC-184E-99C0-797ED7DCEBBA}"/>
              </a:ext>
            </a:extLst>
          </p:cNvPr>
          <p:cNvSpPr txBox="1"/>
          <p:nvPr/>
        </p:nvSpPr>
        <p:spPr>
          <a:xfrm>
            <a:off x="7849316" y="1223595"/>
            <a:ext cx="23695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Брахма (Абсолют</a:t>
            </a:r>
            <a:r>
              <a:rPr lang="ru-RU" dirty="0"/>
              <a:t>)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C6EAEEA-98F7-5748-B738-F2ABE1F356E4}"/>
              </a:ext>
            </a:extLst>
          </p:cNvPr>
          <p:cNvCxnSpPr>
            <a:cxnSpLocks/>
          </p:cNvCxnSpPr>
          <p:nvPr/>
        </p:nvCxnSpPr>
        <p:spPr>
          <a:xfrm flipV="1">
            <a:off x="5721178" y="1730086"/>
            <a:ext cx="2468135" cy="2940768"/>
          </a:xfrm>
          <a:prstGeom prst="straightConnector1">
            <a:avLst/>
          </a:prstGeom>
          <a:ln w="3492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BCFBE30A-CA2C-1844-A53A-627F8889C097}"/>
              </a:ext>
            </a:extLst>
          </p:cNvPr>
          <p:cNvSpPr txBox="1"/>
          <p:nvPr/>
        </p:nvSpPr>
        <p:spPr>
          <a:xfrm>
            <a:off x="7427726" y="3482723"/>
            <a:ext cx="15327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/>
              <a:t>Таттвамаси</a:t>
            </a:r>
            <a:endParaRPr lang="ru-RU" dirty="0"/>
          </a:p>
          <a:p>
            <a:r>
              <a:rPr lang="ru-RU" dirty="0"/>
              <a:t>Я есть То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295C0F-3463-DA47-BD1B-21C7525141E0}"/>
              </a:ext>
            </a:extLst>
          </p:cNvPr>
          <p:cNvSpPr txBox="1"/>
          <p:nvPr/>
        </p:nvSpPr>
        <p:spPr>
          <a:xfrm>
            <a:off x="5415476" y="2605706"/>
            <a:ext cx="13869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высшее </a:t>
            </a:r>
          </a:p>
          <a:p>
            <a:r>
              <a:rPr lang="ru-RU" dirty="0"/>
              <a:t>тождество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C0A4333-E299-1F49-8FBD-89A3693C075D}"/>
              </a:ext>
            </a:extLst>
          </p:cNvPr>
          <p:cNvSpPr txBox="1"/>
          <p:nvPr/>
        </p:nvSpPr>
        <p:spPr>
          <a:xfrm rot="16200000">
            <a:off x="1253693" y="3647819"/>
            <a:ext cx="1160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три тела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4D7FFD2-F002-BE4D-85E2-91FFC33B01A8}"/>
              </a:ext>
            </a:extLst>
          </p:cNvPr>
          <p:cNvSpPr txBox="1"/>
          <p:nvPr/>
        </p:nvSpPr>
        <p:spPr>
          <a:xfrm>
            <a:off x="2252444" y="5660080"/>
            <a:ext cx="17924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err="1"/>
              <a:t>стхула</a:t>
            </a:r>
            <a:r>
              <a:rPr lang="ru-RU" sz="1600" dirty="0"/>
              <a:t> </a:t>
            </a:r>
            <a:r>
              <a:rPr lang="ru-RU" sz="1600" dirty="0" err="1"/>
              <a:t>шарира</a:t>
            </a:r>
            <a:endParaRPr lang="ru-RU" sz="16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F6F96C7-3CE9-F24D-A9E4-EB0A3248C8C9}"/>
              </a:ext>
            </a:extLst>
          </p:cNvPr>
          <p:cNvSpPr txBox="1"/>
          <p:nvPr/>
        </p:nvSpPr>
        <p:spPr>
          <a:xfrm>
            <a:off x="2141837" y="2347784"/>
            <a:ext cx="19030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err="1"/>
              <a:t>карана</a:t>
            </a:r>
            <a:r>
              <a:rPr lang="ru-RU" sz="1600" dirty="0"/>
              <a:t> </a:t>
            </a:r>
            <a:r>
              <a:rPr lang="ru-RU" sz="1600" dirty="0" err="1"/>
              <a:t>шарира</a:t>
            </a:r>
            <a:endParaRPr lang="ru-RU" sz="16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85740FC-050F-E048-94BF-C63FD97FE521}"/>
              </a:ext>
            </a:extLst>
          </p:cNvPr>
          <p:cNvSpPr txBox="1"/>
          <p:nvPr/>
        </p:nvSpPr>
        <p:spPr>
          <a:xfrm>
            <a:off x="285083" y="2347784"/>
            <a:ext cx="793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Свар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BE51A1F-1043-0B40-A093-D1662DAA8068}"/>
              </a:ext>
            </a:extLst>
          </p:cNvPr>
          <p:cNvSpPr txBox="1"/>
          <p:nvPr/>
        </p:nvSpPr>
        <p:spPr>
          <a:xfrm>
            <a:off x="274632" y="3647818"/>
            <a:ext cx="1003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/>
              <a:t>Бхувас</a:t>
            </a:r>
            <a:endParaRPr lang="ru-RU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1D46408-7B9C-F245-97B4-603EE5144F01}"/>
              </a:ext>
            </a:extLst>
          </p:cNvPr>
          <p:cNvSpPr txBox="1"/>
          <p:nvPr/>
        </p:nvSpPr>
        <p:spPr>
          <a:xfrm>
            <a:off x="274632" y="5660080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/>
              <a:t>Бхур</a:t>
            </a:r>
            <a:endParaRPr lang="ru-RU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7C23256-F04E-BC4E-91BB-6D9086F28693}"/>
              </a:ext>
            </a:extLst>
          </p:cNvPr>
          <p:cNvSpPr txBox="1"/>
          <p:nvPr/>
        </p:nvSpPr>
        <p:spPr>
          <a:xfrm>
            <a:off x="3291243" y="4819370"/>
            <a:ext cx="1739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пять </a:t>
            </a:r>
            <a:r>
              <a:rPr lang="ru-RU" dirty="0" err="1"/>
              <a:t>танматр</a:t>
            </a:r>
            <a:endParaRPr lang="ru-RU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F28878B-4B89-9341-B3D8-400A8E2976F7}"/>
              </a:ext>
            </a:extLst>
          </p:cNvPr>
          <p:cNvSpPr txBox="1"/>
          <p:nvPr/>
        </p:nvSpPr>
        <p:spPr>
          <a:xfrm>
            <a:off x="4161033" y="3356234"/>
            <a:ext cx="1399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/>
              <a:t>ахамкара</a:t>
            </a:r>
            <a:endParaRPr lang="ru-RU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73D1A90-48B0-BD45-A0BC-2C136249E956}"/>
              </a:ext>
            </a:extLst>
          </p:cNvPr>
          <p:cNvSpPr txBox="1"/>
          <p:nvPr/>
        </p:nvSpPr>
        <p:spPr>
          <a:xfrm>
            <a:off x="2141837" y="3768243"/>
            <a:ext cx="19800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err="1"/>
              <a:t>сукшма</a:t>
            </a:r>
            <a:r>
              <a:rPr lang="ru-RU" sz="1600" dirty="0"/>
              <a:t> </a:t>
            </a:r>
            <a:r>
              <a:rPr lang="ru-RU" sz="1600" dirty="0" err="1"/>
              <a:t>шарира</a:t>
            </a:r>
            <a:endParaRPr lang="ru-RU" sz="16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DDEF336-99B2-FD4E-A10A-33C3E7CE1DFA}"/>
              </a:ext>
            </a:extLst>
          </p:cNvPr>
          <p:cNvSpPr txBox="1"/>
          <p:nvPr/>
        </p:nvSpPr>
        <p:spPr>
          <a:xfrm>
            <a:off x="4137665" y="2336081"/>
            <a:ext cx="9941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/>
              <a:t>буддхи</a:t>
            </a:r>
            <a:endParaRPr lang="ru-RU" dirty="0"/>
          </a:p>
          <a:p>
            <a:endParaRPr lang="ru-RU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9EB7BFF-973E-0F45-8AB0-531D1CCC68D1}"/>
              </a:ext>
            </a:extLst>
          </p:cNvPr>
          <p:cNvSpPr txBox="1"/>
          <p:nvPr/>
        </p:nvSpPr>
        <p:spPr>
          <a:xfrm>
            <a:off x="4137665" y="3752854"/>
            <a:ext cx="989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/>
              <a:t>манас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41308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A2F6EAC-60F3-6445-9D9B-70886C5E462B}"/>
              </a:ext>
            </a:extLst>
          </p:cNvPr>
          <p:cNvSpPr txBox="1"/>
          <p:nvPr/>
        </p:nvSpPr>
        <p:spPr>
          <a:xfrm>
            <a:off x="4579238" y="872865"/>
            <a:ext cx="18085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4 </a:t>
            </a:r>
            <a:r>
              <a:rPr lang="ru-RU" sz="2400" b="1" dirty="0" err="1"/>
              <a:t>ашрамы</a:t>
            </a:r>
            <a:endParaRPr lang="ru-RU" sz="24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92A0BA1-4411-4341-A504-88E4B2AA404F}"/>
              </a:ext>
            </a:extLst>
          </p:cNvPr>
          <p:cNvSpPr txBox="1"/>
          <p:nvPr/>
        </p:nvSpPr>
        <p:spPr>
          <a:xfrm>
            <a:off x="7118732" y="2463792"/>
            <a:ext cx="299312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Луи </a:t>
            </a:r>
            <a:r>
              <a:rPr lang="ru-RU" sz="2400" b="1" dirty="0" err="1"/>
              <a:t>Дюмон</a:t>
            </a:r>
            <a:endParaRPr lang="ru-RU" sz="2400" b="1" dirty="0"/>
          </a:p>
          <a:p>
            <a:endParaRPr lang="ru-RU" sz="2400" dirty="0"/>
          </a:p>
          <a:p>
            <a:r>
              <a:rPr lang="en-US" sz="2400" dirty="0"/>
              <a:t>Homo </a:t>
            </a:r>
            <a:r>
              <a:rPr lang="en-US" sz="2400" dirty="0" err="1"/>
              <a:t>Hierarchicus</a:t>
            </a:r>
            <a:endParaRPr lang="ru-RU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ADDAB5-D0CF-CA4D-AB35-FB7BB070CEDB}"/>
              </a:ext>
            </a:extLst>
          </p:cNvPr>
          <p:cNvSpPr txBox="1"/>
          <p:nvPr/>
        </p:nvSpPr>
        <p:spPr>
          <a:xfrm>
            <a:off x="1421027" y="2463792"/>
            <a:ext cx="328006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/>
              <a:t>Брахмачарья</a:t>
            </a:r>
            <a:r>
              <a:rPr lang="en-US" dirty="0"/>
              <a:t> - </a:t>
            </a:r>
            <a:r>
              <a:rPr lang="ru-RU" dirty="0"/>
              <a:t>ученик</a:t>
            </a:r>
          </a:p>
          <a:p>
            <a:r>
              <a:rPr lang="ru-RU" dirty="0" err="1"/>
              <a:t>Грихастха</a:t>
            </a:r>
            <a:r>
              <a:rPr lang="ru-RU" dirty="0"/>
              <a:t> - семьянин</a:t>
            </a:r>
          </a:p>
          <a:p>
            <a:r>
              <a:rPr lang="ru-RU" dirty="0" err="1"/>
              <a:t>Ванапрастха</a:t>
            </a:r>
            <a:r>
              <a:rPr lang="ru-RU" dirty="0"/>
              <a:t> – уход от дел</a:t>
            </a:r>
          </a:p>
          <a:p>
            <a:r>
              <a:rPr lang="ru-RU" dirty="0" err="1"/>
              <a:t>Санньяса</a:t>
            </a:r>
            <a:r>
              <a:rPr lang="ru-RU" dirty="0"/>
              <a:t> - отшельник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C0BB0A-415D-B244-9176-16822CA4C102}"/>
              </a:ext>
            </a:extLst>
          </p:cNvPr>
          <p:cNvSpPr txBox="1"/>
          <p:nvPr/>
        </p:nvSpPr>
        <p:spPr>
          <a:xfrm>
            <a:off x="7118732" y="3787689"/>
            <a:ext cx="43973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Баланс холизма и индивидуализма </a:t>
            </a:r>
          </a:p>
          <a:p>
            <a:r>
              <a:rPr lang="ru-RU" dirty="0"/>
              <a:t>в индийском обществе</a:t>
            </a:r>
          </a:p>
        </p:txBody>
      </p:sp>
    </p:spTree>
    <p:extLst>
      <p:ext uri="{BB962C8B-B14F-4D97-AF65-F5344CB8AC3E}">
        <p14:creationId xmlns:p14="http://schemas.microsoft.com/office/powerpoint/2010/main" val="36772072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A2F6EAC-60F3-6445-9D9B-70886C5E462B}"/>
              </a:ext>
            </a:extLst>
          </p:cNvPr>
          <p:cNvSpPr txBox="1"/>
          <p:nvPr/>
        </p:nvSpPr>
        <p:spPr>
          <a:xfrm>
            <a:off x="4579238" y="872865"/>
            <a:ext cx="15969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/>
              <a:t>Шиваизм</a:t>
            </a:r>
            <a:endParaRPr lang="ru-RU" sz="24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583B0D-F932-A546-AC8C-EDE21D202AF4}"/>
              </a:ext>
            </a:extLst>
          </p:cNvPr>
          <p:cNvSpPr txBox="1"/>
          <p:nvPr/>
        </p:nvSpPr>
        <p:spPr>
          <a:xfrm>
            <a:off x="7331676" y="1890237"/>
            <a:ext cx="9204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Йога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92A0BA1-4411-4341-A504-88E4B2AA404F}"/>
              </a:ext>
            </a:extLst>
          </p:cNvPr>
          <p:cNvSpPr txBox="1"/>
          <p:nvPr/>
        </p:nvSpPr>
        <p:spPr>
          <a:xfrm>
            <a:off x="6176150" y="4044434"/>
            <a:ext cx="12747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Тантра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81F3C70-FA95-6745-8D04-76BF7368CDD5}"/>
              </a:ext>
            </a:extLst>
          </p:cNvPr>
          <p:cNvSpPr txBox="1"/>
          <p:nvPr/>
        </p:nvSpPr>
        <p:spPr>
          <a:xfrm>
            <a:off x="902043" y="3716115"/>
            <a:ext cx="43125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Кашмирский </a:t>
            </a:r>
            <a:r>
              <a:rPr lang="ru-RU" dirty="0" err="1"/>
              <a:t>шиваизм</a:t>
            </a:r>
            <a:r>
              <a:rPr lang="ru-RU" dirty="0"/>
              <a:t> (</a:t>
            </a:r>
            <a:r>
              <a:rPr lang="ru-RU" dirty="0" err="1"/>
              <a:t>ок</a:t>
            </a:r>
            <a:r>
              <a:rPr lang="ru-RU" dirty="0"/>
              <a:t>. 800 </a:t>
            </a:r>
            <a:r>
              <a:rPr lang="en-GB" dirty="0"/>
              <a:t>r.)</a:t>
            </a:r>
            <a:endParaRPr lang="ru-RU" dirty="0"/>
          </a:p>
          <a:p>
            <a:r>
              <a:rPr lang="ru-RU" dirty="0" err="1"/>
              <a:t>Васугупта</a:t>
            </a:r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C23AA6-620E-4D40-8DB6-D6A6640C9C5E}"/>
              </a:ext>
            </a:extLst>
          </p:cNvPr>
          <p:cNvSpPr txBox="1"/>
          <p:nvPr/>
        </p:nvSpPr>
        <p:spPr>
          <a:xfrm>
            <a:off x="902043" y="1902937"/>
            <a:ext cx="50674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/>
              <a:t>Пашупата-шиваизм</a:t>
            </a:r>
            <a:r>
              <a:rPr lang="ru-RU" dirty="0"/>
              <a:t> – древнейшая школа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D7FA49-4F92-E34D-9BCD-73095E6144F6}"/>
              </a:ext>
            </a:extLst>
          </p:cNvPr>
          <p:cNvSpPr txBox="1"/>
          <p:nvPr/>
        </p:nvSpPr>
        <p:spPr>
          <a:xfrm>
            <a:off x="902043" y="2734607"/>
            <a:ext cx="4947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/>
              <a:t>Шайва-сиддханта</a:t>
            </a:r>
            <a:r>
              <a:rPr lang="ru-RU" dirty="0"/>
              <a:t> </a:t>
            </a:r>
            <a:r>
              <a:rPr lang="ru-RU" dirty="0" err="1"/>
              <a:t>Махарши</a:t>
            </a:r>
            <a:r>
              <a:rPr lang="ru-RU" dirty="0"/>
              <a:t> </a:t>
            </a:r>
            <a:r>
              <a:rPr lang="ru-RU" dirty="0" err="1"/>
              <a:t>Нандинатха</a:t>
            </a: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486596-B521-8847-A9C9-6ED357EE5424}"/>
              </a:ext>
            </a:extLst>
          </p:cNvPr>
          <p:cNvSpPr txBox="1"/>
          <p:nvPr/>
        </p:nvSpPr>
        <p:spPr>
          <a:xfrm>
            <a:off x="6096000" y="4691788"/>
            <a:ext cx="24240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/>
              <a:t>Сиддха-сиддханта</a:t>
            </a:r>
            <a:r>
              <a:rPr lang="ru-RU" dirty="0"/>
              <a:t> </a:t>
            </a:r>
          </a:p>
          <a:p>
            <a:r>
              <a:rPr lang="ru-RU" dirty="0" err="1"/>
              <a:t>Матсьендранатх</a:t>
            </a:r>
            <a:endParaRPr lang="ru-RU" dirty="0"/>
          </a:p>
          <a:p>
            <a:r>
              <a:rPr lang="ru-RU" dirty="0" err="1"/>
              <a:t>Горакшанатх</a:t>
            </a:r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983797C-B307-0C41-8DA5-FC2DA469C59D}"/>
              </a:ext>
            </a:extLst>
          </p:cNvPr>
          <p:cNvSpPr txBox="1"/>
          <p:nvPr/>
        </p:nvSpPr>
        <p:spPr>
          <a:xfrm>
            <a:off x="4122745" y="5985135"/>
            <a:ext cx="21836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/>
              <a:t>капалики</a:t>
            </a:r>
            <a:r>
              <a:rPr lang="ru-RU" dirty="0"/>
              <a:t>/</a:t>
            </a:r>
            <a:r>
              <a:rPr lang="ru-RU" dirty="0" err="1"/>
              <a:t>агхори</a:t>
            </a:r>
            <a:endParaRPr lang="ru-RU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AF5F9A8-BD51-9041-BCED-5F015F2369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6493" y="2977288"/>
            <a:ext cx="3177183" cy="3429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72EE5E8-F997-5A47-BD36-21E5B9D5E4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749" y="4506099"/>
            <a:ext cx="2794000" cy="209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1155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A2F6EAC-60F3-6445-9D9B-70886C5E462B}"/>
              </a:ext>
            </a:extLst>
          </p:cNvPr>
          <p:cNvSpPr txBox="1"/>
          <p:nvPr/>
        </p:nvSpPr>
        <p:spPr>
          <a:xfrm>
            <a:off x="4579238" y="872865"/>
            <a:ext cx="17491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/>
              <a:t>Вишнуизм</a:t>
            </a:r>
            <a:endParaRPr lang="ru-RU" sz="24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583B0D-F932-A546-AC8C-EDE21D202AF4}"/>
              </a:ext>
            </a:extLst>
          </p:cNvPr>
          <p:cNvSpPr txBox="1"/>
          <p:nvPr/>
        </p:nvSpPr>
        <p:spPr>
          <a:xfrm>
            <a:off x="7538862" y="2767566"/>
            <a:ext cx="8931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йога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92A0BA1-4411-4341-A504-88E4B2AA404F}"/>
              </a:ext>
            </a:extLst>
          </p:cNvPr>
          <p:cNvSpPr txBox="1"/>
          <p:nvPr/>
        </p:nvSpPr>
        <p:spPr>
          <a:xfrm>
            <a:off x="7452365" y="2145611"/>
            <a:ext cx="12763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/>
              <a:t>бхакти</a:t>
            </a:r>
            <a:endParaRPr lang="ru-RU" sz="24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0171CF3-BB0C-2449-95C5-951B83D49D98}"/>
              </a:ext>
            </a:extLst>
          </p:cNvPr>
          <p:cNvSpPr txBox="1"/>
          <p:nvPr/>
        </p:nvSpPr>
        <p:spPr>
          <a:xfrm>
            <a:off x="1828800" y="2044182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Кришна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1AED0B-BF4C-CA4E-A68C-868E28F6A5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0227" y="3031523"/>
            <a:ext cx="5512486" cy="3149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6938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A2F6EAC-60F3-6445-9D9B-70886C5E462B}"/>
              </a:ext>
            </a:extLst>
          </p:cNvPr>
          <p:cNvSpPr txBox="1"/>
          <p:nvPr/>
        </p:nvSpPr>
        <p:spPr>
          <a:xfrm>
            <a:off x="4579238" y="872865"/>
            <a:ext cx="15776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/>
              <a:t>Шактизм</a:t>
            </a:r>
            <a:endParaRPr lang="ru-RU" sz="24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583B0D-F932-A546-AC8C-EDE21D202AF4}"/>
              </a:ext>
            </a:extLst>
          </p:cNvPr>
          <p:cNvSpPr txBox="1"/>
          <p:nvPr/>
        </p:nvSpPr>
        <p:spPr>
          <a:xfrm>
            <a:off x="7538862" y="2767566"/>
            <a:ext cx="8931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йога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92A0BA1-4411-4341-A504-88E4B2AA404F}"/>
              </a:ext>
            </a:extLst>
          </p:cNvPr>
          <p:cNvSpPr txBox="1"/>
          <p:nvPr/>
        </p:nvSpPr>
        <p:spPr>
          <a:xfrm>
            <a:off x="7452365" y="2145611"/>
            <a:ext cx="12763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/>
              <a:t>бхакти</a:t>
            </a:r>
            <a:endParaRPr lang="ru-RU" sz="24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0171CF3-BB0C-2449-95C5-951B83D49D98}"/>
              </a:ext>
            </a:extLst>
          </p:cNvPr>
          <p:cNvSpPr txBox="1"/>
          <p:nvPr/>
        </p:nvSpPr>
        <p:spPr>
          <a:xfrm>
            <a:off x="1828800" y="2044182"/>
            <a:ext cx="1475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Маха Дэви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9608CCF-78DC-C847-B32F-E579B7FF05BB}"/>
              </a:ext>
            </a:extLst>
          </p:cNvPr>
          <p:cNvSpPr txBox="1"/>
          <p:nvPr/>
        </p:nvSpPr>
        <p:spPr>
          <a:xfrm>
            <a:off x="7538862" y="3389521"/>
            <a:ext cx="13099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/>
              <a:t>тантра</a:t>
            </a:r>
            <a:endParaRPr lang="ru-RU" sz="24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AD33D4-4FFC-6145-87A2-E47901D9FC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3884" y="2767566"/>
            <a:ext cx="3175000" cy="317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2787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A2F6EAC-60F3-6445-9D9B-70886C5E462B}"/>
              </a:ext>
            </a:extLst>
          </p:cNvPr>
          <p:cNvSpPr txBox="1"/>
          <p:nvPr/>
        </p:nvSpPr>
        <p:spPr>
          <a:xfrm>
            <a:off x="1164931" y="822410"/>
            <a:ext cx="15007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Буддизм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583B0D-F932-A546-AC8C-EDE21D202AF4}"/>
              </a:ext>
            </a:extLst>
          </p:cNvPr>
          <p:cNvSpPr txBox="1"/>
          <p:nvPr/>
        </p:nvSpPr>
        <p:spPr>
          <a:xfrm>
            <a:off x="3028645" y="2804636"/>
            <a:ext cx="14702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err="1"/>
              <a:t>Нагарджуна</a:t>
            </a:r>
            <a:endParaRPr lang="ru-RU" sz="1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92A0BA1-4411-4341-A504-88E4B2AA404F}"/>
              </a:ext>
            </a:extLst>
          </p:cNvPr>
          <p:cNvSpPr txBox="1"/>
          <p:nvPr/>
        </p:nvSpPr>
        <p:spPr>
          <a:xfrm>
            <a:off x="2781510" y="2107050"/>
            <a:ext cx="13564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/>
              <a:t>Махаяна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0171CF3-BB0C-2449-95C5-951B83D49D98}"/>
              </a:ext>
            </a:extLst>
          </p:cNvPr>
          <p:cNvSpPr txBox="1"/>
          <p:nvPr/>
        </p:nvSpPr>
        <p:spPr>
          <a:xfrm>
            <a:off x="431462" y="2107050"/>
            <a:ext cx="12939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/>
              <a:t>Хинаяна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866592-3EEA-E64E-A835-6D77FC3D0E3A}"/>
              </a:ext>
            </a:extLst>
          </p:cNvPr>
          <p:cNvSpPr txBox="1"/>
          <p:nvPr/>
        </p:nvSpPr>
        <p:spPr>
          <a:xfrm>
            <a:off x="1558098" y="2471232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/>
              <a:t>анатман</a:t>
            </a: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5A3EBA-4A69-F94C-A4F0-3EE5C5DC0BA2}"/>
              </a:ext>
            </a:extLst>
          </p:cNvPr>
          <p:cNvSpPr txBox="1"/>
          <p:nvPr/>
        </p:nvSpPr>
        <p:spPr>
          <a:xfrm>
            <a:off x="4904187" y="453078"/>
            <a:ext cx="1385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/>
              <a:t>Шраманы</a:t>
            </a:r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50831E0-D8FA-554E-B195-DFEE48A59909}"/>
              </a:ext>
            </a:extLst>
          </p:cNvPr>
          <p:cNvSpPr txBox="1"/>
          <p:nvPr/>
        </p:nvSpPr>
        <p:spPr>
          <a:xfrm>
            <a:off x="1203032" y="1555627"/>
            <a:ext cx="1933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Будда Гаутама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6564EFD-593D-B643-BBEB-8655807D2E1F}"/>
              </a:ext>
            </a:extLst>
          </p:cNvPr>
          <p:cNvSpPr txBox="1"/>
          <p:nvPr/>
        </p:nvSpPr>
        <p:spPr>
          <a:xfrm>
            <a:off x="7538862" y="822410"/>
            <a:ext cx="18053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Джайнизм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1794592-FFB4-A344-9DE5-0D86CAE3A474}"/>
              </a:ext>
            </a:extLst>
          </p:cNvPr>
          <p:cNvSpPr txBox="1"/>
          <p:nvPr/>
        </p:nvSpPr>
        <p:spPr>
          <a:xfrm>
            <a:off x="7714391" y="2132678"/>
            <a:ext cx="14542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err="1"/>
              <a:t>Титракхарта</a:t>
            </a:r>
            <a:endParaRPr lang="ru-RU" sz="1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B14C72-4D71-6447-9869-384217D37B0F}"/>
              </a:ext>
            </a:extLst>
          </p:cNvPr>
          <p:cNvSpPr txBox="1"/>
          <p:nvPr/>
        </p:nvSpPr>
        <p:spPr>
          <a:xfrm>
            <a:off x="2884706" y="5117707"/>
            <a:ext cx="15231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/>
              <a:t>Ваджраяна</a:t>
            </a:r>
            <a:endParaRPr lang="ru-RU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299B4B7-203D-FA4B-9EE5-2A4614998DB1}"/>
              </a:ext>
            </a:extLst>
          </p:cNvPr>
          <p:cNvSpPr txBox="1"/>
          <p:nvPr/>
        </p:nvSpPr>
        <p:spPr>
          <a:xfrm>
            <a:off x="4457263" y="5142597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Тантра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3E4AD0B-C485-624F-86DB-B745E6D843D8}"/>
              </a:ext>
            </a:extLst>
          </p:cNvPr>
          <p:cNvSpPr txBox="1"/>
          <p:nvPr/>
        </p:nvSpPr>
        <p:spPr>
          <a:xfrm>
            <a:off x="431462" y="3503130"/>
            <a:ext cx="20665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/>
              <a:t>Пратьека-будда</a:t>
            </a:r>
            <a:endParaRPr lang="ru-RU" dirty="0"/>
          </a:p>
          <a:p>
            <a:r>
              <a:rPr lang="ru-RU" dirty="0"/>
              <a:t>Виная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5F412BD-E400-3D4A-9AB5-87CF1F5E8237}"/>
              </a:ext>
            </a:extLst>
          </p:cNvPr>
          <p:cNvSpPr txBox="1"/>
          <p:nvPr/>
        </p:nvSpPr>
        <p:spPr>
          <a:xfrm>
            <a:off x="398125" y="2800394"/>
            <a:ext cx="141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/>
              <a:t>Тхеравада</a:t>
            </a:r>
            <a:endParaRPr lang="ru-RU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0060981-F06D-D64E-ABC7-5438071977D6}"/>
              </a:ext>
            </a:extLst>
          </p:cNvPr>
          <p:cNvSpPr txBox="1"/>
          <p:nvPr/>
        </p:nvSpPr>
        <p:spPr>
          <a:xfrm>
            <a:off x="2884706" y="3345479"/>
            <a:ext cx="17684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/>
              <a:t>боддхисаттва</a:t>
            </a:r>
            <a:endParaRPr lang="ru-RU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D773C11-EB72-DA46-81A9-5FACD6B8FE6D}"/>
              </a:ext>
            </a:extLst>
          </p:cNvPr>
          <p:cNvSpPr txBox="1"/>
          <p:nvPr/>
        </p:nvSpPr>
        <p:spPr>
          <a:xfrm>
            <a:off x="2665663" y="4002100"/>
            <a:ext cx="21002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/>
              <a:t>Татхагатагарбха</a:t>
            </a:r>
            <a:endParaRPr lang="ru-RU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353720F-BFDD-C34B-A178-A52068AF53BC}"/>
              </a:ext>
            </a:extLst>
          </p:cNvPr>
          <p:cNvSpPr txBox="1"/>
          <p:nvPr/>
        </p:nvSpPr>
        <p:spPr>
          <a:xfrm>
            <a:off x="2846885" y="4547459"/>
            <a:ext cx="1295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/>
              <a:t>йогачара</a:t>
            </a:r>
            <a:endParaRPr lang="ru-RU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ECCFFD-C0DF-2049-B4C8-9A0BEC232137}"/>
              </a:ext>
            </a:extLst>
          </p:cNvPr>
          <p:cNvSpPr/>
          <p:nvPr/>
        </p:nvSpPr>
        <p:spPr>
          <a:xfrm>
            <a:off x="7533857" y="1555627"/>
            <a:ext cx="152157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err="1"/>
              <a:t>Махавира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426544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712885" y="225739"/>
            <a:ext cx="9404723" cy="130150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/>
              <a:t>Древние индоевропейцы </a:t>
            </a:r>
          </a:p>
          <a:p>
            <a:endParaRPr lang="ru-RU" sz="32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ABDE43-75CE-BB42-AFB3-386521FFEF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9149" y="1236015"/>
            <a:ext cx="9484468" cy="5184842"/>
          </a:xfrm>
          <a:prstGeom prst="rect">
            <a:avLst/>
          </a:prstGeom>
        </p:spPr>
      </p:pic>
      <p:sp>
        <p:nvSpPr>
          <p:cNvPr id="4" name="Freeform 3">
            <a:extLst>
              <a:ext uri="{FF2B5EF4-FFF2-40B4-BE49-F238E27FC236}">
                <a16:creationId xmlns:a16="http://schemas.microsoft.com/office/drawing/2014/main" id="{C92160EA-D3CE-6C45-BFBC-293516E848C9}"/>
              </a:ext>
            </a:extLst>
          </p:cNvPr>
          <p:cNvSpPr/>
          <p:nvPr/>
        </p:nvSpPr>
        <p:spPr>
          <a:xfrm>
            <a:off x="5914296" y="2117938"/>
            <a:ext cx="4901287" cy="1844807"/>
          </a:xfrm>
          <a:custGeom>
            <a:avLst/>
            <a:gdLst>
              <a:gd name="connsiteX0" fmla="*/ 2227755 w 4901287"/>
              <a:gd name="connsiteY0" fmla="*/ 177790 h 1844807"/>
              <a:gd name="connsiteX1" fmla="*/ 1478725 w 4901287"/>
              <a:gd name="connsiteY1" fmla="*/ 2692 h 1844807"/>
              <a:gd name="connsiteX2" fmla="*/ 739423 w 4901287"/>
              <a:gd name="connsiteY2" fmla="*/ 343160 h 1844807"/>
              <a:gd name="connsiteX3" fmla="*/ 39032 w 4901287"/>
              <a:gd name="connsiteY3" fmla="*/ 810088 h 1844807"/>
              <a:gd name="connsiteX4" fmla="*/ 223857 w 4901287"/>
              <a:gd name="connsiteY4" fmla="*/ 1286743 h 1844807"/>
              <a:gd name="connsiteX5" fmla="*/ 1342538 w 4901287"/>
              <a:gd name="connsiteY5" fmla="*/ 1481296 h 1844807"/>
              <a:gd name="connsiteX6" fmla="*/ 1819193 w 4901287"/>
              <a:gd name="connsiteY6" fmla="*/ 1821764 h 1844807"/>
              <a:gd name="connsiteX7" fmla="*/ 2791959 w 4901287"/>
              <a:gd name="connsiteY7" fmla="*/ 1743943 h 1844807"/>
              <a:gd name="connsiteX8" fmla="*/ 3083789 w 4901287"/>
              <a:gd name="connsiteY8" fmla="*/ 1432658 h 1844807"/>
              <a:gd name="connsiteX9" fmla="*/ 3667449 w 4901287"/>
              <a:gd name="connsiteY9" fmla="*/ 1841219 h 1844807"/>
              <a:gd name="connsiteX10" fmla="*/ 4786130 w 4901287"/>
              <a:gd name="connsiteY10" fmla="*/ 1568845 h 1844807"/>
              <a:gd name="connsiteX11" fmla="*/ 4786130 w 4901287"/>
              <a:gd name="connsiteY11" fmla="*/ 576624 h 1844807"/>
              <a:gd name="connsiteX12" fmla="*/ 4085738 w 4901287"/>
              <a:gd name="connsiteY12" fmla="*/ 61058 h 1844807"/>
              <a:gd name="connsiteX13" fmla="*/ 2869781 w 4901287"/>
              <a:gd name="connsiteY13" fmla="*/ 61058 h 1844807"/>
              <a:gd name="connsiteX14" fmla="*/ 2227755 w 4901287"/>
              <a:gd name="connsiteY14" fmla="*/ 177790 h 1844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901287" h="1844807">
                <a:moveTo>
                  <a:pt x="2227755" y="177790"/>
                </a:moveTo>
                <a:cubicBezTo>
                  <a:pt x="1995912" y="168062"/>
                  <a:pt x="1726780" y="-24870"/>
                  <a:pt x="1478725" y="2692"/>
                </a:cubicBezTo>
                <a:cubicBezTo>
                  <a:pt x="1230670" y="30254"/>
                  <a:pt x="979372" y="208594"/>
                  <a:pt x="739423" y="343160"/>
                </a:cubicBezTo>
                <a:cubicBezTo>
                  <a:pt x="499474" y="477726"/>
                  <a:pt x="124960" y="652824"/>
                  <a:pt x="39032" y="810088"/>
                </a:cubicBezTo>
                <a:cubicBezTo>
                  <a:pt x="-46896" y="967352"/>
                  <a:pt x="6606" y="1174875"/>
                  <a:pt x="223857" y="1286743"/>
                </a:cubicBezTo>
                <a:cubicBezTo>
                  <a:pt x="441108" y="1398611"/>
                  <a:pt x="1076649" y="1392126"/>
                  <a:pt x="1342538" y="1481296"/>
                </a:cubicBezTo>
                <a:cubicBezTo>
                  <a:pt x="1608427" y="1570466"/>
                  <a:pt x="1577623" y="1777990"/>
                  <a:pt x="1819193" y="1821764"/>
                </a:cubicBezTo>
                <a:cubicBezTo>
                  <a:pt x="2060763" y="1865538"/>
                  <a:pt x="2581193" y="1808794"/>
                  <a:pt x="2791959" y="1743943"/>
                </a:cubicBezTo>
                <a:cubicBezTo>
                  <a:pt x="3002725" y="1679092"/>
                  <a:pt x="2937874" y="1416445"/>
                  <a:pt x="3083789" y="1432658"/>
                </a:cubicBezTo>
                <a:cubicBezTo>
                  <a:pt x="3229704" y="1448871"/>
                  <a:pt x="3383726" y="1818521"/>
                  <a:pt x="3667449" y="1841219"/>
                </a:cubicBezTo>
                <a:cubicBezTo>
                  <a:pt x="3951172" y="1863917"/>
                  <a:pt x="4599683" y="1779611"/>
                  <a:pt x="4786130" y="1568845"/>
                </a:cubicBezTo>
                <a:cubicBezTo>
                  <a:pt x="4972577" y="1358079"/>
                  <a:pt x="4902862" y="827922"/>
                  <a:pt x="4786130" y="576624"/>
                </a:cubicBezTo>
                <a:cubicBezTo>
                  <a:pt x="4669398" y="325326"/>
                  <a:pt x="4405129" y="146986"/>
                  <a:pt x="4085738" y="61058"/>
                </a:cubicBezTo>
                <a:cubicBezTo>
                  <a:pt x="3766347" y="-24870"/>
                  <a:pt x="3177823" y="46467"/>
                  <a:pt x="2869781" y="61058"/>
                </a:cubicBezTo>
                <a:cubicBezTo>
                  <a:pt x="2561739" y="75649"/>
                  <a:pt x="2459598" y="187518"/>
                  <a:pt x="2227755" y="177790"/>
                </a:cubicBezTo>
                <a:close/>
              </a:path>
            </a:pathLst>
          </a:cu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FD9574-55AB-674E-AF05-3A94DD081475}"/>
              </a:ext>
            </a:extLst>
          </p:cNvPr>
          <p:cNvSpPr txBox="1"/>
          <p:nvPr/>
        </p:nvSpPr>
        <p:spPr>
          <a:xfrm>
            <a:off x="6614810" y="2278275"/>
            <a:ext cx="3639138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rgbClr val="FFC000"/>
                </a:solidFill>
              </a:rPr>
              <a:t>Туран</a:t>
            </a:r>
          </a:p>
          <a:p>
            <a:pPr algn="ctr"/>
            <a:r>
              <a:rPr lang="ru-RU" b="1" dirty="0">
                <a:solidFill>
                  <a:srgbClr val="FFC000"/>
                </a:solidFill>
              </a:rPr>
              <a:t>прародина индо-европейцев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E76753E-1809-1E4E-90CE-697B52B64972}"/>
              </a:ext>
            </a:extLst>
          </p:cNvPr>
          <p:cNvCxnSpPr/>
          <p:nvPr/>
        </p:nvCxnSpPr>
        <p:spPr>
          <a:xfrm>
            <a:off x="8920264" y="3429000"/>
            <a:ext cx="359923" cy="1279187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1E6E88A-C16E-244B-A2A8-084E3AA85EDD}"/>
              </a:ext>
            </a:extLst>
          </p:cNvPr>
          <p:cNvCxnSpPr>
            <a:cxnSpLocks/>
          </p:cNvCxnSpPr>
          <p:nvPr/>
        </p:nvCxnSpPr>
        <p:spPr>
          <a:xfrm flipH="1">
            <a:off x="7645941" y="3706238"/>
            <a:ext cx="408561" cy="700392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B0BC531-5098-404D-BB81-C86332DE8726}"/>
              </a:ext>
            </a:extLst>
          </p:cNvPr>
          <p:cNvCxnSpPr>
            <a:cxnSpLocks/>
          </p:cNvCxnSpPr>
          <p:nvPr/>
        </p:nvCxnSpPr>
        <p:spPr>
          <a:xfrm flipH="1">
            <a:off x="6400800" y="3429000"/>
            <a:ext cx="667730" cy="533745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6CFD44B-733B-5247-A6ED-1D321474233F}"/>
              </a:ext>
            </a:extLst>
          </p:cNvPr>
          <p:cNvCxnSpPr>
            <a:cxnSpLocks/>
          </p:cNvCxnSpPr>
          <p:nvPr/>
        </p:nvCxnSpPr>
        <p:spPr>
          <a:xfrm flipH="1">
            <a:off x="5664221" y="3243017"/>
            <a:ext cx="431781" cy="103063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D9AE897-C5E1-8541-A065-11C5EC9A4328}"/>
              </a:ext>
            </a:extLst>
          </p:cNvPr>
          <p:cNvCxnSpPr>
            <a:cxnSpLocks/>
          </p:cNvCxnSpPr>
          <p:nvPr/>
        </p:nvCxnSpPr>
        <p:spPr>
          <a:xfrm flipH="1">
            <a:off x="4424408" y="2906032"/>
            <a:ext cx="1923424" cy="534234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077D11F-2056-3B4F-A704-222CF181EBDF}"/>
              </a:ext>
            </a:extLst>
          </p:cNvPr>
          <p:cNvCxnSpPr>
            <a:cxnSpLocks/>
          </p:cNvCxnSpPr>
          <p:nvPr/>
        </p:nvCxnSpPr>
        <p:spPr>
          <a:xfrm flipH="1">
            <a:off x="3899686" y="2823832"/>
            <a:ext cx="2448145" cy="284876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A7D228E7-5EE6-544F-B47B-F2B45D006EDC}"/>
              </a:ext>
            </a:extLst>
          </p:cNvPr>
          <p:cNvCxnSpPr>
            <a:cxnSpLocks/>
          </p:cNvCxnSpPr>
          <p:nvPr/>
        </p:nvCxnSpPr>
        <p:spPr>
          <a:xfrm flipH="1">
            <a:off x="4766872" y="2746324"/>
            <a:ext cx="1633929" cy="94587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162E62A2-066A-6C4A-83AA-4C0B68292B99}"/>
              </a:ext>
            </a:extLst>
          </p:cNvPr>
          <p:cNvCxnSpPr>
            <a:cxnSpLocks/>
          </p:cNvCxnSpPr>
          <p:nvPr/>
        </p:nvCxnSpPr>
        <p:spPr>
          <a:xfrm flipH="1" flipV="1">
            <a:off x="5615095" y="2497890"/>
            <a:ext cx="1310147" cy="156033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AFF857EC-936D-E941-9AB8-C92ED6BCD4DD}"/>
              </a:ext>
            </a:extLst>
          </p:cNvPr>
          <p:cNvCxnSpPr>
            <a:cxnSpLocks/>
          </p:cNvCxnSpPr>
          <p:nvPr/>
        </p:nvCxnSpPr>
        <p:spPr>
          <a:xfrm flipH="1" flipV="1">
            <a:off x="5664221" y="2666851"/>
            <a:ext cx="897621" cy="26727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31D3C44D-7395-3844-95C9-DA428385C5CF}"/>
              </a:ext>
            </a:extLst>
          </p:cNvPr>
          <p:cNvSpPr txBox="1"/>
          <p:nvPr/>
        </p:nvSpPr>
        <p:spPr>
          <a:xfrm>
            <a:off x="8920264" y="4730135"/>
            <a:ext cx="9893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rgbClr val="FFC000"/>
                </a:solidFill>
              </a:rPr>
              <a:t>индийцы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F51DE77-9901-F14F-9C67-1A0BD1B524F4}"/>
              </a:ext>
            </a:extLst>
          </p:cNvPr>
          <p:cNvSpPr txBox="1"/>
          <p:nvPr/>
        </p:nvSpPr>
        <p:spPr>
          <a:xfrm>
            <a:off x="7293319" y="4312537"/>
            <a:ext cx="8947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rgbClr val="FFC000"/>
                </a:solidFill>
              </a:rPr>
              <a:t>иранцы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9424ED1-28E1-084D-8A7F-E374F2EF8C61}"/>
              </a:ext>
            </a:extLst>
          </p:cNvPr>
          <p:cNvSpPr txBox="1"/>
          <p:nvPr/>
        </p:nvSpPr>
        <p:spPr>
          <a:xfrm>
            <a:off x="6578707" y="3930141"/>
            <a:ext cx="7312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rgbClr val="FFC000"/>
                </a:solidFill>
              </a:rPr>
              <a:t>хетты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7F3BBF7-08D8-C645-89D6-8C1DE478466D}"/>
              </a:ext>
            </a:extLst>
          </p:cNvPr>
          <p:cNvSpPr txBox="1"/>
          <p:nvPr/>
        </p:nvSpPr>
        <p:spPr>
          <a:xfrm>
            <a:off x="5683074" y="3627254"/>
            <a:ext cx="8787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rgbClr val="FFC000"/>
                </a:solidFill>
              </a:rPr>
              <a:t>армяне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37EA4016-6AAB-C340-99F4-43479D2BBBF4}"/>
              </a:ext>
            </a:extLst>
          </p:cNvPr>
          <p:cNvCxnSpPr>
            <a:cxnSpLocks/>
          </p:cNvCxnSpPr>
          <p:nvPr/>
        </p:nvCxnSpPr>
        <p:spPr>
          <a:xfrm flipH="1">
            <a:off x="5157164" y="3243017"/>
            <a:ext cx="1146083" cy="541051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ADDEE7D5-836E-314A-B558-2E49F1AF6DCE}"/>
              </a:ext>
            </a:extLst>
          </p:cNvPr>
          <p:cNvSpPr txBox="1"/>
          <p:nvPr/>
        </p:nvSpPr>
        <p:spPr>
          <a:xfrm>
            <a:off x="4989674" y="3695872"/>
            <a:ext cx="6944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rgbClr val="FFC000"/>
                </a:solidFill>
              </a:rPr>
              <a:t>греки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62F3A89-F43B-0440-A67C-6335A3F7A312}"/>
              </a:ext>
            </a:extLst>
          </p:cNvPr>
          <p:cNvSpPr txBox="1"/>
          <p:nvPr/>
        </p:nvSpPr>
        <p:spPr>
          <a:xfrm>
            <a:off x="4131552" y="3424895"/>
            <a:ext cx="7425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err="1">
                <a:solidFill>
                  <a:srgbClr val="FFC000"/>
                </a:solidFill>
              </a:rPr>
              <a:t>италы</a:t>
            </a:r>
            <a:endParaRPr lang="ru-RU" sz="1400" b="1" dirty="0">
              <a:solidFill>
                <a:srgbClr val="FFC000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8EAC76D-694C-DF4C-B93D-ED4B86A84E28}"/>
              </a:ext>
            </a:extLst>
          </p:cNvPr>
          <p:cNvSpPr txBox="1"/>
          <p:nvPr/>
        </p:nvSpPr>
        <p:spPr>
          <a:xfrm>
            <a:off x="3121732" y="2886452"/>
            <a:ext cx="8194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rgbClr val="FFC000"/>
                </a:solidFill>
              </a:rPr>
              <a:t>кельты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182EC4A-9267-304E-A4C8-46AA197AEE37}"/>
              </a:ext>
            </a:extLst>
          </p:cNvPr>
          <p:cNvSpPr txBox="1"/>
          <p:nvPr/>
        </p:nvSpPr>
        <p:spPr>
          <a:xfrm>
            <a:off x="3647231" y="2670669"/>
            <a:ext cx="11160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rgbClr val="FFC000"/>
                </a:solidFill>
              </a:rPr>
              <a:t>германцы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D1D059F-D7E2-5A43-99A3-A129BBF4188A}"/>
              </a:ext>
            </a:extLst>
          </p:cNvPr>
          <p:cNvSpPr txBox="1"/>
          <p:nvPr/>
        </p:nvSpPr>
        <p:spPr>
          <a:xfrm>
            <a:off x="4895143" y="2197388"/>
            <a:ext cx="7521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err="1">
                <a:solidFill>
                  <a:srgbClr val="FFC000"/>
                </a:solidFill>
              </a:rPr>
              <a:t>балты</a:t>
            </a:r>
            <a:endParaRPr lang="ru-RU" sz="1400" b="1" dirty="0">
              <a:solidFill>
                <a:srgbClr val="FFC000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4812E2A-02C9-AE4C-9300-AB9542E21756}"/>
              </a:ext>
            </a:extLst>
          </p:cNvPr>
          <p:cNvSpPr txBox="1"/>
          <p:nvPr/>
        </p:nvSpPr>
        <p:spPr>
          <a:xfrm>
            <a:off x="4628360" y="2471856"/>
            <a:ext cx="9284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rgbClr val="FFC000"/>
                </a:solidFill>
              </a:rPr>
              <a:t>славяне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9A32FA2-5918-9644-82B9-F8A37A2BE360}"/>
              </a:ext>
            </a:extLst>
          </p:cNvPr>
          <p:cNvSpPr txBox="1"/>
          <p:nvPr/>
        </p:nvSpPr>
        <p:spPr>
          <a:xfrm>
            <a:off x="4641521" y="3272225"/>
            <a:ext cx="1172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rgbClr val="FFC000"/>
                </a:solidFill>
              </a:rPr>
              <a:t>фракийцы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2749FB0-C7D6-7043-B140-3E671F6D7072}"/>
              </a:ext>
            </a:extLst>
          </p:cNvPr>
          <p:cNvSpPr txBox="1"/>
          <p:nvPr/>
        </p:nvSpPr>
        <p:spPr>
          <a:xfrm>
            <a:off x="5289679" y="1664885"/>
            <a:ext cx="8451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err="1"/>
              <a:t>кентум</a:t>
            </a:r>
            <a:endParaRPr lang="ru-RU" sz="1400" b="1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F6A9708-1589-9444-994E-AAF7828CDD44}"/>
              </a:ext>
            </a:extLst>
          </p:cNvPr>
          <p:cNvSpPr txBox="1"/>
          <p:nvPr/>
        </p:nvSpPr>
        <p:spPr>
          <a:xfrm>
            <a:off x="8920264" y="1729992"/>
            <a:ext cx="7713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err="1"/>
              <a:t>сатем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15282941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CA4F125-FE97-0449-9C50-B1C1057ADED8}"/>
              </a:ext>
            </a:extLst>
          </p:cNvPr>
          <p:cNvSpPr txBox="1"/>
          <p:nvPr/>
        </p:nvSpPr>
        <p:spPr>
          <a:xfrm>
            <a:off x="1227437" y="335845"/>
            <a:ext cx="9737125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/>
              <a:t>Дхармачарья</a:t>
            </a:r>
            <a:r>
              <a:rPr lang="ru-RU" b="1" dirty="0"/>
              <a:t> </a:t>
            </a:r>
            <a:r>
              <a:rPr lang="ru-RU" b="1" dirty="0" err="1"/>
              <a:t>Сабха</a:t>
            </a:r>
            <a:r>
              <a:rPr lang="ru-RU" b="1" dirty="0"/>
              <a:t> </a:t>
            </a:r>
            <a:r>
              <a:rPr lang="ru-RU" dirty="0"/>
              <a:t>(</a:t>
            </a:r>
            <a:r>
              <a:rPr lang="en-GB" dirty="0" err="1"/>
              <a:t>Dharmacharya</a:t>
            </a:r>
            <a:r>
              <a:rPr lang="en-GB" dirty="0"/>
              <a:t> Sabha) — </a:t>
            </a:r>
            <a:r>
              <a:rPr lang="ru-RU" dirty="0"/>
              <a:t>это организация, созданная в Индии для координации и представления интересов </a:t>
            </a:r>
            <a:r>
              <a:rPr lang="ru-RU" b="1" dirty="0"/>
              <a:t>индуистской общины</a:t>
            </a:r>
            <a:r>
              <a:rPr lang="ru-RU" dirty="0"/>
              <a:t>, особенно в вопросах, связанных с религиозными традициями и ритуалами. </a:t>
            </a:r>
            <a:r>
              <a:rPr lang="ru-RU" b="1" dirty="0"/>
              <a:t>Создание и цель</a:t>
            </a:r>
            <a:r>
              <a:rPr lang="ru-RU" dirty="0"/>
              <a:t>: Организация была сформирована для объединения и руководства индуистской общиной, особенно в ответ на вызовы, связанные с реформами и вмешательством в традиционные практики. Например, </a:t>
            </a:r>
            <a:r>
              <a:rPr lang="ru-RU" dirty="0" err="1"/>
              <a:t>Керала</a:t>
            </a:r>
            <a:r>
              <a:rPr lang="ru-RU" dirty="0"/>
              <a:t> </a:t>
            </a:r>
            <a:r>
              <a:rPr lang="ru-RU" dirty="0" err="1"/>
              <a:t>Дхармачарья</a:t>
            </a:r>
            <a:r>
              <a:rPr lang="ru-RU" dirty="0"/>
              <a:t> </a:t>
            </a:r>
            <a:r>
              <a:rPr lang="ru-RU" dirty="0" err="1"/>
              <a:t>Сабха</a:t>
            </a:r>
            <a:r>
              <a:rPr lang="ru-RU" dirty="0"/>
              <a:t> (</a:t>
            </a:r>
            <a:r>
              <a:rPr lang="en-GB" dirty="0"/>
              <a:t>KDS) </a:t>
            </a:r>
            <a:r>
              <a:rPr lang="ru-RU" dirty="0"/>
              <a:t>была создана в 2021 году в </a:t>
            </a:r>
            <a:r>
              <a:rPr lang="ru-RU" dirty="0" err="1"/>
              <a:t>Керале</a:t>
            </a:r>
            <a:r>
              <a:rPr lang="ru-RU" dirty="0"/>
              <a:t> для выработки единой позиции по вопросам, затрагивающим индуистов, включая храмовые ритуалы и социальные реформы.</a:t>
            </a:r>
          </a:p>
          <a:p>
            <a:r>
              <a:rPr lang="ru-RU" b="1" dirty="0"/>
              <a:t>Структура: </a:t>
            </a:r>
            <a:r>
              <a:rPr lang="ru-RU" dirty="0"/>
              <a:t>Включает совет из духовных лидеров (свами, </a:t>
            </a:r>
            <a:r>
              <a:rPr lang="ru-RU" dirty="0" err="1"/>
              <a:t>ачарьи</a:t>
            </a:r>
            <a:r>
              <a:rPr lang="ru-RU" dirty="0"/>
              <a:t>) и представителей крупных </a:t>
            </a:r>
            <a:r>
              <a:rPr lang="ru-RU" dirty="0" err="1"/>
              <a:t>ашрамов</a:t>
            </a:r>
            <a:r>
              <a:rPr lang="ru-RU" dirty="0"/>
              <a:t>. Например, в </a:t>
            </a:r>
            <a:r>
              <a:rPr lang="en-GB" dirty="0"/>
              <a:t>KDS </a:t>
            </a:r>
            <a:r>
              <a:rPr lang="ru-RU" dirty="0"/>
              <a:t>председателем был избран </a:t>
            </a:r>
            <a:r>
              <a:rPr lang="ru-RU" b="1" dirty="0"/>
              <a:t>Свами </a:t>
            </a:r>
            <a:r>
              <a:rPr lang="ru-RU" b="1" dirty="0" err="1"/>
              <a:t>Чидананда</a:t>
            </a:r>
            <a:r>
              <a:rPr lang="ru-RU" b="1" dirty="0"/>
              <a:t> </a:t>
            </a:r>
            <a:r>
              <a:rPr lang="ru-RU" b="1" dirty="0" err="1"/>
              <a:t>Пури</a:t>
            </a:r>
            <a:r>
              <a:rPr lang="ru-RU" dirty="0"/>
              <a:t>, а генеральным секретарем — </a:t>
            </a:r>
            <a:r>
              <a:rPr lang="ru-RU" b="1" dirty="0" err="1"/>
              <a:t>Муллаппалли</a:t>
            </a:r>
            <a:r>
              <a:rPr lang="ru-RU" b="1" dirty="0"/>
              <a:t> </a:t>
            </a:r>
            <a:r>
              <a:rPr lang="ru-RU" b="1" dirty="0" err="1"/>
              <a:t>Кришнан</a:t>
            </a:r>
            <a:r>
              <a:rPr lang="ru-RU" b="1" dirty="0"/>
              <a:t> </a:t>
            </a:r>
            <a:r>
              <a:rPr lang="ru-RU" b="1" dirty="0" err="1"/>
              <a:t>Намбудири</a:t>
            </a:r>
            <a:r>
              <a:rPr lang="ru-RU" dirty="0"/>
              <a:t>.</a:t>
            </a:r>
          </a:p>
          <a:p>
            <a:r>
              <a:rPr lang="ru-RU" b="1" dirty="0"/>
              <a:t>Деятельность</a:t>
            </a:r>
            <a:r>
              <a:rPr lang="ru-RU" dirty="0"/>
              <a:t>: </a:t>
            </a:r>
            <a:r>
              <a:rPr lang="ru-RU" dirty="0" err="1"/>
              <a:t>Сабха</a:t>
            </a:r>
            <a:r>
              <a:rPr lang="ru-RU" dirty="0"/>
              <a:t> выступает за сохранение традиционных индуистских ценностей, часто противодействуя реформам, которые воспринимаются как вмешательство в религиозные дела. Она также стремится к социальной гармонии внутри общины, независимо от кастовых различий.</a:t>
            </a:r>
          </a:p>
          <a:p>
            <a:r>
              <a:rPr lang="ru-RU" b="1" dirty="0"/>
              <a:t>Связь с другими организациями: </a:t>
            </a:r>
            <a:r>
              <a:rPr lang="ru-RU" dirty="0"/>
              <a:t>Некоторые источники указывают на поддержку со стороны </a:t>
            </a:r>
            <a:r>
              <a:rPr lang="ru-RU" dirty="0" err="1"/>
              <a:t>Сангх</a:t>
            </a:r>
            <a:r>
              <a:rPr lang="ru-RU" dirty="0"/>
              <a:t> </a:t>
            </a:r>
            <a:r>
              <a:rPr lang="ru-RU" dirty="0" err="1"/>
              <a:t>Паривар</a:t>
            </a:r>
            <a:r>
              <a:rPr lang="ru-RU" dirty="0"/>
              <a:t> (семьи организаций, связанных с </a:t>
            </a:r>
            <a:r>
              <a:rPr lang="en-GB" dirty="0"/>
              <a:t>RSS), </a:t>
            </a:r>
            <a:r>
              <a:rPr lang="ru-RU" dirty="0"/>
              <a:t>что подчеркивает ее связь с индуистским националистическим движением.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97005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5C97FECC-3DE6-744D-9CAC-9FBF6404CC2B}"/>
              </a:ext>
            </a:extLst>
          </p:cNvPr>
          <p:cNvSpPr/>
          <p:nvPr/>
        </p:nvSpPr>
        <p:spPr>
          <a:xfrm>
            <a:off x="4995922" y="2164321"/>
            <a:ext cx="1995945" cy="194158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33" b="1" dirty="0"/>
          </a:p>
        </p:txBody>
      </p:sp>
      <p:sp>
        <p:nvSpPr>
          <p:cNvPr id="3" name="Doughnut 2">
            <a:extLst>
              <a:ext uri="{FF2B5EF4-FFF2-40B4-BE49-F238E27FC236}">
                <a16:creationId xmlns:a16="http://schemas.microsoft.com/office/drawing/2014/main" id="{DA786591-25F7-E942-A5F1-FE0F640FB4B8}"/>
              </a:ext>
            </a:extLst>
          </p:cNvPr>
          <p:cNvSpPr/>
          <p:nvPr/>
        </p:nvSpPr>
        <p:spPr>
          <a:xfrm>
            <a:off x="3474202" y="844713"/>
            <a:ext cx="5026617" cy="4706207"/>
          </a:xfrm>
          <a:prstGeom prst="donut">
            <a:avLst>
              <a:gd name="adj" fmla="val 7231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chemeClr val="tx1"/>
              </a:solidFill>
            </a:endParaRPr>
          </a:p>
        </p:txBody>
      </p:sp>
      <p:sp>
        <p:nvSpPr>
          <p:cNvPr id="6" name="Doughnut 5">
            <a:extLst>
              <a:ext uri="{FF2B5EF4-FFF2-40B4-BE49-F238E27FC236}">
                <a16:creationId xmlns:a16="http://schemas.microsoft.com/office/drawing/2014/main" id="{27AE9875-9861-2A4B-A854-DAACA4A5940E}"/>
              </a:ext>
            </a:extLst>
          </p:cNvPr>
          <p:cNvSpPr/>
          <p:nvPr/>
        </p:nvSpPr>
        <p:spPr>
          <a:xfrm>
            <a:off x="2324746" y="1"/>
            <a:ext cx="7129221" cy="6498956"/>
          </a:xfrm>
          <a:prstGeom prst="donut">
            <a:avLst>
              <a:gd name="adj" fmla="val 2475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chemeClr val="tx1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054A10C-7070-7E4E-BD05-ACDDC42643F2}"/>
              </a:ext>
            </a:extLst>
          </p:cNvPr>
          <p:cNvSpPr txBox="1"/>
          <p:nvPr/>
        </p:nvSpPr>
        <p:spPr>
          <a:xfrm rot="16200000">
            <a:off x="2295491" y="3028538"/>
            <a:ext cx="12493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Пакистан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1EE0A1FB-4353-274C-BE97-5EB1ABEA8AD7}"/>
              </a:ext>
            </a:extLst>
          </p:cNvPr>
          <p:cNvSpPr txBox="1"/>
          <p:nvPr/>
        </p:nvSpPr>
        <p:spPr>
          <a:xfrm>
            <a:off x="5163178" y="5834546"/>
            <a:ext cx="12303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 </a:t>
            </a:r>
            <a:r>
              <a:rPr lang="ru-RU" sz="1600" b="1" dirty="0" err="1"/>
              <a:t>сингалы</a:t>
            </a:r>
            <a:endParaRPr lang="ru-RU" sz="1600" b="1" dirty="0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67169049-8C3B-534C-910B-6426E5970CB3}"/>
              </a:ext>
            </a:extLst>
          </p:cNvPr>
          <p:cNvSpPr txBox="1"/>
          <p:nvPr/>
        </p:nvSpPr>
        <p:spPr>
          <a:xfrm rot="4259212">
            <a:off x="2518981" y="4304708"/>
            <a:ext cx="21334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 исламский мир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EF2B389-3BEC-6845-962D-8F34084815DE}"/>
              </a:ext>
            </a:extLst>
          </p:cNvPr>
          <p:cNvSpPr txBox="1"/>
          <p:nvPr/>
        </p:nvSpPr>
        <p:spPr>
          <a:xfrm>
            <a:off x="3191872" y="6474005"/>
            <a:ext cx="5798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Религиозная структура индийской  цивилизации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BCD26E13-5BAA-7E47-90DF-9F5591D3B5C3}"/>
              </a:ext>
            </a:extLst>
          </p:cNvPr>
          <p:cNvSpPr/>
          <p:nvPr/>
        </p:nvSpPr>
        <p:spPr>
          <a:xfrm>
            <a:off x="3991609" y="2626076"/>
            <a:ext cx="970350" cy="92482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33" b="1" dirty="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1754393F-FE41-1245-81DD-A33750774FDD}"/>
              </a:ext>
            </a:extLst>
          </p:cNvPr>
          <p:cNvSpPr/>
          <p:nvPr/>
        </p:nvSpPr>
        <p:spPr>
          <a:xfrm>
            <a:off x="4448493" y="3729652"/>
            <a:ext cx="614118" cy="6349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33" b="1" dirty="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40F2A0D3-AC78-864D-AB04-8C69A195E2CA}"/>
              </a:ext>
            </a:extLst>
          </p:cNvPr>
          <p:cNvSpPr txBox="1"/>
          <p:nvPr/>
        </p:nvSpPr>
        <p:spPr>
          <a:xfrm>
            <a:off x="4424312" y="3900609"/>
            <a:ext cx="7388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сикхи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7F1BD53-1DE5-F94C-A5BD-8BAA042289B7}"/>
              </a:ext>
            </a:extLst>
          </p:cNvPr>
          <p:cNvSpPr txBox="1"/>
          <p:nvPr/>
        </p:nvSpPr>
        <p:spPr>
          <a:xfrm>
            <a:off x="5397120" y="2929562"/>
            <a:ext cx="1232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индуизм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EE2C91E-FD08-964F-9566-91535EDD507B}"/>
              </a:ext>
            </a:extLst>
          </p:cNvPr>
          <p:cNvSpPr txBox="1"/>
          <p:nvPr/>
        </p:nvSpPr>
        <p:spPr>
          <a:xfrm>
            <a:off x="4042023" y="2953501"/>
            <a:ext cx="7825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ислам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3958F8B-57BE-DC4D-AACF-E75425780381}"/>
              </a:ext>
            </a:extLst>
          </p:cNvPr>
          <p:cNvSpPr txBox="1"/>
          <p:nvPr/>
        </p:nvSpPr>
        <p:spPr>
          <a:xfrm>
            <a:off x="5142608" y="5523456"/>
            <a:ext cx="12448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буддизм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4F03D89-FF43-6443-B203-8914A4A0F37E}"/>
              </a:ext>
            </a:extLst>
          </p:cNvPr>
          <p:cNvSpPr txBox="1"/>
          <p:nvPr/>
        </p:nvSpPr>
        <p:spPr>
          <a:xfrm rot="18094724">
            <a:off x="2596397" y="1699686"/>
            <a:ext cx="14074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Бангладеш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68665E6-47EF-1248-AC89-596282641DD8}"/>
              </a:ext>
            </a:extLst>
          </p:cNvPr>
          <p:cNvSpPr txBox="1"/>
          <p:nvPr/>
        </p:nvSpPr>
        <p:spPr>
          <a:xfrm rot="20363045">
            <a:off x="6525205" y="5407558"/>
            <a:ext cx="12448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Непал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EDB0894-F18C-FB49-BF28-5EEDAC4138BD}"/>
              </a:ext>
            </a:extLst>
          </p:cNvPr>
          <p:cNvSpPr txBox="1"/>
          <p:nvPr/>
        </p:nvSpPr>
        <p:spPr>
          <a:xfrm rot="5400000">
            <a:off x="8175235" y="2949501"/>
            <a:ext cx="14074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Индокитай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2820D33-1989-2A40-9047-1537D633E0A8}"/>
              </a:ext>
            </a:extLst>
          </p:cNvPr>
          <p:cNvSpPr txBox="1"/>
          <p:nvPr/>
        </p:nvSpPr>
        <p:spPr>
          <a:xfrm rot="18427790">
            <a:off x="7556299" y="4445893"/>
            <a:ext cx="17197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err="1"/>
              <a:t>Индонезиця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31188633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53D4497-F838-8048-8C5F-0AD1782DE05F}"/>
              </a:ext>
            </a:extLst>
          </p:cNvPr>
          <p:cNvCxnSpPr>
            <a:cxnSpLocks/>
          </p:cNvCxnSpPr>
          <p:nvPr/>
        </p:nvCxnSpPr>
        <p:spPr>
          <a:xfrm>
            <a:off x="599137" y="4990289"/>
            <a:ext cx="11592863" cy="0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F6966A5D-3500-2B4D-A1BD-B7594A9F006A}"/>
              </a:ext>
            </a:extLst>
          </p:cNvPr>
          <p:cNvSpPr/>
          <p:nvPr/>
        </p:nvSpPr>
        <p:spPr>
          <a:xfrm>
            <a:off x="1550746" y="4389278"/>
            <a:ext cx="99257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err="1"/>
              <a:t>Магадха</a:t>
            </a:r>
            <a:endParaRPr lang="ru-RU" sz="14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C31C567-9258-0B4E-9A61-9884FC9AF622}"/>
              </a:ext>
            </a:extLst>
          </p:cNvPr>
          <p:cNvSpPr/>
          <p:nvPr/>
        </p:nvSpPr>
        <p:spPr>
          <a:xfrm>
            <a:off x="3147210" y="4421710"/>
            <a:ext cx="88678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err="1"/>
              <a:t>Маурьи</a:t>
            </a:r>
            <a:endParaRPr lang="ru-RU" sz="14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548D29E-AD06-9F45-9E56-DC61AC148F04}"/>
              </a:ext>
            </a:extLst>
          </p:cNvPr>
          <p:cNvSpPr/>
          <p:nvPr/>
        </p:nvSpPr>
        <p:spPr>
          <a:xfrm>
            <a:off x="5126538" y="1993760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err="1"/>
              <a:t>Кушанское</a:t>
            </a:r>
            <a:endParaRPr lang="ru-RU" sz="1400" b="1" dirty="0"/>
          </a:p>
          <a:p>
            <a:r>
              <a:rPr lang="ru-RU" sz="1400" b="1" dirty="0"/>
              <a:t>царство</a:t>
            </a:r>
            <a:endParaRPr lang="ru-RU" sz="140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8A9A892-D25C-E942-BAE4-857180A4688B}"/>
              </a:ext>
            </a:extLst>
          </p:cNvPr>
          <p:cNvSpPr/>
          <p:nvPr/>
        </p:nvSpPr>
        <p:spPr>
          <a:xfrm rot="16200000">
            <a:off x="-115607" y="3676260"/>
            <a:ext cx="18453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 err="1"/>
              <a:t>Индоарии</a:t>
            </a:r>
            <a:r>
              <a:rPr lang="ru-RU" sz="1000" dirty="0"/>
              <a:t> и цивилизация </a:t>
            </a:r>
          </a:p>
          <a:p>
            <a:r>
              <a:rPr lang="ru-RU" sz="1000" dirty="0"/>
              <a:t>в долине Ганг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B4537BE-3818-9545-91EF-3326975D5D50}"/>
              </a:ext>
            </a:extLst>
          </p:cNvPr>
          <p:cNvSpPr/>
          <p:nvPr/>
        </p:nvSpPr>
        <p:spPr>
          <a:xfrm>
            <a:off x="2043213" y="3076774"/>
            <a:ext cx="73930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буддизм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DD1178F-C312-C542-84C3-F5D6B3F1E21C}"/>
              </a:ext>
            </a:extLst>
          </p:cNvPr>
          <p:cNvSpPr/>
          <p:nvPr/>
        </p:nvSpPr>
        <p:spPr>
          <a:xfrm rot="16200000">
            <a:off x="90642" y="4351825"/>
            <a:ext cx="60305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Север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B81E4A5-5723-2040-8E6F-7C46BADBFB78}"/>
              </a:ext>
            </a:extLst>
          </p:cNvPr>
          <p:cNvSpPr txBox="1"/>
          <p:nvPr/>
        </p:nvSpPr>
        <p:spPr>
          <a:xfrm>
            <a:off x="203153" y="5696117"/>
            <a:ext cx="6447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XVIII</a:t>
            </a:r>
          </a:p>
          <a:p>
            <a:r>
              <a:rPr lang="ru-RU" sz="1000" dirty="0"/>
              <a:t>до н. э.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528966-C603-CE47-9A95-E577799D8994}"/>
              </a:ext>
            </a:extLst>
          </p:cNvPr>
          <p:cNvSpPr txBox="1"/>
          <p:nvPr/>
        </p:nvSpPr>
        <p:spPr>
          <a:xfrm>
            <a:off x="1398485" y="5691519"/>
            <a:ext cx="6447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/>
              <a:t>543</a:t>
            </a:r>
            <a:endParaRPr lang="en-US" sz="1000" dirty="0"/>
          </a:p>
          <a:p>
            <a:r>
              <a:rPr lang="ru-RU" sz="1000" dirty="0"/>
              <a:t>до н. э.</a:t>
            </a:r>
            <a:endParaRPr lang="en-US" sz="1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1E230A-B12B-3A48-B25C-91B7F2DB0062}"/>
              </a:ext>
            </a:extLst>
          </p:cNvPr>
          <p:cNvSpPr txBox="1"/>
          <p:nvPr/>
        </p:nvSpPr>
        <p:spPr>
          <a:xfrm>
            <a:off x="2866913" y="5704224"/>
            <a:ext cx="6447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/>
              <a:t>321</a:t>
            </a:r>
            <a:endParaRPr lang="en-US" sz="1000" dirty="0"/>
          </a:p>
          <a:p>
            <a:r>
              <a:rPr lang="ru-RU" sz="1000" dirty="0"/>
              <a:t>до н.э.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FFE3B8F-C06C-F842-9D08-F73A30047409}"/>
              </a:ext>
            </a:extLst>
          </p:cNvPr>
          <p:cNvSpPr txBox="1"/>
          <p:nvPr/>
        </p:nvSpPr>
        <p:spPr>
          <a:xfrm>
            <a:off x="3767961" y="5722023"/>
            <a:ext cx="6864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/>
              <a:t>187</a:t>
            </a:r>
            <a:endParaRPr lang="en-US" sz="1000" dirty="0"/>
          </a:p>
          <a:p>
            <a:r>
              <a:rPr lang="ru-RU" sz="1000" dirty="0"/>
              <a:t>до н. э. 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89900D63-7802-D043-949F-89BF4AB6FCC6}"/>
              </a:ext>
            </a:extLst>
          </p:cNvPr>
          <p:cNvSpPr txBox="1"/>
          <p:nvPr/>
        </p:nvSpPr>
        <p:spPr>
          <a:xfrm rot="16200000">
            <a:off x="-762359" y="4557469"/>
            <a:ext cx="18213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err="1"/>
              <a:t>Хараппская</a:t>
            </a:r>
            <a:r>
              <a:rPr lang="ru-RU" sz="1000" dirty="0"/>
              <a:t> цивилизация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5DD77F0B-C785-F641-A8FB-3360301284AB}"/>
              </a:ext>
            </a:extLst>
          </p:cNvPr>
          <p:cNvSpPr/>
          <p:nvPr/>
        </p:nvSpPr>
        <p:spPr>
          <a:xfrm rot="16200000">
            <a:off x="2448219" y="3828022"/>
            <a:ext cx="100219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 err="1"/>
              <a:t>Чандрагупта</a:t>
            </a:r>
            <a:endParaRPr lang="ru-RU" sz="1000" dirty="0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044FA114-2D8A-A146-B729-B31F24EF5021}"/>
              </a:ext>
            </a:extLst>
          </p:cNvPr>
          <p:cNvSpPr/>
          <p:nvPr/>
        </p:nvSpPr>
        <p:spPr>
          <a:xfrm rot="16200000">
            <a:off x="3243731" y="3979613"/>
            <a:ext cx="63671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 err="1"/>
              <a:t>Ашока</a:t>
            </a:r>
            <a:endParaRPr lang="ru-RU" sz="1000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1F4F6967-A6A2-E640-A13B-22B80896D674}"/>
              </a:ext>
            </a:extLst>
          </p:cNvPr>
          <p:cNvSpPr/>
          <p:nvPr/>
        </p:nvSpPr>
        <p:spPr>
          <a:xfrm rot="16200000">
            <a:off x="2798877" y="3887332"/>
            <a:ext cx="94288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 </a:t>
            </a:r>
            <a:r>
              <a:rPr lang="ru-RU" sz="1000" dirty="0" err="1"/>
              <a:t>Биндусара</a:t>
            </a:r>
            <a:endParaRPr lang="ru-RU" sz="1000" dirty="0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C262AD02-3D99-5F43-B104-10C1555B82DC}"/>
              </a:ext>
            </a:extLst>
          </p:cNvPr>
          <p:cNvSpPr txBox="1"/>
          <p:nvPr/>
        </p:nvSpPr>
        <p:spPr>
          <a:xfrm>
            <a:off x="5205103" y="5891574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/>
              <a:t>30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FCAF5185-A3A8-2E4C-A183-F59A96669CA7}"/>
              </a:ext>
            </a:extLst>
          </p:cNvPr>
          <p:cNvSpPr/>
          <p:nvPr/>
        </p:nvSpPr>
        <p:spPr>
          <a:xfrm rot="16200000">
            <a:off x="274066" y="539281"/>
            <a:ext cx="37221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Юг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A8187D04-2287-C146-9087-2CD08E08C54A}"/>
              </a:ext>
            </a:extLst>
          </p:cNvPr>
          <p:cNvSpPr/>
          <p:nvPr/>
        </p:nvSpPr>
        <p:spPr>
          <a:xfrm>
            <a:off x="2959000" y="540724"/>
            <a:ext cx="9172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err="1"/>
              <a:t>Калинга</a:t>
            </a:r>
            <a:endParaRPr lang="ru-RU" sz="1400" dirty="0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266A3ED5-C859-014D-84DF-9364CC14ED38}"/>
              </a:ext>
            </a:extLst>
          </p:cNvPr>
          <p:cNvSpPr/>
          <p:nvPr/>
        </p:nvSpPr>
        <p:spPr>
          <a:xfrm>
            <a:off x="1822316" y="567227"/>
            <a:ext cx="83388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err="1"/>
              <a:t>Пандья</a:t>
            </a:r>
            <a:endParaRPr lang="ru-RU" sz="1400" dirty="0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F6743C79-5F77-BF40-8426-C52283923A88}"/>
              </a:ext>
            </a:extLst>
          </p:cNvPr>
          <p:cNvSpPr/>
          <p:nvPr/>
        </p:nvSpPr>
        <p:spPr>
          <a:xfrm>
            <a:off x="3941653" y="4439005"/>
            <a:ext cx="99578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b="1" dirty="0" err="1"/>
              <a:t>Сатавахана</a:t>
            </a:r>
            <a:endParaRPr lang="ru-RU" sz="1000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E698A917-0A3C-744C-8EE0-F19B1199223A}"/>
              </a:ext>
            </a:extLst>
          </p:cNvPr>
          <p:cNvSpPr/>
          <p:nvPr/>
        </p:nvSpPr>
        <p:spPr>
          <a:xfrm>
            <a:off x="3914598" y="540724"/>
            <a:ext cx="69762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err="1"/>
              <a:t>Чера</a:t>
            </a:r>
            <a:r>
              <a:rPr lang="ru-RU" sz="1400" b="1" dirty="0"/>
              <a:t> </a:t>
            </a:r>
            <a:endParaRPr lang="ru-RU" sz="1400" dirty="0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0A253242-DA34-7D41-80C1-C793C5D84F15}"/>
              </a:ext>
            </a:extLst>
          </p:cNvPr>
          <p:cNvSpPr/>
          <p:nvPr/>
        </p:nvSpPr>
        <p:spPr>
          <a:xfrm>
            <a:off x="5324277" y="540724"/>
            <a:ext cx="62709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err="1"/>
              <a:t>Чола</a:t>
            </a:r>
            <a:endParaRPr lang="ru-RU" sz="1400" dirty="0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2A3296CF-B2D3-0F4D-9BA8-FA93DC68F8D5}"/>
              </a:ext>
            </a:extLst>
          </p:cNvPr>
          <p:cNvSpPr/>
          <p:nvPr/>
        </p:nvSpPr>
        <p:spPr>
          <a:xfrm>
            <a:off x="4836241" y="4439213"/>
            <a:ext cx="59503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b="1" dirty="0" err="1"/>
              <a:t>Шунга</a:t>
            </a:r>
            <a:endParaRPr lang="ru-RU" sz="1000" dirty="0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B528CABC-364B-D346-BF36-F70E9CA4F820}"/>
              </a:ext>
            </a:extLst>
          </p:cNvPr>
          <p:cNvSpPr/>
          <p:nvPr/>
        </p:nvSpPr>
        <p:spPr>
          <a:xfrm>
            <a:off x="5336815" y="4452487"/>
            <a:ext cx="73770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b="1" dirty="0" err="1"/>
              <a:t>Кунинда</a:t>
            </a:r>
            <a:endParaRPr lang="ru-RU" sz="1000" dirty="0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537DE960-62ED-1145-8531-1DBAFEB3FBEF}"/>
              </a:ext>
            </a:extLst>
          </p:cNvPr>
          <p:cNvSpPr/>
          <p:nvPr/>
        </p:nvSpPr>
        <p:spPr>
          <a:xfrm>
            <a:off x="6173273" y="563478"/>
            <a:ext cx="95410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err="1"/>
              <a:t>Паллава</a:t>
            </a:r>
            <a:endParaRPr lang="ru-RU" sz="1400" dirty="0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46C2503F-8544-5141-A27D-C0FF14AC01DE}"/>
              </a:ext>
            </a:extLst>
          </p:cNvPr>
          <p:cNvSpPr/>
          <p:nvPr/>
        </p:nvSpPr>
        <p:spPr>
          <a:xfrm>
            <a:off x="7494571" y="563478"/>
            <a:ext cx="89639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err="1"/>
              <a:t>Чалукья</a:t>
            </a:r>
            <a:endParaRPr lang="ru-RU" sz="1400" dirty="0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3EDA8AAB-037B-8E41-9260-1D754EA40CE4}"/>
              </a:ext>
            </a:extLst>
          </p:cNvPr>
          <p:cNvSpPr/>
          <p:nvPr/>
        </p:nvSpPr>
        <p:spPr>
          <a:xfrm>
            <a:off x="8343160" y="573075"/>
            <a:ext cx="133402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err="1"/>
              <a:t>Раштракуты</a:t>
            </a:r>
            <a:endParaRPr lang="ru-RU" sz="1400" dirty="0"/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9B1C952E-5C5C-B14F-82A9-15D34F1C9B76}"/>
              </a:ext>
            </a:extLst>
          </p:cNvPr>
          <p:cNvSpPr/>
          <p:nvPr/>
        </p:nvSpPr>
        <p:spPr>
          <a:xfrm rot="16200000">
            <a:off x="138858" y="1870934"/>
            <a:ext cx="58862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Запад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1A5FECDA-7AE4-0D47-B393-969CEA76A54D}"/>
              </a:ext>
            </a:extLst>
          </p:cNvPr>
          <p:cNvSpPr txBox="1"/>
          <p:nvPr/>
        </p:nvSpPr>
        <p:spPr>
          <a:xfrm>
            <a:off x="6395568" y="5904279"/>
            <a:ext cx="3962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/>
              <a:t>320</a:t>
            </a: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F186A473-AAAC-7448-A0DC-2266A19B1077}"/>
              </a:ext>
            </a:extLst>
          </p:cNvPr>
          <p:cNvSpPr/>
          <p:nvPr/>
        </p:nvSpPr>
        <p:spPr>
          <a:xfrm>
            <a:off x="6582318" y="4315895"/>
            <a:ext cx="71365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err="1"/>
              <a:t>Гупты</a:t>
            </a:r>
            <a:endParaRPr lang="ru-RU" sz="1400" dirty="0"/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143DEB3F-B4FB-354F-A197-D8FA2DBAE37F}"/>
              </a:ext>
            </a:extLst>
          </p:cNvPr>
          <p:cNvSpPr/>
          <p:nvPr/>
        </p:nvSpPr>
        <p:spPr>
          <a:xfrm rot="16200000">
            <a:off x="6154637" y="3706218"/>
            <a:ext cx="110158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 err="1"/>
              <a:t>Чандрагупта</a:t>
            </a:r>
            <a:r>
              <a:rPr lang="ru-RU" sz="1000" dirty="0"/>
              <a:t> </a:t>
            </a:r>
            <a:r>
              <a:rPr lang="en-GB" sz="1000" dirty="0"/>
              <a:t>I </a:t>
            </a:r>
            <a:endParaRPr lang="ru-RU" sz="1000" dirty="0"/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E24B90AA-7313-914A-B946-57584122FD3D}"/>
              </a:ext>
            </a:extLst>
          </p:cNvPr>
          <p:cNvSpPr/>
          <p:nvPr/>
        </p:nvSpPr>
        <p:spPr>
          <a:xfrm>
            <a:off x="7789999" y="4329626"/>
            <a:ext cx="120417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err="1"/>
              <a:t>Пратихара</a:t>
            </a:r>
            <a:endParaRPr lang="ru-RU" sz="1400" dirty="0"/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AB084A50-7605-A546-B2D4-6F439B23D26E}"/>
              </a:ext>
            </a:extLst>
          </p:cNvPr>
          <p:cNvSpPr txBox="1"/>
          <p:nvPr/>
        </p:nvSpPr>
        <p:spPr>
          <a:xfrm>
            <a:off x="7676632" y="5904279"/>
            <a:ext cx="3962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/>
              <a:t>600</a:t>
            </a: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B286068E-B35A-4F4A-B6BC-A9599DA13724}"/>
              </a:ext>
            </a:extLst>
          </p:cNvPr>
          <p:cNvSpPr/>
          <p:nvPr/>
        </p:nvSpPr>
        <p:spPr>
          <a:xfrm>
            <a:off x="8967650" y="4327997"/>
            <a:ext cx="6415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/>
              <a:t>Пала</a:t>
            </a:r>
            <a:endParaRPr lang="ru-RU" sz="1400" dirty="0"/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729EA36D-681C-6741-BA38-4EBB3B546B85}"/>
              </a:ext>
            </a:extLst>
          </p:cNvPr>
          <p:cNvSpPr/>
          <p:nvPr/>
        </p:nvSpPr>
        <p:spPr>
          <a:xfrm rot="16200000">
            <a:off x="1495448" y="3819128"/>
            <a:ext cx="56938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Будда</a:t>
            </a: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C2323F17-ED0F-B141-861D-7ACF65515429}"/>
              </a:ext>
            </a:extLst>
          </p:cNvPr>
          <p:cNvSpPr/>
          <p:nvPr/>
        </p:nvSpPr>
        <p:spPr>
          <a:xfrm>
            <a:off x="3141988" y="3078694"/>
            <a:ext cx="73930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буддизм</a:t>
            </a: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8EAB2BAD-83B0-0F45-9562-53DAB50DAE19}"/>
              </a:ext>
            </a:extLst>
          </p:cNvPr>
          <p:cNvSpPr/>
          <p:nvPr/>
        </p:nvSpPr>
        <p:spPr>
          <a:xfrm rot="16200000">
            <a:off x="1360453" y="3025901"/>
            <a:ext cx="85472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 err="1"/>
              <a:t>Махавира</a:t>
            </a:r>
            <a:endParaRPr lang="ru-RU" sz="1000" dirty="0"/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D21A0D0D-B3F4-C842-AD71-552771A84FB3}"/>
              </a:ext>
            </a:extLst>
          </p:cNvPr>
          <p:cNvSpPr/>
          <p:nvPr/>
        </p:nvSpPr>
        <p:spPr>
          <a:xfrm>
            <a:off x="9010170" y="3986133"/>
            <a:ext cx="73930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буддизм</a:t>
            </a: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4D01FF01-DBC2-B74F-BD7A-C312EEDD748D}"/>
              </a:ext>
            </a:extLst>
          </p:cNvPr>
          <p:cNvSpPr/>
          <p:nvPr/>
        </p:nvSpPr>
        <p:spPr>
          <a:xfrm>
            <a:off x="6761735" y="3893231"/>
            <a:ext cx="73129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индуизм</a:t>
            </a: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1AB984AC-EA37-E742-87C6-984F47079CF2}"/>
              </a:ext>
            </a:extLst>
          </p:cNvPr>
          <p:cNvSpPr/>
          <p:nvPr/>
        </p:nvSpPr>
        <p:spPr>
          <a:xfrm>
            <a:off x="5192230" y="3402113"/>
            <a:ext cx="73129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индуизм</a:t>
            </a:r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A757BF51-44A8-9245-A53D-A809B56B5E2F}"/>
              </a:ext>
            </a:extLst>
          </p:cNvPr>
          <p:cNvSpPr/>
          <p:nvPr/>
        </p:nvSpPr>
        <p:spPr>
          <a:xfrm>
            <a:off x="5161020" y="3083674"/>
            <a:ext cx="73930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буддизм</a:t>
            </a:r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AD156A82-0EB6-9744-88D0-8769EB6575C8}"/>
              </a:ext>
            </a:extLst>
          </p:cNvPr>
          <p:cNvSpPr/>
          <p:nvPr/>
        </p:nvSpPr>
        <p:spPr>
          <a:xfrm>
            <a:off x="5241165" y="1612097"/>
            <a:ext cx="73930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буддизм</a:t>
            </a: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780527FA-CEDC-4445-B2E9-52CB31708583}"/>
              </a:ext>
            </a:extLst>
          </p:cNvPr>
          <p:cNvSpPr/>
          <p:nvPr/>
        </p:nvSpPr>
        <p:spPr>
          <a:xfrm>
            <a:off x="2017000" y="2853501"/>
            <a:ext cx="84991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джайнизм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C85C1CC9-FC3B-FE4B-A19D-48F9CB8C198C}"/>
              </a:ext>
            </a:extLst>
          </p:cNvPr>
          <p:cNvSpPr txBox="1"/>
          <p:nvPr/>
        </p:nvSpPr>
        <p:spPr>
          <a:xfrm>
            <a:off x="7174611" y="1929984"/>
            <a:ext cx="8290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err="1"/>
              <a:t>эфталиты</a:t>
            </a:r>
            <a:endParaRPr lang="ru-RU" sz="1000" dirty="0"/>
          </a:p>
          <a:p>
            <a:r>
              <a:rPr lang="ru-RU" sz="1000" dirty="0" err="1"/>
              <a:t>юэчжи</a:t>
            </a:r>
            <a:r>
              <a:rPr lang="ru-RU" sz="1000" dirty="0"/>
              <a:t> </a:t>
            </a:r>
          </a:p>
        </p:txBody>
      </p:sp>
      <p:cxnSp>
        <p:nvCxnSpPr>
          <p:cNvPr id="110" name="Straight Arrow Connector 109">
            <a:extLst>
              <a:ext uri="{FF2B5EF4-FFF2-40B4-BE49-F238E27FC236}">
                <a16:creationId xmlns:a16="http://schemas.microsoft.com/office/drawing/2014/main" id="{46F565C5-919A-B949-866B-14C5C295300B}"/>
              </a:ext>
            </a:extLst>
          </p:cNvPr>
          <p:cNvCxnSpPr>
            <a:cxnSpLocks/>
          </p:cNvCxnSpPr>
          <p:nvPr/>
        </p:nvCxnSpPr>
        <p:spPr>
          <a:xfrm>
            <a:off x="7477192" y="2515265"/>
            <a:ext cx="0" cy="2019916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TextBox 110">
            <a:extLst>
              <a:ext uri="{FF2B5EF4-FFF2-40B4-BE49-F238E27FC236}">
                <a16:creationId xmlns:a16="http://schemas.microsoft.com/office/drawing/2014/main" id="{D6E513A0-A87E-6C4A-B392-E9B6421F2128}"/>
              </a:ext>
            </a:extLst>
          </p:cNvPr>
          <p:cNvSpPr txBox="1"/>
          <p:nvPr/>
        </p:nvSpPr>
        <p:spPr>
          <a:xfrm>
            <a:off x="8003684" y="3547975"/>
            <a:ext cx="77457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err="1"/>
              <a:t>гуджары</a:t>
            </a:r>
            <a:r>
              <a:rPr lang="ru-RU" sz="1000" dirty="0"/>
              <a:t> </a:t>
            </a:r>
          </a:p>
        </p:txBody>
      </p:sp>
      <p:cxnSp>
        <p:nvCxnSpPr>
          <p:cNvPr id="112" name="Straight Arrow Connector 111">
            <a:extLst>
              <a:ext uri="{FF2B5EF4-FFF2-40B4-BE49-F238E27FC236}">
                <a16:creationId xmlns:a16="http://schemas.microsoft.com/office/drawing/2014/main" id="{694E988C-E745-7B4C-AF2C-3CAC2E5E0D81}"/>
              </a:ext>
            </a:extLst>
          </p:cNvPr>
          <p:cNvCxnSpPr>
            <a:cxnSpLocks/>
          </p:cNvCxnSpPr>
          <p:nvPr/>
        </p:nvCxnSpPr>
        <p:spPr>
          <a:xfrm flipV="1">
            <a:off x="8323920" y="2390537"/>
            <a:ext cx="0" cy="1055568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TextBox 113">
            <a:extLst>
              <a:ext uri="{FF2B5EF4-FFF2-40B4-BE49-F238E27FC236}">
                <a16:creationId xmlns:a16="http://schemas.microsoft.com/office/drawing/2014/main" id="{BAF83615-8115-8C4B-BA6A-A3D82DCBE04E}"/>
              </a:ext>
            </a:extLst>
          </p:cNvPr>
          <p:cNvSpPr txBox="1"/>
          <p:nvPr/>
        </p:nvSpPr>
        <p:spPr>
          <a:xfrm>
            <a:off x="8022599" y="3839556"/>
            <a:ext cx="85472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/>
              <a:t>раджпуты 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8D91418D-9367-6446-865C-25CEB503BB0D}"/>
              </a:ext>
            </a:extLst>
          </p:cNvPr>
          <p:cNvSpPr txBox="1"/>
          <p:nvPr/>
        </p:nvSpPr>
        <p:spPr>
          <a:xfrm>
            <a:off x="8192838" y="5891574"/>
            <a:ext cx="3962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/>
              <a:t>736</a:t>
            </a:r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9D956222-1DC5-CC41-9749-4CE4495D3CC0}"/>
              </a:ext>
            </a:extLst>
          </p:cNvPr>
          <p:cNvSpPr/>
          <p:nvPr/>
        </p:nvSpPr>
        <p:spPr>
          <a:xfrm rot="16200000">
            <a:off x="8229544" y="3076748"/>
            <a:ext cx="51328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Дели</a:t>
            </a: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444660F7-3294-BC49-A219-18E088168B7B}"/>
              </a:ext>
            </a:extLst>
          </p:cNvPr>
          <p:cNvSpPr/>
          <p:nvPr/>
        </p:nvSpPr>
        <p:spPr>
          <a:xfrm>
            <a:off x="8013180" y="4166981"/>
            <a:ext cx="73129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индуизм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BF740752-0A78-8D44-A06D-1EC5DA31A3F6}"/>
              </a:ext>
            </a:extLst>
          </p:cNvPr>
          <p:cNvSpPr txBox="1"/>
          <p:nvPr/>
        </p:nvSpPr>
        <p:spPr>
          <a:xfrm>
            <a:off x="11052974" y="5894200"/>
            <a:ext cx="4667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/>
              <a:t>1206</a:t>
            </a:r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EC48964C-ACD2-3D4C-9C54-3A1BB018AF7B}"/>
              </a:ext>
            </a:extLst>
          </p:cNvPr>
          <p:cNvSpPr/>
          <p:nvPr/>
        </p:nvSpPr>
        <p:spPr>
          <a:xfrm rot="16200000">
            <a:off x="10444160" y="3562322"/>
            <a:ext cx="150714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Делийский султанат</a:t>
            </a: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125AB03F-9BD4-7040-A489-5171A753DD4B}"/>
              </a:ext>
            </a:extLst>
          </p:cNvPr>
          <p:cNvSpPr/>
          <p:nvPr/>
        </p:nvSpPr>
        <p:spPr>
          <a:xfrm>
            <a:off x="11499418" y="4192784"/>
            <a:ext cx="61747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ислам</a:t>
            </a:r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A73EA6ED-C614-6941-8FB8-1E1FF0B11F55}"/>
              </a:ext>
            </a:extLst>
          </p:cNvPr>
          <p:cNvSpPr/>
          <p:nvPr/>
        </p:nvSpPr>
        <p:spPr>
          <a:xfrm>
            <a:off x="11392878" y="694612"/>
            <a:ext cx="73129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индуизм</a:t>
            </a:r>
          </a:p>
        </p:txBody>
      </p:sp>
    </p:spTree>
    <p:extLst>
      <p:ext uri="{BB962C8B-B14F-4D97-AF65-F5344CB8AC3E}">
        <p14:creationId xmlns:p14="http://schemas.microsoft.com/office/powerpoint/2010/main" val="29328467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53D4497-F838-8048-8C5F-0AD1782DE05F}"/>
              </a:ext>
            </a:extLst>
          </p:cNvPr>
          <p:cNvCxnSpPr>
            <a:cxnSpLocks/>
          </p:cNvCxnSpPr>
          <p:nvPr/>
        </p:nvCxnSpPr>
        <p:spPr>
          <a:xfrm>
            <a:off x="599137" y="4990289"/>
            <a:ext cx="10979144" cy="0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6DD1178F-C312-C542-84C3-F5D6B3F1E21C}"/>
              </a:ext>
            </a:extLst>
          </p:cNvPr>
          <p:cNvSpPr/>
          <p:nvPr/>
        </p:nvSpPr>
        <p:spPr>
          <a:xfrm rot="16200000">
            <a:off x="90642" y="4351825"/>
            <a:ext cx="60305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Север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FCAF5185-A3A8-2E4C-A183-F59A96669CA7}"/>
              </a:ext>
            </a:extLst>
          </p:cNvPr>
          <p:cNvSpPr/>
          <p:nvPr/>
        </p:nvSpPr>
        <p:spPr>
          <a:xfrm rot="16200000">
            <a:off x="274066" y="539281"/>
            <a:ext cx="37221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Юг</a:t>
            </a: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9B1C952E-5C5C-B14F-82A9-15D34F1C9B76}"/>
              </a:ext>
            </a:extLst>
          </p:cNvPr>
          <p:cNvSpPr/>
          <p:nvPr/>
        </p:nvSpPr>
        <p:spPr>
          <a:xfrm rot="16200000">
            <a:off x="138858" y="1870934"/>
            <a:ext cx="58862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Запад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AB084A50-7605-A546-B2D4-6F439B23D26E}"/>
              </a:ext>
            </a:extLst>
          </p:cNvPr>
          <p:cNvSpPr txBox="1"/>
          <p:nvPr/>
        </p:nvSpPr>
        <p:spPr>
          <a:xfrm>
            <a:off x="6889031" y="5730298"/>
            <a:ext cx="4667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/>
              <a:t>1858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8D91418D-9367-6446-865C-25CEB503BB0D}"/>
              </a:ext>
            </a:extLst>
          </p:cNvPr>
          <p:cNvSpPr txBox="1"/>
          <p:nvPr/>
        </p:nvSpPr>
        <p:spPr>
          <a:xfrm>
            <a:off x="8094518" y="5681033"/>
            <a:ext cx="4667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/>
              <a:t>1947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BF740752-0A78-8D44-A06D-1EC5DA31A3F6}"/>
              </a:ext>
            </a:extLst>
          </p:cNvPr>
          <p:cNvSpPr txBox="1"/>
          <p:nvPr/>
        </p:nvSpPr>
        <p:spPr>
          <a:xfrm>
            <a:off x="685655" y="5715980"/>
            <a:ext cx="4667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/>
              <a:t>1206</a:t>
            </a:r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EC48964C-ACD2-3D4C-9C54-3A1BB018AF7B}"/>
              </a:ext>
            </a:extLst>
          </p:cNvPr>
          <p:cNvSpPr/>
          <p:nvPr/>
        </p:nvSpPr>
        <p:spPr>
          <a:xfrm>
            <a:off x="919052" y="4351824"/>
            <a:ext cx="150714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Делийский султанат</a:t>
            </a: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125AB03F-9BD4-7040-A489-5171A753DD4B}"/>
              </a:ext>
            </a:extLst>
          </p:cNvPr>
          <p:cNvSpPr/>
          <p:nvPr/>
        </p:nvSpPr>
        <p:spPr>
          <a:xfrm>
            <a:off x="1152449" y="3786371"/>
            <a:ext cx="61747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ислам</a:t>
            </a:r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A73EA6ED-C614-6941-8FB8-1E1FF0B11F55}"/>
              </a:ext>
            </a:extLst>
          </p:cNvPr>
          <p:cNvSpPr/>
          <p:nvPr/>
        </p:nvSpPr>
        <p:spPr>
          <a:xfrm>
            <a:off x="919052" y="602280"/>
            <a:ext cx="73129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индуизм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09E77AB-DBD0-1B4A-87EA-EFCA22EAFB74}"/>
              </a:ext>
            </a:extLst>
          </p:cNvPr>
          <p:cNvSpPr txBox="1"/>
          <p:nvPr/>
        </p:nvSpPr>
        <p:spPr>
          <a:xfrm>
            <a:off x="2357936" y="5738095"/>
            <a:ext cx="4667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/>
              <a:t>1526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9300FFC3-A5B6-F340-BB80-BB57CF46CF9A}"/>
              </a:ext>
            </a:extLst>
          </p:cNvPr>
          <p:cNvSpPr/>
          <p:nvPr/>
        </p:nvSpPr>
        <p:spPr>
          <a:xfrm>
            <a:off x="1152449" y="4037163"/>
            <a:ext cx="73129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индуизм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F78F21B0-0989-C243-AF86-9F25D5EAD217}"/>
              </a:ext>
            </a:extLst>
          </p:cNvPr>
          <p:cNvSpPr/>
          <p:nvPr/>
        </p:nvSpPr>
        <p:spPr>
          <a:xfrm>
            <a:off x="4333808" y="4572117"/>
            <a:ext cx="124104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Великие Моголы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728F626F-256E-0948-9B4A-85EF60F3BFC2}"/>
              </a:ext>
            </a:extLst>
          </p:cNvPr>
          <p:cNvSpPr/>
          <p:nvPr/>
        </p:nvSpPr>
        <p:spPr>
          <a:xfrm>
            <a:off x="797894" y="4617268"/>
            <a:ext cx="156004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персидская культура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3D5915FD-2FFC-BE48-92A2-D249C8E0A3B2}"/>
              </a:ext>
            </a:extLst>
          </p:cNvPr>
          <p:cNvSpPr/>
          <p:nvPr/>
        </p:nvSpPr>
        <p:spPr>
          <a:xfrm rot="16200000">
            <a:off x="2235093" y="4006611"/>
            <a:ext cx="59022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 err="1"/>
              <a:t>Бабур</a:t>
            </a:r>
            <a:endParaRPr lang="ru-RU" sz="1000" dirty="0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F2FD00D9-53EF-FC48-ACFC-20BCA0714CFF}"/>
              </a:ext>
            </a:extLst>
          </p:cNvPr>
          <p:cNvSpPr/>
          <p:nvPr/>
        </p:nvSpPr>
        <p:spPr>
          <a:xfrm rot="16200000">
            <a:off x="2864248" y="3958373"/>
            <a:ext cx="60625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Акбар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97522365-7821-D84A-884B-42DBE01ABC0B}"/>
              </a:ext>
            </a:extLst>
          </p:cNvPr>
          <p:cNvSpPr/>
          <p:nvPr/>
        </p:nvSpPr>
        <p:spPr>
          <a:xfrm rot="16200000">
            <a:off x="3331044" y="3786370"/>
            <a:ext cx="90762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 err="1"/>
              <a:t>Джахангир</a:t>
            </a:r>
            <a:endParaRPr lang="ru-RU" sz="1000" dirty="0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C30C3B90-2152-A04C-8DFF-E070A9712971}"/>
              </a:ext>
            </a:extLst>
          </p:cNvPr>
          <p:cNvSpPr/>
          <p:nvPr/>
        </p:nvSpPr>
        <p:spPr>
          <a:xfrm>
            <a:off x="3082448" y="3178676"/>
            <a:ext cx="5966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Дин-и</a:t>
            </a:r>
          </a:p>
          <a:p>
            <a:r>
              <a:rPr lang="ru-RU" sz="1000" dirty="0"/>
              <a:t> </a:t>
            </a:r>
            <a:r>
              <a:rPr lang="ru-RU" sz="1000" dirty="0" err="1"/>
              <a:t>илахи</a:t>
            </a:r>
            <a:endParaRPr lang="ru-RU" sz="1000" dirty="0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96477A69-91C4-2841-A781-0584F0FFD31E}"/>
              </a:ext>
            </a:extLst>
          </p:cNvPr>
          <p:cNvSpPr/>
          <p:nvPr/>
        </p:nvSpPr>
        <p:spPr>
          <a:xfrm rot="16200000">
            <a:off x="4395043" y="3921510"/>
            <a:ext cx="87235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 err="1"/>
              <a:t>Аурангзеб</a:t>
            </a:r>
            <a:endParaRPr lang="ru-RU" sz="1000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90C7D619-B5C3-3247-ACBA-461FDEE0C28A}"/>
              </a:ext>
            </a:extLst>
          </p:cNvPr>
          <p:cNvSpPr txBox="1"/>
          <p:nvPr/>
        </p:nvSpPr>
        <p:spPr>
          <a:xfrm>
            <a:off x="3661743" y="5758068"/>
            <a:ext cx="4667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/>
              <a:t>1605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F884DC61-4D8E-C145-A310-B6817D637773}"/>
              </a:ext>
            </a:extLst>
          </p:cNvPr>
          <p:cNvSpPr txBox="1"/>
          <p:nvPr/>
        </p:nvSpPr>
        <p:spPr>
          <a:xfrm>
            <a:off x="4831221" y="5710783"/>
            <a:ext cx="4667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/>
              <a:t>1707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E494AE02-73D5-C845-A4C0-B680DC5217F2}"/>
              </a:ext>
            </a:extLst>
          </p:cNvPr>
          <p:cNvSpPr/>
          <p:nvPr/>
        </p:nvSpPr>
        <p:spPr>
          <a:xfrm>
            <a:off x="5439353" y="3958372"/>
            <a:ext cx="75052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маратхи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16A53937-FC39-D542-B77C-A0E739588BC3}"/>
              </a:ext>
            </a:extLst>
          </p:cNvPr>
          <p:cNvSpPr/>
          <p:nvPr/>
        </p:nvSpPr>
        <p:spPr>
          <a:xfrm>
            <a:off x="5064618" y="1870933"/>
            <a:ext cx="79380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афганцы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3C89D6CB-FB8F-1A48-9DC6-E608A88AD4CD}"/>
              </a:ext>
            </a:extLst>
          </p:cNvPr>
          <p:cNvSpPr txBox="1"/>
          <p:nvPr/>
        </p:nvSpPr>
        <p:spPr>
          <a:xfrm>
            <a:off x="6270105" y="5738094"/>
            <a:ext cx="4667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/>
              <a:t>1803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2AD076C9-6DCD-AE4A-A4CE-88BC138F4AD8}"/>
              </a:ext>
            </a:extLst>
          </p:cNvPr>
          <p:cNvSpPr/>
          <p:nvPr/>
        </p:nvSpPr>
        <p:spPr>
          <a:xfrm rot="16200000">
            <a:off x="5152017" y="3455675"/>
            <a:ext cx="262764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Захват Ост-Индской компанией Дели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D48142D0-6AA0-CC41-AE52-15AF378712B9}"/>
              </a:ext>
            </a:extLst>
          </p:cNvPr>
          <p:cNvSpPr/>
          <p:nvPr/>
        </p:nvSpPr>
        <p:spPr>
          <a:xfrm>
            <a:off x="7012661" y="4449006"/>
            <a:ext cx="10390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Британская</a:t>
            </a:r>
          </a:p>
          <a:p>
            <a:r>
              <a:rPr lang="ru-RU" sz="1000" dirty="0"/>
              <a:t> колонизация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69F9676-6BF3-A346-9FB9-3F2111EC7459}"/>
              </a:ext>
            </a:extLst>
          </p:cNvPr>
          <p:cNvSpPr/>
          <p:nvPr/>
        </p:nvSpPr>
        <p:spPr>
          <a:xfrm>
            <a:off x="4947736" y="3578091"/>
            <a:ext cx="144783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Империя </a:t>
            </a:r>
            <a:r>
              <a:rPr lang="ru-RU" sz="1000" dirty="0" err="1"/>
              <a:t>Маратхов</a:t>
            </a:r>
            <a:endParaRPr lang="ru-RU" sz="1000" dirty="0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090E786C-1803-A94C-9692-4EF1870C244C}"/>
              </a:ext>
            </a:extLst>
          </p:cNvPr>
          <p:cNvSpPr/>
          <p:nvPr/>
        </p:nvSpPr>
        <p:spPr>
          <a:xfrm rot="16200000">
            <a:off x="7190964" y="3307866"/>
            <a:ext cx="164981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Вторая мировая война</a:t>
            </a: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030C1F8A-3837-524F-B130-400633A78F10}"/>
              </a:ext>
            </a:extLst>
          </p:cNvPr>
          <p:cNvSpPr/>
          <p:nvPr/>
        </p:nvSpPr>
        <p:spPr>
          <a:xfrm>
            <a:off x="8986903" y="4474331"/>
            <a:ext cx="169469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Индийская Республика</a:t>
            </a: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C3A55235-7C96-1F4E-A255-0A172C74EDAF}"/>
              </a:ext>
            </a:extLst>
          </p:cNvPr>
          <p:cNvSpPr/>
          <p:nvPr/>
        </p:nvSpPr>
        <p:spPr>
          <a:xfrm>
            <a:off x="8451482" y="1747822"/>
            <a:ext cx="80182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Пакистан</a:t>
            </a:r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9F7942BC-821D-CC4C-AD78-0C5369F5339A}"/>
              </a:ext>
            </a:extLst>
          </p:cNvPr>
          <p:cNvSpPr/>
          <p:nvPr/>
        </p:nvSpPr>
        <p:spPr>
          <a:xfrm>
            <a:off x="9253305" y="1765099"/>
            <a:ext cx="91082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Бангладеш</a:t>
            </a: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1522864C-8169-0043-A031-2C4C127B08BC}"/>
              </a:ext>
            </a:extLst>
          </p:cNvPr>
          <p:cNvSpPr/>
          <p:nvPr/>
        </p:nvSpPr>
        <p:spPr>
          <a:xfrm>
            <a:off x="7733580" y="4218289"/>
            <a:ext cx="56457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Ганди</a:t>
            </a:r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5A299527-9ACB-244C-892D-A91E272E04C0}"/>
              </a:ext>
            </a:extLst>
          </p:cNvPr>
          <p:cNvSpPr/>
          <p:nvPr/>
        </p:nvSpPr>
        <p:spPr>
          <a:xfrm>
            <a:off x="8374544" y="4202785"/>
            <a:ext cx="51328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Неру</a:t>
            </a:r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7F369191-EA44-4A47-8A32-0B45DF618A9C}"/>
              </a:ext>
            </a:extLst>
          </p:cNvPr>
          <p:cNvSpPr/>
          <p:nvPr/>
        </p:nvSpPr>
        <p:spPr>
          <a:xfrm>
            <a:off x="10730812" y="4240180"/>
            <a:ext cx="54213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 err="1"/>
              <a:t>Моди</a:t>
            </a:r>
            <a:endParaRPr lang="ru-RU" sz="1000" dirty="0"/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34651292-C947-D74C-A22C-54E791C23842}"/>
              </a:ext>
            </a:extLst>
          </p:cNvPr>
          <p:cNvSpPr/>
          <p:nvPr/>
        </p:nvSpPr>
        <p:spPr>
          <a:xfrm>
            <a:off x="8397948" y="2081002"/>
            <a:ext cx="97975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Мухаммад</a:t>
            </a:r>
          </a:p>
          <a:p>
            <a:r>
              <a:rPr lang="ru-RU" sz="1000" dirty="0"/>
              <a:t>Али Джинна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D05FCA57-E6A5-574B-98BA-2F98B736D1C6}"/>
              </a:ext>
            </a:extLst>
          </p:cNvPr>
          <p:cNvSpPr txBox="1"/>
          <p:nvPr/>
        </p:nvSpPr>
        <p:spPr>
          <a:xfrm>
            <a:off x="10779520" y="5681032"/>
            <a:ext cx="4667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/>
              <a:t>2014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59083309-271B-0841-8C7C-9990BC3985E4}"/>
              </a:ext>
            </a:extLst>
          </p:cNvPr>
          <p:cNvSpPr txBox="1"/>
          <p:nvPr/>
        </p:nvSpPr>
        <p:spPr>
          <a:xfrm>
            <a:off x="7842843" y="4439081"/>
            <a:ext cx="54053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err="1"/>
              <a:t>Тилак</a:t>
            </a:r>
            <a:endParaRPr lang="ru-RU" sz="1000" dirty="0"/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12F89809-7E19-FC4D-9F75-C8EDDA540314}"/>
              </a:ext>
            </a:extLst>
          </p:cNvPr>
          <p:cNvSpPr txBox="1"/>
          <p:nvPr/>
        </p:nvSpPr>
        <p:spPr>
          <a:xfrm>
            <a:off x="8028791" y="4683259"/>
            <a:ext cx="85311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err="1"/>
              <a:t>Саваркар</a:t>
            </a:r>
            <a:endParaRPr lang="ru-RU" sz="1000" dirty="0"/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61CB874D-305D-9F48-9572-935078183DBA}"/>
              </a:ext>
            </a:extLst>
          </p:cNvPr>
          <p:cNvSpPr txBox="1"/>
          <p:nvPr/>
        </p:nvSpPr>
        <p:spPr>
          <a:xfrm>
            <a:off x="10874257" y="3724706"/>
            <a:ext cx="7441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err="1"/>
              <a:t>хиндутва</a:t>
            </a:r>
            <a:endParaRPr lang="ru-RU" sz="1000" dirty="0"/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A05BE265-DED2-9D47-A764-6BA019EBFE0B}"/>
              </a:ext>
            </a:extLst>
          </p:cNvPr>
          <p:cNvSpPr/>
          <p:nvPr/>
        </p:nvSpPr>
        <p:spPr>
          <a:xfrm>
            <a:off x="2696213" y="2606071"/>
            <a:ext cx="55015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сикхи</a:t>
            </a:r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5E379B20-65A8-594C-9EB3-5AB890E04B91}"/>
              </a:ext>
            </a:extLst>
          </p:cNvPr>
          <p:cNvSpPr/>
          <p:nvPr/>
        </p:nvSpPr>
        <p:spPr>
          <a:xfrm>
            <a:off x="2749152" y="2883614"/>
            <a:ext cx="59022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 err="1"/>
              <a:t>Нанак</a:t>
            </a:r>
            <a:endParaRPr lang="ru-RU" sz="1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63B5408-2EF8-4F4C-AB95-7FE8C6BD1CB6}"/>
              </a:ext>
            </a:extLst>
          </p:cNvPr>
          <p:cNvSpPr txBox="1"/>
          <p:nvPr/>
        </p:nvSpPr>
        <p:spPr>
          <a:xfrm>
            <a:off x="1608251" y="3282171"/>
            <a:ext cx="7216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/>
              <a:t>суфизм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4466967-9D44-DC42-ACC3-6BADB6ABEDCF}"/>
              </a:ext>
            </a:extLst>
          </p:cNvPr>
          <p:cNvSpPr txBox="1"/>
          <p:nvPr/>
        </p:nvSpPr>
        <p:spPr>
          <a:xfrm>
            <a:off x="7842843" y="6176424"/>
            <a:ext cx="1850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/>
              <a:t>археомодерн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58816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>
            <a:extLst>
              <a:ext uri="{FF2B5EF4-FFF2-40B4-BE49-F238E27FC236}">
                <a16:creationId xmlns:a16="http://schemas.microsoft.com/office/drawing/2014/main" id="{1414F770-E0E8-A741-B54F-2E7549EC0F56}"/>
              </a:ext>
            </a:extLst>
          </p:cNvPr>
          <p:cNvSpPr txBox="1"/>
          <p:nvPr/>
        </p:nvSpPr>
        <p:spPr>
          <a:xfrm>
            <a:off x="4051154" y="6310109"/>
            <a:ext cx="3206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Индийская </a:t>
            </a:r>
            <a:r>
              <a:rPr lang="ru-RU" dirty="0" err="1"/>
              <a:t>вестернология</a:t>
            </a:r>
            <a:endParaRPr lang="ru-RU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D96B839-43DC-044E-AE12-B61EA5B4D731}"/>
              </a:ext>
            </a:extLst>
          </p:cNvPr>
          <p:cNvCxnSpPr>
            <a:cxnSpLocks/>
          </p:cNvCxnSpPr>
          <p:nvPr/>
        </p:nvCxnSpPr>
        <p:spPr>
          <a:xfrm flipV="1">
            <a:off x="5654317" y="4073023"/>
            <a:ext cx="0" cy="1073954"/>
          </a:xfrm>
          <a:prstGeom prst="line">
            <a:avLst/>
          </a:prstGeom>
          <a:ln w="666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84228D59-20CD-C54A-9E01-A12AC7628CF6}"/>
              </a:ext>
            </a:extLst>
          </p:cNvPr>
          <p:cNvSpPr txBox="1"/>
          <p:nvPr/>
        </p:nvSpPr>
        <p:spPr>
          <a:xfrm rot="16200000">
            <a:off x="5888629" y="3244334"/>
            <a:ext cx="29722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FFC000"/>
                </a:solidFill>
              </a:rPr>
              <a:t>Индийская цивилизация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6C79D2E-0598-E44E-895E-BC41C09CD381}"/>
              </a:ext>
            </a:extLst>
          </p:cNvPr>
          <p:cNvSpPr txBox="1"/>
          <p:nvPr/>
        </p:nvSpPr>
        <p:spPr>
          <a:xfrm>
            <a:off x="145247" y="1848053"/>
            <a:ext cx="17139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B0F0"/>
                </a:solidFill>
              </a:rPr>
              <a:t>Западная</a:t>
            </a:r>
          </a:p>
          <a:p>
            <a:r>
              <a:rPr lang="ru-RU" dirty="0">
                <a:solidFill>
                  <a:srgbClr val="00B0F0"/>
                </a:solidFill>
              </a:rPr>
              <a:t> цивилизация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851BB2-DB73-1B44-A6C7-71FB61A094E9}"/>
              </a:ext>
            </a:extLst>
          </p:cNvPr>
          <p:cNvSpPr txBox="1"/>
          <p:nvPr/>
        </p:nvSpPr>
        <p:spPr>
          <a:xfrm>
            <a:off x="4329826" y="2475611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1803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FF280116-FB0F-AA45-A8A2-AA5F02C75301}"/>
              </a:ext>
            </a:extLst>
          </p:cNvPr>
          <p:cNvSpPr txBox="1"/>
          <p:nvPr/>
        </p:nvSpPr>
        <p:spPr>
          <a:xfrm>
            <a:off x="4957878" y="505408"/>
            <a:ext cx="519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XXI</a:t>
            </a:r>
            <a:endParaRPr lang="ru-RU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D275268-661F-6242-8F6E-6FD87F290FE1}"/>
              </a:ext>
            </a:extLst>
          </p:cNvPr>
          <p:cNvCxnSpPr>
            <a:cxnSpLocks/>
            <a:endCxn id="9" idx="2"/>
          </p:cNvCxnSpPr>
          <p:nvPr/>
        </p:nvCxnSpPr>
        <p:spPr>
          <a:xfrm flipV="1">
            <a:off x="2001096" y="2844943"/>
            <a:ext cx="2677544" cy="15764"/>
          </a:xfrm>
          <a:prstGeom prst="straightConnector1">
            <a:avLst/>
          </a:prstGeom>
          <a:ln w="19050">
            <a:solidFill>
              <a:schemeClr val="bg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B6F7F76F-9DCF-734D-9A14-05B0074078C1}"/>
              </a:ext>
            </a:extLst>
          </p:cNvPr>
          <p:cNvCxnSpPr>
            <a:cxnSpLocks/>
          </p:cNvCxnSpPr>
          <p:nvPr/>
        </p:nvCxnSpPr>
        <p:spPr>
          <a:xfrm>
            <a:off x="2063897" y="4073023"/>
            <a:ext cx="2806807" cy="0"/>
          </a:xfrm>
          <a:prstGeom prst="straightConnector1">
            <a:avLst/>
          </a:prstGeom>
          <a:ln w="19050">
            <a:solidFill>
              <a:schemeClr val="bg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16ACE69E-8E0C-9A40-AEDB-45D54CC93F6C}"/>
              </a:ext>
            </a:extLst>
          </p:cNvPr>
          <p:cNvSpPr txBox="1"/>
          <p:nvPr/>
        </p:nvSpPr>
        <p:spPr>
          <a:xfrm>
            <a:off x="1863049" y="2489030"/>
            <a:ext cx="180049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/>
              <a:t>британская колонизация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26B27CF-8E72-4C4F-AD16-BA1DF6B43969}"/>
              </a:ext>
            </a:extLst>
          </p:cNvPr>
          <p:cNvSpPr txBox="1"/>
          <p:nvPr/>
        </p:nvSpPr>
        <p:spPr>
          <a:xfrm>
            <a:off x="2662115" y="1747449"/>
            <a:ext cx="114967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/>
              <a:t>вестернизация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5C449395-380B-1840-BF6C-83C2F9CE752A}"/>
              </a:ext>
            </a:extLst>
          </p:cNvPr>
          <p:cNvSpPr txBox="1"/>
          <p:nvPr/>
        </p:nvSpPr>
        <p:spPr>
          <a:xfrm>
            <a:off x="4416043" y="1224131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1947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C9CDC23-BA61-A44F-B753-A6C0E8BBFEA1}"/>
              </a:ext>
            </a:extLst>
          </p:cNvPr>
          <p:cNvSpPr txBox="1"/>
          <p:nvPr/>
        </p:nvSpPr>
        <p:spPr>
          <a:xfrm rot="16200000">
            <a:off x="3606090" y="871630"/>
            <a:ext cx="84350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/>
              <a:t>социализм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C04C7FEE-317E-774A-9585-F566FA2D76BC}"/>
              </a:ext>
            </a:extLst>
          </p:cNvPr>
          <p:cNvSpPr txBox="1"/>
          <p:nvPr/>
        </p:nvSpPr>
        <p:spPr>
          <a:xfrm rot="16200000">
            <a:off x="3858635" y="1381815"/>
            <a:ext cx="98456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/>
              <a:t>национализм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AA5539C-E71A-564C-B43B-BE4A082FDD11}"/>
              </a:ext>
            </a:extLst>
          </p:cNvPr>
          <p:cNvSpPr txBox="1"/>
          <p:nvPr/>
        </p:nvSpPr>
        <p:spPr>
          <a:xfrm>
            <a:off x="4290966" y="3518455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1206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EEA8D95-ECF7-4D48-8308-DFE8A8C5C3C5}"/>
              </a:ext>
            </a:extLst>
          </p:cNvPr>
          <p:cNvSpPr txBox="1"/>
          <p:nvPr/>
        </p:nvSpPr>
        <p:spPr>
          <a:xfrm>
            <a:off x="1809014" y="3517612"/>
            <a:ext cx="17652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/>
              <a:t>исламская колонизация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EFE7B34-9790-9C4F-B7F2-F0585308C5D9}"/>
              </a:ext>
            </a:extLst>
          </p:cNvPr>
          <p:cNvSpPr txBox="1"/>
          <p:nvPr/>
        </p:nvSpPr>
        <p:spPr>
          <a:xfrm>
            <a:off x="95082" y="3564621"/>
            <a:ext cx="17139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B050"/>
                </a:solidFill>
                <a:highlight>
                  <a:srgbClr val="000000"/>
                </a:highlight>
              </a:rPr>
              <a:t>Исламская</a:t>
            </a:r>
          </a:p>
          <a:p>
            <a:r>
              <a:rPr lang="ru-RU" dirty="0">
                <a:solidFill>
                  <a:srgbClr val="00B050"/>
                </a:solidFill>
                <a:highlight>
                  <a:srgbClr val="000000"/>
                </a:highlight>
              </a:rPr>
              <a:t> цивилизация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8252BA4-5495-7445-871E-A9ACA57167C4}"/>
              </a:ext>
            </a:extLst>
          </p:cNvPr>
          <p:cNvSpPr txBox="1"/>
          <p:nvPr/>
        </p:nvSpPr>
        <p:spPr>
          <a:xfrm>
            <a:off x="3208939" y="5610155"/>
            <a:ext cx="17796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/>
              <a:t>Ведические арии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FC40C9B-0FA3-0A42-A057-2E08AFB840E4}"/>
              </a:ext>
            </a:extLst>
          </p:cNvPr>
          <p:cNvSpPr txBox="1"/>
          <p:nvPr/>
        </p:nvSpPr>
        <p:spPr>
          <a:xfrm>
            <a:off x="6238678" y="5651691"/>
            <a:ext cx="10182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/>
              <a:t>Дравиды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60C0EA55-EA2E-F241-A8A7-9B1B7AD81C54}"/>
              </a:ext>
            </a:extLst>
          </p:cNvPr>
          <p:cNvCxnSpPr>
            <a:cxnSpLocks/>
            <a:stCxn id="25" idx="3"/>
          </p:cNvCxnSpPr>
          <p:nvPr/>
        </p:nvCxnSpPr>
        <p:spPr>
          <a:xfrm flipV="1">
            <a:off x="4988593" y="5146976"/>
            <a:ext cx="648873" cy="617068"/>
          </a:xfrm>
          <a:prstGeom prst="line">
            <a:avLst/>
          </a:prstGeom>
          <a:ln w="666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CA934BA-C2E7-6A4E-8180-086AF5A46F19}"/>
              </a:ext>
            </a:extLst>
          </p:cNvPr>
          <p:cNvCxnSpPr>
            <a:cxnSpLocks/>
            <a:stCxn id="26" idx="1"/>
          </p:cNvCxnSpPr>
          <p:nvPr/>
        </p:nvCxnSpPr>
        <p:spPr>
          <a:xfrm flipH="1" flipV="1">
            <a:off x="5654318" y="5146976"/>
            <a:ext cx="584360" cy="658604"/>
          </a:xfrm>
          <a:prstGeom prst="line">
            <a:avLst/>
          </a:prstGeom>
          <a:ln w="666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3DC1ABE5-9F7F-0349-9A52-B4B3A79FD98C}"/>
              </a:ext>
            </a:extLst>
          </p:cNvPr>
          <p:cNvSpPr txBox="1"/>
          <p:nvPr/>
        </p:nvSpPr>
        <p:spPr>
          <a:xfrm>
            <a:off x="5788327" y="4839199"/>
            <a:ext cx="9492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/>
              <a:t>индуизм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A01FD69-AF54-924A-925A-CF3CFABFDA92}"/>
              </a:ext>
            </a:extLst>
          </p:cNvPr>
          <p:cNvSpPr txBox="1"/>
          <p:nvPr/>
        </p:nvSpPr>
        <p:spPr>
          <a:xfrm>
            <a:off x="5788327" y="4509990"/>
            <a:ext cx="9685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/>
              <a:t>буддизм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9C13A2D-B17B-824B-806A-DCFA9EF93F4F}"/>
              </a:ext>
            </a:extLst>
          </p:cNvPr>
          <p:cNvSpPr txBox="1"/>
          <p:nvPr/>
        </p:nvSpPr>
        <p:spPr>
          <a:xfrm>
            <a:off x="5791521" y="4180595"/>
            <a:ext cx="9492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/>
              <a:t>индуизм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7FA7F13-E590-4A44-9176-A28DF25986E1}"/>
              </a:ext>
            </a:extLst>
          </p:cNvPr>
          <p:cNvSpPr txBox="1"/>
          <p:nvPr/>
        </p:nvSpPr>
        <p:spPr>
          <a:xfrm>
            <a:off x="4147541" y="4173906"/>
            <a:ext cx="12346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/>
              <a:t>исламизация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C7314320-C430-1C45-AE2B-71D834919E46}"/>
              </a:ext>
            </a:extLst>
          </p:cNvPr>
          <p:cNvCxnSpPr>
            <a:cxnSpLocks/>
          </p:cNvCxnSpPr>
          <p:nvPr/>
        </p:nvCxnSpPr>
        <p:spPr>
          <a:xfrm flipH="1" flipV="1">
            <a:off x="5654317" y="2909891"/>
            <a:ext cx="1" cy="1144698"/>
          </a:xfrm>
          <a:prstGeom prst="line">
            <a:avLst/>
          </a:prstGeom>
          <a:ln w="66675">
            <a:solidFill>
              <a:srgbClr val="FFFF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DDF97CE4-0745-CF43-A392-BE7F34E3A8BE}"/>
              </a:ext>
            </a:extLst>
          </p:cNvPr>
          <p:cNvCxnSpPr>
            <a:cxnSpLocks/>
          </p:cNvCxnSpPr>
          <p:nvPr/>
        </p:nvCxnSpPr>
        <p:spPr>
          <a:xfrm flipH="1" flipV="1">
            <a:off x="5662060" y="1765193"/>
            <a:ext cx="1" cy="1144698"/>
          </a:xfrm>
          <a:prstGeom prst="line">
            <a:avLst/>
          </a:prstGeom>
          <a:ln w="66675">
            <a:solidFill>
              <a:srgbClr val="FFC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857509CD-ACB7-D447-A388-676342B86D84}"/>
              </a:ext>
            </a:extLst>
          </p:cNvPr>
          <p:cNvCxnSpPr>
            <a:cxnSpLocks/>
          </p:cNvCxnSpPr>
          <p:nvPr/>
        </p:nvCxnSpPr>
        <p:spPr>
          <a:xfrm flipV="1">
            <a:off x="5662060" y="434804"/>
            <a:ext cx="0" cy="439936"/>
          </a:xfrm>
          <a:prstGeom prst="line">
            <a:avLst/>
          </a:prstGeom>
          <a:ln w="666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20D18956-6D69-C245-9F24-F8645F5A6916}"/>
              </a:ext>
            </a:extLst>
          </p:cNvPr>
          <p:cNvSpPr txBox="1"/>
          <p:nvPr/>
        </p:nvSpPr>
        <p:spPr>
          <a:xfrm>
            <a:off x="5866566" y="536185"/>
            <a:ext cx="10326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err="1"/>
              <a:t>хиндутва</a:t>
            </a:r>
            <a:endParaRPr lang="ru-RU" sz="1400" b="1" dirty="0"/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D60E20D5-9DF1-D64C-A270-8142E22C6489}"/>
              </a:ext>
            </a:extLst>
          </p:cNvPr>
          <p:cNvCxnSpPr>
            <a:cxnSpLocks/>
          </p:cNvCxnSpPr>
          <p:nvPr/>
        </p:nvCxnSpPr>
        <p:spPr>
          <a:xfrm flipV="1">
            <a:off x="5654317" y="1153527"/>
            <a:ext cx="0" cy="439936"/>
          </a:xfrm>
          <a:prstGeom prst="line">
            <a:avLst/>
          </a:prstGeom>
          <a:ln w="66675">
            <a:solidFill>
              <a:schemeClr val="accent3">
                <a:lumMod val="60000"/>
                <a:lumOff val="4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3264201F-63EE-8A4F-97D3-41F663ACBBF3}"/>
              </a:ext>
            </a:extLst>
          </p:cNvPr>
          <p:cNvSpPr txBox="1"/>
          <p:nvPr/>
        </p:nvSpPr>
        <p:spPr>
          <a:xfrm>
            <a:off x="5827580" y="799258"/>
            <a:ext cx="9492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/>
              <a:t>индуизм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43DF572-D7C1-7E4D-9CCF-CFB83155DA97}"/>
              </a:ext>
            </a:extLst>
          </p:cNvPr>
          <p:cNvSpPr txBox="1"/>
          <p:nvPr/>
        </p:nvSpPr>
        <p:spPr>
          <a:xfrm>
            <a:off x="4310358" y="470397"/>
            <a:ext cx="6142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err="1"/>
              <a:t>Моди</a:t>
            </a:r>
            <a:endParaRPr lang="ru-RU" sz="1200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3600328-B0B6-9448-AAF2-744E55DC496A}"/>
              </a:ext>
            </a:extLst>
          </p:cNvPr>
          <p:cNvSpPr txBox="1"/>
          <p:nvPr/>
        </p:nvSpPr>
        <p:spPr>
          <a:xfrm rot="16200000">
            <a:off x="3761654" y="808666"/>
            <a:ext cx="91242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/>
              <a:t>либерализм</a:t>
            </a:r>
          </a:p>
        </p:txBody>
      </p:sp>
    </p:spTree>
    <p:extLst>
      <p:ext uri="{BB962C8B-B14F-4D97-AF65-F5344CB8AC3E}">
        <p14:creationId xmlns:p14="http://schemas.microsoft.com/office/powerpoint/2010/main" val="14589088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B137784-AD69-3D46-93FB-0B76D769CD2C}"/>
              </a:ext>
            </a:extLst>
          </p:cNvPr>
          <p:cNvSpPr/>
          <p:nvPr/>
        </p:nvSpPr>
        <p:spPr>
          <a:xfrm>
            <a:off x="2664941" y="1486802"/>
            <a:ext cx="6096000" cy="120353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150000"/>
              </a:lnSpc>
            </a:pPr>
            <a:r>
              <a:rPr lang="ru-RU" sz="3200" b="1" dirty="0"/>
              <a:t>Политическая система</a:t>
            </a:r>
            <a:endParaRPr lang="ru-RU" sz="32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3892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B137784-AD69-3D46-93FB-0B76D769CD2C}"/>
              </a:ext>
            </a:extLst>
          </p:cNvPr>
          <p:cNvSpPr/>
          <p:nvPr/>
        </p:nvSpPr>
        <p:spPr>
          <a:xfrm>
            <a:off x="1330410" y="226413"/>
            <a:ext cx="8999837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Национальные партии</a:t>
            </a:r>
          </a:p>
          <a:p>
            <a:r>
              <a:rPr lang="ru-RU" sz="1400" b="1" dirty="0" err="1"/>
              <a:t>Бхаратия</a:t>
            </a:r>
            <a:r>
              <a:rPr lang="ru-RU" sz="1400" b="1" dirty="0"/>
              <a:t> </a:t>
            </a:r>
            <a:r>
              <a:rPr lang="ru-RU" sz="1400" b="1" dirty="0" err="1"/>
              <a:t>Джаната</a:t>
            </a:r>
            <a:r>
              <a:rPr lang="ru-RU" sz="1400" b="1" dirty="0"/>
              <a:t> </a:t>
            </a:r>
            <a:r>
              <a:rPr lang="ru-RU" sz="1400" b="1" dirty="0" err="1"/>
              <a:t>Парти</a:t>
            </a:r>
            <a:r>
              <a:rPr lang="ru-RU" sz="1400" b="1" dirty="0"/>
              <a:t> </a:t>
            </a:r>
            <a:r>
              <a:rPr lang="ru-RU" sz="1400" dirty="0"/>
              <a:t>(</a:t>
            </a:r>
            <a:r>
              <a:rPr lang="en-GB" sz="1400" dirty="0"/>
              <a:t>BJP, </a:t>
            </a:r>
            <a:r>
              <a:rPr lang="ru-RU" sz="1400" dirty="0"/>
              <a:t>Индийская народная партия):</a:t>
            </a:r>
          </a:p>
          <a:p>
            <a:pPr lvl="1"/>
            <a:r>
              <a:rPr lang="ru-RU" sz="1400" b="1" dirty="0"/>
              <a:t>Идеология</a:t>
            </a:r>
            <a:r>
              <a:rPr lang="ru-RU" sz="1400" dirty="0"/>
              <a:t>: Правоцентристская, основана на принципах индуистского национализма (</a:t>
            </a:r>
            <a:r>
              <a:rPr lang="ru-RU" sz="1400" dirty="0" err="1"/>
              <a:t>Хиндутва</a:t>
            </a:r>
            <a:r>
              <a:rPr lang="ru-RU" sz="1400" dirty="0"/>
              <a:t>), экономического либерализма и консерватизма.</a:t>
            </a:r>
          </a:p>
          <a:p>
            <a:pPr lvl="1"/>
            <a:r>
              <a:rPr lang="ru-RU" sz="1400" b="1" dirty="0"/>
              <a:t>Лидер: </a:t>
            </a:r>
            <a:r>
              <a:rPr lang="ru-RU" sz="1400" dirty="0" err="1"/>
              <a:t>Нарендра</a:t>
            </a:r>
            <a:r>
              <a:rPr lang="ru-RU" sz="1400" dirty="0"/>
              <a:t> </a:t>
            </a:r>
            <a:r>
              <a:rPr lang="ru-RU" sz="1400" dirty="0" err="1"/>
              <a:t>Моди</a:t>
            </a:r>
            <a:r>
              <a:rPr lang="ru-RU" sz="1400" dirty="0"/>
              <a:t> (премьер-министр с 2014 года), президент партии — Дж. П. </a:t>
            </a:r>
            <a:r>
              <a:rPr lang="ru-RU" sz="1400" dirty="0" err="1"/>
              <a:t>Надда</a:t>
            </a:r>
            <a:r>
              <a:rPr lang="ru-RU" sz="1400" dirty="0"/>
              <a:t>.</a:t>
            </a:r>
          </a:p>
          <a:p>
            <a:pPr lvl="1"/>
            <a:r>
              <a:rPr lang="ru-RU" sz="1400" b="1" dirty="0"/>
              <a:t>Достижения: </a:t>
            </a:r>
            <a:r>
              <a:rPr lang="en-GB" sz="1400" dirty="0"/>
              <a:t>BJP </a:t>
            </a:r>
            <a:r>
              <a:rPr lang="ru-RU" sz="1400" dirty="0"/>
              <a:t>доминирует в индийской политике с 2014 года, выиграв выборы в 2014, 2019 и 2024 годах. На выборах 2024 года партия получила 240 мест в </a:t>
            </a:r>
            <a:r>
              <a:rPr lang="ru-RU" sz="1400" dirty="0" err="1"/>
              <a:t>Лок</a:t>
            </a:r>
            <a:r>
              <a:rPr lang="ru-RU" sz="1400" dirty="0"/>
              <a:t> </a:t>
            </a:r>
            <a:r>
              <a:rPr lang="ru-RU" sz="1400" dirty="0" err="1"/>
              <a:t>Сабхе</a:t>
            </a:r>
            <a:r>
              <a:rPr lang="ru-RU" sz="1400" dirty="0"/>
              <a:t> (нижняя палата парламента), что меньше, чем в 2019 году (303 места), но достаточно для формирования правительства в рамках Национального демократического альянса (</a:t>
            </a:r>
            <a:r>
              <a:rPr lang="en-GB" sz="1400" dirty="0"/>
              <a:t>NDA), </a:t>
            </a:r>
            <a:r>
              <a:rPr lang="ru-RU" sz="1400" dirty="0"/>
              <a:t>который в общей сложности получил 293 места.</a:t>
            </a:r>
          </a:p>
          <a:p>
            <a:r>
              <a:rPr lang="ru-RU" sz="1400" b="1" dirty="0"/>
              <a:t>Индийский национальный конгресс </a:t>
            </a:r>
            <a:r>
              <a:rPr lang="ru-RU" sz="1400" dirty="0"/>
              <a:t>(</a:t>
            </a:r>
            <a:r>
              <a:rPr lang="en-GB" sz="1400" dirty="0"/>
              <a:t>INC, </a:t>
            </a:r>
            <a:r>
              <a:rPr lang="ru-RU" sz="1400" dirty="0"/>
              <a:t>Конгресс):</a:t>
            </a:r>
          </a:p>
          <a:p>
            <a:pPr lvl="1"/>
            <a:r>
              <a:rPr lang="ru-RU" sz="1400" b="1" dirty="0"/>
              <a:t>Идеология: </a:t>
            </a:r>
            <a:r>
              <a:rPr lang="ru-RU" sz="1400" dirty="0"/>
              <a:t>Центристская, с уклоном в социал-демократию, </a:t>
            </a:r>
            <a:r>
              <a:rPr lang="ru-RU" sz="1400" dirty="0" err="1"/>
              <a:t>секуляризм</a:t>
            </a:r>
            <a:r>
              <a:rPr lang="ru-RU" sz="1400" dirty="0"/>
              <a:t> и </a:t>
            </a:r>
            <a:r>
              <a:rPr lang="ru-RU" sz="1400" dirty="0" err="1"/>
              <a:t>инклюзивность</a:t>
            </a:r>
            <a:r>
              <a:rPr lang="ru-RU" sz="1400" dirty="0"/>
              <a:t>.</a:t>
            </a:r>
          </a:p>
          <a:p>
            <a:pPr lvl="1"/>
            <a:r>
              <a:rPr lang="ru-RU" sz="1400" b="1" dirty="0"/>
              <a:t>Лидер</a:t>
            </a:r>
            <a:r>
              <a:rPr lang="ru-RU" sz="1400" dirty="0"/>
              <a:t>: </a:t>
            </a:r>
            <a:r>
              <a:rPr lang="ru-RU" sz="1400" dirty="0" err="1"/>
              <a:t>Малликарджун</a:t>
            </a:r>
            <a:r>
              <a:rPr lang="ru-RU" sz="1400" dirty="0"/>
              <a:t> </a:t>
            </a:r>
            <a:r>
              <a:rPr lang="ru-RU" sz="1400" dirty="0" err="1"/>
              <a:t>Кхарге</a:t>
            </a:r>
            <a:r>
              <a:rPr lang="ru-RU" sz="1400" dirty="0"/>
              <a:t> (президент партии), ключевые фигуры — Соня Ганди, </a:t>
            </a:r>
            <a:r>
              <a:rPr lang="ru-RU" sz="1400" dirty="0" err="1"/>
              <a:t>Рахул</a:t>
            </a:r>
            <a:r>
              <a:rPr lang="ru-RU" sz="1400" dirty="0"/>
              <a:t> Ганди и </a:t>
            </a:r>
            <a:r>
              <a:rPr lang="ru-RU" sz="1400" dirty="0" err="1"/>
              <a:t>Приянка</a:t>
            </a:r>
            <a:r>
              <a:rPr lang="ru-RU" sz="1400" dirty="0"/>
              <a:t> Ганди. Поддерживается Соросом. </a:t>
            </a:r>
          </a:p>
          <a:p>
            <a:pPr lvl="1"/>
            <a:r>
              <a:rPr lang="ru-RU" sz="1400" b="1" dirty="0"/>
              <a:t>Достижения: </a:t>
            </a:r>
            <a:r>
              <a:rPr lang="ru-RU" sz="1400" dirty="0"/>
              <a:t>Конгресс исторически был доминирующей партией в Индии, руководившей страной большую часть времени после обретения независимости в 1947 году. Однако с 2014 года партия находится в оппозиции. На выборах 2024 года Конгресс получил 99 мест в </a:t>
            </a:r>
            <a:r>
              <a:rPr lang="ru-RU" sz="1400" dirty="0" err="1"/>
              <a:t>Лок</a:t>
            </a:r>
            <a:r>
              <a:rPr lang="ru-RU" sz="1400" dirty="0"/>
              <a:t> </a:t>
            </a:r>
            <a:r>
              <a:rPr lang="ru-RU" sz="1400" dirty="0" err="1"/>
              <a:t>Сабхе</a:t>
            </a:r>
            <a:r>
              <a:rPr lang="ru-RU" sz="1400" dirty="0"/>
              <a:t>, что стало улучшением по сравнению с 52 местами в 2019 году, но все еще недостаточно для конкуренции с </a:t>
            </a:r>
            <a:r>
              <a:rPr lang="en-GB" sz="1400" dirty="0"/>
              <a:t>BJP.</a:t>
            </a:r>
          </a:p>
        </p:txBody>
      </p:sp>
    </p:spTree>
    <p:extLst>
      <p:ext uri="{BB962C8B-B14F-4D97-AF65-F5344CB8AC3E}">
        <p14:creationId xmlns:p14="http://schemas.microsoft.com/office/powerpoint/2010/main" val="62771544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B137784-AD69-3D46-93FB-0B76D769CD2C}"/>
              </a:ext>
            </a:extLst>
          </p:cNvPr>
          <p:cNvSpPr/>
          <p:nvPr/>
        </p:nvSpPr>
        <p:spPr>
          <a:xfrm>
            <a:off x="1330410" y="226413"/>
            <a:ext cx="8999837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Идеология </a:t>
            </a:r>
            <a:r>
              <a:rPr lang="ru-RU" sz="1400" b="1" dirty="0" err="1"/>
              <a:t>Бхаратия</a:t>
            </a:r>
            <a:r>
              <a:rPr lang="ru-RU" sz="1400" b="1" dirty="0"/>
              <a:t> </a:t>
            </a:r>
            <a:r>
              <a:rPr lang="ru-RU" sz="1400" b="1" dirty="0" err="1"/>
              <a:t>Джаната</a:t>
            </a:r>
            <a:r>
              <a:rPr lang="ru-RU" sz="1400" b="1" dirty="0"/>
              <a:t> </a:t>
            </a:r>
            <a:r>
              <a:rPr lang="ru-RU" sz="1400" b="1" dirty="0" err="1"/>
              <a:t>Парти</a:t>
            </a:r>
            <a:r>
              <a:rPr lang="ru-RU" sz="1400" b="1" dirty="0"/>
              <a:t> </a:t>
            </a:r>
            <a:r>
              <a:rPr lang="ru-RU" sz="1400" dirty="0"/>
              <a:t>(</a:t>
            </a:r>
            <a:r>
              <a:rPr lang="en-GB" sz="1400" dirty="0"/>
              <a:t>BJP, </a:t>
            </a:r>
            <a:r>
              <a:rPr lang="ru-RU" sz="1400" dirty="0"/>
              <a:t>Индийская народная партия):</a:t>
            </a:r>
          </a:p>
          <a:p>
            <a:r>
              <a:rPr lang="ru-RU" sz="1400" dirty="0"/>
              <a:t>Рас</a:t>
            </a:r>
            <a:r>
              <a:rPr lang="en-GB" sz="1400" dirty="0" err="1"/>
              <a:t>htriya</a:t>
            </a:r>
            <a:r>
              <a:rPr lang="en-GB" sz="1400" dirty="0"/>
              <a:t> Swayamsevak Sangh (</a:t>
            </a:r>
            <a:r>
              <a:rPr lang="en-GB" sz="1400" b="1" dirty="0"/>
              <a:t>RSS,</a:t>
            </a:r>
            <a:r>
              <a:rPr lang="en-GB" sz="1400" dirty="0"/>
              <a:t> </a:t>
            </a:r>
            <a:r>
              <a:rPr lang="ru-RU" sz="1400" dirty="0"/>
              <a:t>Национальный союз добровольцев) — это индуистская националистическая организация, основанная в 1925 году </a:t>
            </a:r>
            <a:r>
              <a:rPr lang="ru-RU" sz="1400" dirty="0" err="1"/>
              <a:t>Кешабом</a:t>
            </a:r>
            <a:r>
              <a:rPr lang="ru-RU" sz="1400" dirty="0"/>
              <a:t> </a:t>
            </a:r>
            <a:r>
              <a:rPr lang="ru-RU" sz="1400" dirty="0" err="1"/>
              <a:t>Балирамом</a:t>
            </a:r>
            <a:r>
              <a:rPr lang="ru-RU" sz="1400" dirty="0"/>
              <a:t> </a:t>
            </a:r>
            <a:r>
              <a:rPr lang="ru-RU" sz="1400" dirty="0" err="1"/>
              <a:t>Хедгеваром</a:t>
            </a:r>
            <a:r>
              <a:rPr lang="ru-RU" sz="1400" dirty="0"/>
              <a:t>. </a:t>
            </a:r>
          </a:p>
          <a:p>
            <a:r>
              <a:rPr lang="ru-RU" sz="1400" b="1" dirty="0"/>
              <a:t>Идеологическая основа: </a:t>
            </a:r>
            <a:r>
              <a:rPr lang="en-GB" sz="1400" dirty="0"/>
              <a:t>RSS </a:t>
            </a:r>
            <a:r>
              <a:rPr lang="ru-RU" sz="1400" dirty="0"/>
              <a:t>является материнской организацией для </a:t>
            </a:r>
            <a:r>
              <a:rPr lang="en-GB" sz="1400" dirty="0"/>
              <a:t>BJP. </a:t>
            </a:r>
            <a:r>
              <a:rPr lang="ru-RU" sz="1400" dirty="0"/>
              <a:t>Партия была основана в 1980 году как преемница </a:t>
            </a:r>
            <a:r>
              <a:rPr lang="ru-RU" sz="1400" dirty="0" err="1"/>
              <a:t>Бхаратия</a:t>
            </a:r>
            <a:r>
              <a:rPr lang="ru-RU" sz="1400" dirty="0"/>
              <a:t> </a:t>
            </a:r>
            <a:r>
              <a:rPr lang="ru-RU" sz="1400" dirty="0" err="1"/>
              <a:t>Джана</a:t>
            </a:r>
            <a:r>
              <a:rPr lang="ru-RU" sz="1400" dirty="0"/>
              <a:t> </a:t>
            </a:r>
            <a:r>
              <a:rPr lang="ru-RU" sz="1400" dirty="0" err="1"/>
              <a:t>Сангх</a:t>
            </a:r>
            <a:r>
              <a:rPr lang="ru-RU" sz="1400" dirty="0"/>
              <a:t> (</a:t>
            </a:r>
            <a:r>
              <a:rPr lang="en-GB" sz="1400" dirty="0"/>
              <a:t>BJS), </a:t>
            </a:r>
            <a:r>
              <a:rPr lang="ru-RU" sz="1400" dirty="0"/>
              <a:t>которая, в свою очередь, была создана в 1951 году при поддержке </a:t>
            </a:r>
            <a:r>
              <a:rPr lang="en-GB" sz="1400" dirty="0"/>
              <a:t>RSS. </a:t>
            </a:r>
            <a:r>
              <a:rPr lang="ru-RU" sz="1400" dirty="0"/>
              <a:t>Основная идеология </a:t>
            </a:r>
            <a:r>
              <a:rPr lang="en-GB" sz="1400" dirty="0"/>
              <a:t>BJP — </a:t>
            </a:r>
            <a:r>
              <a:rPr lang="ru-RU" sz="1400" b="1" dirty="0" err="1"/>
              <a:t>Хиндутва</a:t>
            </a:r>
            <a:r>
              <a:rPr lang="ru-RU" sz="1400" dirty="0"/>
              <a:t> (индуистский национализм) — напрямую заимствована из философии </a:t>
            </a:r>
            <a:r>
              <a:rPr lang="en-GB" sz="1400" dirty="0"/>
              <a:t>RSS, </a:t>
            </a:r>
            <a:r>
              <a:rPr lang="ru-RU" sz="1400" dirty="0"/>
              <a:t>которая подчеркивает культурное и религиозное единство Индии как индуистской нации.</a:t>
            </a:r>
          </a:p>
          <a:p>
            <a:r>
              <a:rPr lang="ru-RU" sz="1400" b="1" dirty="0"/>
              <a:t>Образование и культура: </a:t>
            </a:r>
            <a:r>
              <a:rPr lang="en-GB" sz="1400" dirty="0"/>
              <a:t>RSS </a:t>
            </a:r>
            <a:r>
              <a:rPr lang="ru-RU" sz="1400" dirty="0"/>
              <a:t>активно влияет на образовательную политику через свои организации, такие как </a:t>
            </a:r>
            <a:r>
              <a:rPr lang="ru-RU" sz="1400" dirty="0" err="1"/>
              <a:t>Акхил</a:t>
            </a:r>
            <a:r>
              <a:rPr lang="ru-RU" sz="1400" dirty="0"/>
              <a:t> </a:t>
            </a:r>
            <a:r>
              <a:rPr lang="ru-RU" sz="1400" dirty="0" err="1"/>
              <a:t>Бхаратия</a:t>
            </a:r>
            <a:r>
              <a:rPr lang="ru-RU" sz="1400" dirty="0"/>
              <a:t> </a:t>
            </a:r>
            <a:r>
              <a:rPr lang="ru-RU" sz="1400" dirty="0" err="1"/>
              <a:t>Видья</a:t>
            </a:r>
            <a:r>
              <a:rPr lang="ru-RU" sz="1400" dirty="0"/>
              <a:t> </a:t>
            </a:r>
            <a:r>
              <a:rPr lang="ru-RU" sz="1400" dirty="0" err="1"/>
              <a:t>Паришад</a:t>
            </a:r>
            <a:r>
              <a:rPr lang="ru-RU" sz="1400" dirty="0"/>
              <a:t> (</a:t>
            </a:r>
            <a:r>
              <a:rPr lang="en-GB" sz="1400" dirty="0"/>
              <a:t>ABVP), </a:t>
            </a:r>
            <a:r>
              <a:rPr lang="ru-RU" sz="1400" dirty="0"/>
              <a:t>студенческое крыло, которое доминирует в университетах. </a:t>
            </a:r>
            <a:r>
              <a:rPr lang="en-GB" sz="1400" dirty="0"/>
              <a:t>RSS </a:t>
            </a:r>
            <a:r>
              <a:rPr lang="ru-RU" sz="1400" dirty="0"/>
              <a:t>также продвигает </a:t>
            </a:r>
            <a:r>
              <a:rPr lang="ru-RU" sz="1400" b="1" dirty="0"/>
              <a:t>пересмотр учебников, чтобы подчеркнуть индуистскую историю и культуру</a:t>
            </a:r>
            <a:r>
              <a:rPr lang="ru-RU" sz="1400" dirty="0"/>
              <a:t>.</a:t>
            </a:r>
          </a:p>
          <a:p>
            <a:r>
              <a:rPr lang="ru-RU" sz="1400" b="1" dirty="0"/>
              <a:t>Симбиоз: </a:t>
            </a:r>
            <a:r>
              <a:rPr lang="en-GB" sz="1400" dirty="0"/>
              <a:t>RSS </a:t>
            </a:r>
            <a:r>
              <a:rPr lang="ru-RU" sz="1400" dirty="0"/>
              <a:t>и </a:t>
            </a:r>
            <a:r>
              <a:rPr lang="en-GB" sz="1400" dirty="0"/>
              <a:t>BJP </a:t>
            </a:r>
            <a:r>
              <a:rPr lang="ru-RU" sz="1400" dirty="0"/>
              <a:t>взаимозависимы. </a:t>
            </a:r>
            <a:r>
              <a:rPr lang="en-GB" sz="1400" dirty="0"/>
              <a:t>RSS </a:t>
            </a:r>
            <a:r>
              <a:rPr lang="ru-RU" sz="1400" dirty="0"/>
              <a:t>предоставляет </a:t>
            </a:r>
            <a:r>
              <a:rPr lang="en-GB" sz="1400" dirty="0"/>
              <a:t>BJP </a:t>
            </a:r>
            <a:r>
              <a:rPr lang="ru-RU" sz="1400" dirty="0"/>
              <a:t>идеологическую основу и организационную поддержку, а </a:t>
            </a:r>
            <a:r>
              <a:rPr lang="en-GB" sz="1400" dirty="0"/>
              <a:t>BJP, </a:t>
            </a:r>
            <a:r>
              <a:rPr lang="ru-RU" sz="1400" dirty="0"/>
              <a:t>будучи у власти, реализует цели </a:t>
            </a:r>
            <a:r>
              <a:rPr lang="en-GB" sz="1400" dirty="0"/>
              <a:t>RSS, </a:t>
            </a:r>
            <a:r>
              <a:rPr lang="ru-RU" sz="1400" dirty="0"/>
              <a:t>такие как укрепление индуистской идентичности.</a:t>
            </a:r>
          </a:p>
          <a:p>
            <a:r>
              <a:rPr lang="ru-RU" sz="1400" dirty="0"/>
              <a:t>Несмотря на тесную связь, между </a:t>
            </a:r>
            <a:r>
              <a:rPr lang="en-GB" sz="1400" dirty="0"/>
              <a:t>RSS </a:t>
            </a:r>
            <a:r>
              <a:rPr lang="ru-RU" sz="1400" dirty="0"/>
              <a:t>и </a:t>
            </a:r>
            <a:r>
              <a:rPr lang="en-GB" sz="1400" dirty="0"/>
              <a:t>BJP </a:t>
            </a:r>
            <a:r>
              <a:rPr lang="ru-RU" sz="1400" dirty="0"/>
              <a:t>иногда возникают разногласия. </a:t>
            </a:r>
            <a:r>
              <a:rPr lang="en-GB" sz="1400" dirty="0"/>
              <a:t>RSS, </a:t>
            </a:r>
            <a:r>
              <a:rPr lang="ru-RU" sz="1400" dirty="0"/>
              <a:t>как неполитическая организация, иногда критикует </a:t>
            </a:r>
            <a:r>
              <a:rPr lang="en-GB" sz="1400" dirty="0"/>
              <a:t>BJP </a:t>
            </a:r>
            <a:r>
              <a:rPr lang="ru-RU" sz="1400" dirty="0"/>
              <a:t>за слишком прагматичный подход, особенно в экономической политике (например</a:t>
            </a:r>
            <a:r>
              <a:rPr lang="ru-RU" sz="1400" b="1" dirty="0"/>
              <a:t>, за либерализацию</a:t>
            </a:r>
            <a:r>
              <a:rPr lang="ru-RU" sz="1400" dirty="0"/>
              <a:t>, которая может противоречить идеям экономического национализма, или "свадеши").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88285578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F681BB-4986-E044-AF0A-467248A65E64}"/>
              </a:ext>
            </a:extLst>
          </p:cNvPr>
          <p:cNvSpPr/>
          <p:nvPr/>
        </p:nvSpPr>
        <p:spPr>
          <a:xfrm>
            <a:off x="2664941" y="1486802"/>
            <a:ext cx="6096000" cy="268086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150000"/>
              </a:lnSpc>
            </a:pPr>
            <a:r>
              <a:rPr lang="ru-RU" sz="3200" b="1" dirty="0"/>
              <a:t>Основные индийские теории МО</a:t>
            </a:r>
          </a:p>
          <a:p>
            <a:pPr lvl="0">
              <a:lnSpc>
                <a:spcPct val="150000"/>
              </a:lnSpc>
            </a:pPr>
            <a:r>
              <a:rPr lang="ru-RU" sz="3200" b="1" dirty="0" err="1"/>
              <a:t>Акханд</a:t>
            </a:r>
            <a:r>
              <a:rPr lang="ru-RU" sz="3200" b="1" dirty="0"/>
              <a:t> </a:t>
            </a:r>
            <a:r>
              <a:rPr lang="ru-RU" sz="3200" b="1" dirty="0" err="1"/>
              <a:t>Бхарат</a:t>
            </a:r>
            <a:r>
              <a:rPr lang="ru-RU" sz="3200" b="1" dirty="0"/>
              <a:t> </a:t>
            </a:r>
            <a:r>
              <a:rPr lang="ru-RU" sz="32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608040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F681BB-4986-E044-AF0A-467248A65E64}"/>
              </a:ext>
            </a:extLst>
          </p:cNvPr>
          <p:cNvSpPr/>
          <p:nvPr/>
        </p:nvSpPr>
        <p:spPr>
          <a:xfrm>
            <a:off x="2213524" y="515432"/>
            <a:ext cx="809201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Несколько индийских ученых внесли значительный вклад в обсуждение многополярности в международных отношениях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err="1"/>
              <a:t>Амитав</a:t>
            </a:r>
            <a:r>
              <a:rPr lang="ru-RU" b="1" dirty="0"/>
              <a:t> </a:t>
            </a:r>
            <a:r>
              <a:rPr lang="ru-RU" b="1" dirty="0" err="1"/>
              <a:t>Ачарья</a:t>
            </a:r>
            <a:r>
              <a:rPr lang="ru-RU" b="1" dirty="0"/>
              <a:t>:</a:t>
            </a:r>
            <a:r>
              <a:rPr lang="ru-RU" dirty="0"/>
              <a:t> Его книга «Конец американского мирового порядка» исследует переход от </a:t>
            </a:r>
            <a:r>
              <a:rPr lang="ru-RU" dirty="0" err="1"/>
              <a:t>однополярности</a:t>
            </a:r>
            <a:r>
              <a:rPr lang="ru-RU" dirty="0"/>
              <a:t> к более многополярному миру, что имеет значение для стратегического позиционирования Индии.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err="1"/>
              <a:t>Раджив</a:t>
            </a:r>
            <a:r>
              <a:rPr lang="ru-RU" b="1" dirty="0"/>
              <a:t> </a:t>
            </a:r>
            <a:r>
              <a:rPr lang="ru-RU" b="1" dirty="0" err="1"/>
              <a:t>Сикри</a:t>
            </a:r>
            <a:r>
              <a:rPr lang="ru-RU" dirty="0"/>
              <a:t>: «Вызов и стратегия: переосмысление внешней политики Индии», в которой затрагивает концепцию многополярности и место Индии в этом контексте.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err="1"/>
              <a:t>Шрирам</a:t>
            </a:r>
            <a:r>
              <a:rPr lang="ru-RU" b="1" dirty="0"/>
              <a:t> </a:t>
            </a:r>
            <a:r>
              <a:rPr lang="ru-RU" b="1" dirty="0" err="1"/>
              <a:t>Чаулиа</a:t>
            </a:r>
            <a:r>
              <a:rPr lang="ru-RU" dirty="0"/>
              <a:t>: Его работы включают статьи в различных журналах, обсуждающие стратегическую автономию Индии и ее роль в многополярной Азии.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err="1"/>
              <a:t>Харш</a:t>
            </a:r>
            <a:r>
              <a:rPr lang="ru-RU" b="1" dirty="0"/>
              <a:t> В. </a:t>
            </a:r>
            <a:r>
              <a:rPr lang="ru-RU" b="1" dirty="0" err="1"/>
              <a:t>Пант</a:t>
            </a:r>
            <a:r>
              <a:rPr lang="ru-RU" b="1" dirty="0"/>
              <a:t>: </a:t>
            </a:r>
            <a:r>
              <a:rPr lang="ru-RU" dirty="0"/>
              <a:t>Он часто анализирует, как Индия ориентируется в многополярном мире, особенно в отношениях с соседями и мировыми державами.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err="1"/>
              <a:t>Шившанкар</a:t>
            </a:r>
            <a:r>
              <a:rPr lang="ru-RU" b="1" dirty="0"/>
              <a:t> </a:t>
            </a:r>
            <a:r>
              <a:rPr lang="ru-RU" b="1" dirty="0" err="1"/>
              <a:t>Менон</a:t>
            </a:r>
            <a:r>
              <a:rPr lang="ru-RU" dirty="0"/>
              <a:t>: «Выбор: Внутри создания внешней политики Индии» содержит размышления о том, как Индия воспринимает и взаимодействует с многополярным миром.</a:t>
            </a:r>
          </a:p>
        </p:txBody>
      </p:sp>
    </p:spTree>
    <p:extLst>
      <p:ext uri="{BB962C8B-B14F-4D97-AF65-F5344CB8AC3E}">
        <p14:creationId xmlns:p14="http://schemas.microsoft.com/office/powerpoint/2010/main" val="2852050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712885" y="225739"/>
            <a:ext cx="9404723" cy="130150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/>
              <a:t>Трехфункциональная идеология</a:t>
            </a:r>
          </a:p>
          <a:p>
            <a:endParaRPr lang="ru-RU" sz="3200" b="1" dirty="0"/>
          </a:p>
        </p:txBody>
      </p:sp>
      <p:sp>
        <p:nvSpPr>
          <p:cNvPr id="26" name="Заголовок 1">
            <a:extLst>
              <a:ext uri="{FF2B5EF4-FFF2-40B4-BE49-F238E27FC236}">
                <a16:creationId xmlns:a16="http://schemas.microsoft.com/office/drawing/2014/main" id="{3782C294-4350-7245-B980-C77181E47A88}"/>
              </a:ext>
            </a:extLst>
          </p:cNvPr>
          <p:cNvSpPr txBox="1">
            <a:spLocks/>
          </p:cNvSpPr>
          <p:nvPr/>
        </p:nvSpPr>
        <p:spPr>
          <a:xfrm>
            <a:off x="865285" y="1972161"/>
            <a:ext cx="9404723" cy="227856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/>
              <a:t>жрецы/священные цари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/>
              <a:t>воины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/>
              <a:t>скотоводы</a:t>
            </a:r>
          </a:p>
          <a:p>
            <a:endParaRPr lang="ru-RU" dirty="0"/>
          </a:p>
          <a:p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01980012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F681BB-4986-E044-AF0A-467248A65E64}"/>
              </a:ext>
            </a:extLst>
          </p:cNvPr>
          <p:cNvSpPr/>
          <p:nvPr/>
        </p:nvSpPr>
        <p:spPr>
          <a:xfrm>
            <a:off x="2213524" y="515432"/>
            <a:ext cx="809201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/>
              <a:t>Шившанкар</a:t>
            </a:r>
            <a:r>
              <a:rPr lang="ru-RU" b="1" dirty="0"/>
              <a:t> </a:t>
            </a:r>
            <a:r>
              <a:rPr lang="ru-RU" b="1" dirty="0" err="1"/>
              <a:t>Менон</a:t>
            </a:r>
            <a:r>
              <a:rPr lang="ru-RU" dirty="0"/>
              <a:t>: «Выбор: Внутри создания внешней политики Индии» содержит размышления о том, как Индия воспринимает и взаимодействует с многополярным миром.</a:t>
            </a:r>
            <a:endParaRPr lang="ru-RU" b="1" dirty="0"/>
          </a:p>
          <a:p>
            <a:r>
              <a:rPr lang="ru-RU" b="1" dirty="0"/>
              <a:t>С. Раджа </a:t>
            </a:r>
            <a:r>
              <a:rPr lang="ru-RU" b="1" dirty="0" err="1"/>
              <a:t>Мохан</a:t>
            </a:r>
            <a:r>
              <a:rPr lang="ru-RU" dirty="0"/>
              <a:t>: Его книга «Мир </a:t>
            </a:r>
            <a:r>
              <a:rPr lang="ru-RU" dirty="0" err="1"/>
              <a:t>Моди</a:t>
            </a:r>
            <a:r>
              <a:rPr lang="ru-RU" dirty="0"/>
              <a:t>: расширение сферы влияния Индии» обсуждает внешнюю политику Индии при премьер-министре </a:t>
            </a:r>
            <a:r>
              <a:rPr lang="ru-RU" dirty="0" err="1"/>
              <a:t>Нарендре</a:t>
            </a:r>
            <a:r>
              <a:rPr lang="ru-RU" dirty="0"/>
              <a:t> </a:t>
            </a:r>
            <a:r>
              <a:rPr lang="ru-RU" dirty="0" err="1"/>
              <a:t>Моди</a:t>
            </a:r>
            <a:r>
              <a:rPr lang="ru-RU" dirty="0"/>
              <a:t>, с явным акцентом на навигацию в многополярном мире, особенно в Азии.</a:t>
            </a:r>
            <a:endParaRPr lang="ru-RU" b="1" dirty="0"/>
          </a:p>
          <a:p>
            <a:r>
              <a:rPr lang="ru-RU" b="1" dirty="0" err="1"/>
              <a:t>Джаганнатх</a:t>
            </a:r>
            <a:r>
              <a:rPr lang="ru-RU" b="1" dirty="0"/>
              <a:t> П. Панда</a:t>
            </a:r>
            <a:r>
              <a:rPr lang="ru-RU" dirty="0"/>
              <a:t>: Писал о стратегической среде Индии в многополярном контексте, особенно в связи с подъемом Китая. </a:t>
            </a:r>
            <a:r>
              <a:rPr lang="ru-RU" b="1" dirty="0" err="1"/>
              <a:t>Манджит</a:t>
            </a:r>
            <a:r>
              <a:rPr lang="ru-RU" b="1" dirty="0"/>
              <a:t> С. </a:t>
            </a:r>
            <a:r>
              <a:rPr lang="ru-RU" b="1" dirty="0" err="1"/>
              <a:t>Пардеси</a:t>
            </a:r>
            <a:r>
              <a:rPr lang="ru-RU" dirty="0"/>
              <a:t>: Писал о великой стратегии Индии, включая то, как она вписывается в многополярную структуру. Его работы часто появляются в академических журналах.</a:t>
            </a:r>
          </a:p>
        </p:txBody>
      </p:sp>
    </p:spTree>
    <p:extLst>
      <p:ext uri="{BB962C8B-B14F-4D97-AF65-F5344CB8AC3E}">
        <p14:creationId xmlns:p14="http://schemas.microsoft.com/office/powerpoint/2010/main" val="3047073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F681BB-4986-E044-AF0A-467248A65E64}"/>
              </a:ext>
            </a:extLst>
          </p:cNvPr>
          <p:cNvSpPr/>
          <p:nvPr/>
        </p:nvSpPr>
        <p:spPr>
          <a:xfrm>
            <a:off x="1274411" y="293010"/>
            <a:ext cx="8907557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/>
              <a:t>Дж. </a:t>
            </a:r>
            <a:r>
              <a:rPr lang="ru-RU" b="1" dirty="0" err="1"/>
              <a:t>Сай</a:t>
            </a:r>
            <a:r>
              <a:rPr lang="ru-RU" b="1" dirty="0"/>
              <a:t> </a:t>
            </a:r>
            <a:r>
              <a:rPr lang="ru-RU" b="1" dirty="0" err="1"/>
              <a:t>Дипак</a:t>
            </a:r>
            <a:r>
              <a:rPr lang="ru-RU" b="1" dirty="0"/>
              <a:t>: </a:t>
            </a:r>
            <a:r>
              <a:rPr lang="ru-RU" dirty="0"/>
              <a:t>«Индия, которая есть </a:t>
            </a:r>
            <a:r>
              <a:rPr lang="ru-RU" dirty="0" err="1"/>
              <a:t>Бхарат</a:t>
            </a:r>
            <a:r>
              <a:rPr lang="ru-RU" dirty="0"/>
              <a:t>: </a:t>
            </a:r>
            <a:r>
              <a:rPr lang="ru-RU" dirty="0" err="1"/>
              <a:t>колониальность</a:t>
            </a:r>
            <a:r>
              <a:rPr lang="ru-RU" dirty="0"/>
              <a:t>, цивилизация, конституция». Эта работа углубляется в идею Индии как цивилизационного государства, рассматривая ее культурные, исторические и конституционные аспекты.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err="1"/>
              <a:t>Санджив</a:t>
            </a:r>
            <a:r>
              <a:rPr lang="ru-RU" b="1" dirty="0"/>
              <a:t> </a:t>
            </a:r>
            <a:r>
              <a:rPr lang="ru-RU" b="1" dirty="0" err="1"/>
              <a:t>Саньял</a:t>
            </a:r>
            <a:r>
              <a:rPr lang="ru-RU" dirty="0"/>
              <a:t>: «Океан перемен: как Индийский океан формировал историю человечества» затрагивает цивилизационные аспекты Индии, исследуя ее исторические взаимодействия и влияние в регионе Индийского океана.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err="1"/>
              <a:t>Анирбан</a:t>
            </a:r>
            <a:r>
              <a:rPr lang="ru-RU" b="1" dirty="0"/>
              <a:t> </a:t>
            </a:r>
            <a:r>
              <a:rPr lang="ru-RU" b="1" dirty="0" err="1"/>
              <a:t>Гангули</a:t>
            </a:r>
            <a:r>
              <a:rPr lang="ru-RU" dirty="0"/>
              <a:t>: Он писал о культурном национализме и идее Индии как цивилизационного государства. Его книга «Создание новой Индии: трансформация при правительстве </a:t>
            </a:r>
            <a:r>
              <a:rPr lang="ru-RU" dirty="0" err="1"/>
              <a:t>Моди</a:t>
            </a:r>
            <a:r>
              <a:rPr lang="ru-RU" dirty="0"/>
              <a:t>» включает обсуждения цивилизационного </a:t>
            </a:r>
            <a:r>
              <a:rPr lang="ru-RU" dirty="0" err="1"/>
              <a:t>этоса</a:t>
            </a:r>
            <a:r>
              <a:rPr lang="ru-RU" dirty="0"/>
              <a:t> Индии, влияющего на ее современный политический и культурный ландшафт.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err="1"/>
              <a:t>Харш</a:t>
            </a:r>
            <a:r>
              <a:rPr lang="ru-RU" b="1" dirty="0"/>
              <a:t> </a:t>
            </a:r>
            <a:r>
              <a:rPr lang="ru-RU" b="1" dirty="0" err="1"/>
              <a:t>Мадхусудан</a:t>
            </a:r>
            <a:r>
              <a:rPr lang="ru-RU" b="1" dirty="0"/>
              <a:t> и </a:t>
            </a:r>
            <a:r>
              <a:rPr lang="ru-RU" b="1" dirty="0" err="1"/>
              <a:t>Раджив</a:t>
            </a:r>
            <a:r>
              <a:rPr lang="ru-RU" b="1" dirty="0"/>
              <a:t> </a:t>
            </a:r>
            <a:r>
              <a:rPr lang="ru-RU" b="1" dirty="0" err="1"/>
              <a:t>Мантри</a:t>
            </a:r>
            <a:r>
              <a:rPr lang="ru-RU" dirty="0"/>
              <a:t>: Их книга «Новая идея Индии: индивидуальные права в цивилизационном государстве» напрямую затрагивает эту концепцию, предлагая, как современная Индия может примирить индивидуальные права с ее цивилизационной идентичностью.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err="1"/>
              <a:t>Раджив</a:t>
            </a:r>
            <a:r>
              <a:rPr lang="ru-RU" b="1" dirty="0"/>
              <a:t> </a:t>
            </a:r>
            <a:r>
              <a:rPr lang="ru-RU" b="1" dirty="0" err="1"/>
              <a:t>Малхотра</a:t>
            </a:r>
            <a:r>
              <a:rPr lang="ru-RU" b="1" dirty="0"/>
              <a:t>: </a:t>
            </a:r>
            <a:r>
              <a:rPr lang="ru-RU" dirty="0"/>
              <a:t>«Быть другим: индийский вызов западному универсализму» и «Разрушение Индии», обсуждается цивилизационную идентичность Индии, ее уникальность и вызовы, с которыми она сталкивается.</a:t>
            </a:r>
          </a:p>
        </p:txBody>
      </p:sp>
    </p:spTree>
    <p:extLst>
      <p:ext uri="{BB962C8B-B14F-4D97-AF65-F5344CB8AC3E}">
        <p14:creationId xmlns:p14="http://schemas.microsoft.com/office/powerpoint/2010/main" val="105714116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F681BB-4986-E044-AF0A-467248A65E64}"/>
              </a:ext>
            </a:extLst>
          </p:cNvPr>
          <p:cNvSpPr/>
          <p:nvPr/>
        </p:nvSpPr>
        <p:spPr>
          <a:xfrm>
            <a:off x="1805751" y="886135"/>
            <a:ext cx="809201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Мира </a:t>
            </a:r>
            <a:r>
              <a:rPr lang="ru-RU" b="1" dirty="0" err="1"/>
              <a:t>Нанда</a:t>
            </a:r>
            <a:r>
              <a:rPr lang="ru-RU" b="1" dirty="0"/>
              <a:t>: </a:t>
            </a:r>
            <a:r>
              <a:rPr lang="ru-RU" dirty="0"/>
              <a:t>«Рынок богов: как глобализация делает Индию более индуистской».</a:t>
            </a:r>
          </a:p>
          <a:p>
            <a:r>
              <a:rPr lang="ru-RU" b="1" dirty="0" err="1"/>
              <a:t>Макранд</a:t>
            </a:r>
            <a:r>
              <a:rPr lang="ru-RU" b="1" dirty="0"/>
              <a:t> </a:t>
            </a:r>
            <a:r>
              <a:rPr lang="ru-RU" b="1" dirty="0" err="1"/>
              <a:t>Паранджапе</a:t>
            </a:r>
            <a:r>
              <a:rPr lang="ru-RU" dirty="0"/>
              <a:t>: «Новые перспективы в индийской науке и цивилизации» исследует, как наука и цивилизация совместно эволюционировали в Индии.</a:t>
            </a:r>
          </a:p>
          <a:p>
            <a:endParaRPr lang="ru-RU" dirty="0" err="1"/>
          </a:p>
        </p:txBody>
      </p:sp>
    </p:spTree>
    <p:extLst>
      <p:ext uri="{BB962C8B-B14F-4D97-AF65-F5344CB8AC3E}">
        <p14:creationId xmlns:p14="http://schemas.microsoft.com/office/powerpoint/2010/main" val="21248036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F681BB-4986-E044-AF0A-467248A65E64}"/>
              </a:ext>
            </a:extLst>
          </p:cNvPr>
          <p:cNvSpPr/>
          <p:nvPr/>
        </p:nvSpPr>
        <p:spPr>
          <a:xfrm>
            <a:off x="1940009" y="1608425"/>
            <a:ext cx="882272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/>
              <a:t>Динамика развития Индии</a:t>
            </a:r>
          </a:p>
          <a:p>
            <a:r>
              <a:rPr lang="ru-RU" sz="4000" b="1" dirty="0"/>
              <a:t>Как Государства-Цивилизации</a:t>
            </a:r>
            <a:endParaRPr lang="ru-RU" sz="4000" dirty="0"/>
          </a:p>
          <a:p>
            <a:endParaRPr lang="ru-RU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5DD86F-6F58-FA4F-B220-CDA8BE3B9C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7622" y="3649138"/>
            <a:ext cx="4230005" cy="2370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70750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2AD645C-9AE0-A141-82E2-758A2F7077C9}"/>
              </a:ext>
            </a:extLst>
          </p:cNvPr>
          <p:cNvSpPr txBox="1"/>
          <p:nvPr/>
        </p:nvSpPr>
        <p:spPr>
          <a:xfrm>
            <a:off x="912339" y="474345"/>
            <a:ext cx="10653585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1. </a:t>
            </a:r>
            <a:r>
              <a:rPr lang="ru-RU" sz="1400" b="1" dirty="0"/>
              <a:t>Экономическое могущество</a:t>
            </a:r>
          </a:p>
          <a:p>
            <a:r>
              <a:rPr lang="ru-RU" sz="1400" b="1" dirty="0"/>
              <a:t>Рост ВВП</a:t>
            </a:r>
            <a:r>
              <a:rPr lang="ru-RU" sz="1400" dirty="0"/>
              <a:t>: Индия является пятой по величине экономикой в мире по номинальному ВВП и третьей по паритету покупательной способности (</a:t>
            </a:r>
            <a:r>
              <a:rPr lang="en-GB" sz="1400" dirty="0"/>
              <a:t>PPP). </a:t>
            </a:r>
            <a:r>
              <a:rPr lang="ru-RU" sz="1400" dirty="0"/>
              <a:t>По данным МВФ, за последнее десятилетие (2015–2025) экономика Индии выросла на 105%, увеличив ВВП с 2,1 трлн долларов до 4,3 трлн долларов. В 2023 году темпы роста ВВП составили 8,15%, что сделало Индию самой быстрорастущей крупной экономикой в мире.</a:t>
            </a:r>
          </a:p>
          <a:p>
            <a:r>
              <a:rPr lang="ru-RU" sz="1400" b="1" dirty="0"/>
              <a:t>Сектора экономики: </a:t>
            </a:r>
            <a:r>
              <a:rPr lang="ru-RU" sz="1400" dirty="0"/>
              <a:t>Сектор услуг составляет более 50% ВВП и остается самым динамичным, особенно в области информационных технологий (ИТ), аутсорсинга и программного обеспечения. Индия стала мировым центром ИТ, с такими городами, как </a:t>
            </a:r>
            <a:r>
              <a:rPr lang="ru-RU" sz="1400" dirty="0" err="1"/>
              <a:t>Бангалор</a:t>
            </a:r>
            <a:r>
              <a:rPr lang="ru-RU" sz="1400" dirty="0"/>
              <a:t> и Хайдарабад, лидирующими в этой сфере. Промышленный и аграрный сектора, хотя и обеспечивают занятость большей части рабочей силы, растут медленнее.</a:t>
            </a:r>
          </a:p>
          <a:p>
            <a:r>
              <a:rPr lang="ru-RU" sz="1400" b="1" dirty="0"/>
              <a:t>Инвестиции и реформы</a:t>
            </a:r>
            <a:r>
              <a:rPr lang="ru-RU" sz="1400" dirty="0"/>
              <a:t>: После либерализации экономики в 1991 году Индия перешла к рыночной модели, что ускорило рост. В 2021–2022 годах прямые иностранные инвестиции (ПИИ) достигли 82 млрд долларов, с ключевыми секторами, включая финансы, банковское дело, страхование и исследования. Индия поднялась на 37 позиций в индексе легкости ведения бизнеса Всемирного банка с 2018 по 2020 год, заняв 63-е место из 190 стран.</a:t>
            </a:r>
          </a:p>
          <a:p>
            <a:r>
              <a:rPr lang="ru-RU" sz="1400" b="1" dirty="0"/>
              <a:t>Инфраструктура: </a:t>
            </a:r>
            <a:r>
              <a:rPr lang="ru-RU" sz="1400" dirty="0"/>
              <a:t>Правительство активно инвестирует в инфраструктуру, особенно в транспорт, энергетику и связь. По оценкам, для устранения инфраструктурного дефицита в ближайшее десятилетие потребуется более 1,5 трлн долларов, что привлекает частный и иностранный капитал.</a:t>
            </a:r>
          </a:p>
          <a:p>
            <a:r>
              <a:rPr lang="ru-RU" sz="1400" b="1" dirty="0"/>
              <a:t>ВВП на душу населения: </a:t>
            </a:r>
            <a:r>
              <a:rPr lang="ru-RU" sz="1400" dirty="0"/>
              <a:t>В 2023 году ВВП на душу населения составил 2236 долларов (рост на 7,2% по сравнению с 2022 годом), но по паритету покупательной способности Индия занимает 119-е место в мире (9183 долларов в 2023 году). Это отражает сохраняющиеся проблемы с бедностью и неравенством.</a:t>
            </a:r>
          </a:p>
          <a:p>
            <a:r>
              <a:rPr lang="ru-RU" sz="1400" b="1" dirty="0"/>
              <a:t>Снижение бедности: </a:t>
            </a:r>
            <a:r>
              <a:rPr lang="ru-RU" sz="1400" dirty="0"/>
              <a:t>За период с 2011 по 2019 год доля населения, живущего в крайней бедности (менее 2,15 долларов в день), сократилась вдвое, хотя пандемия </a:t>
            </a:r>
            <a:r>
              <a:rPr lang="en-GB" sz="1400" dirty="0"/>
              <a:t>COVID-19 </a:t>
            </a:r>
            <a:r>
              <a:rPr lang="ru-RU" sz="1400" dirty="0"/>
              <a:t>замедлила этот процесс. Около 25% населения все еще живет за чертой бедности.</a:t>
            </a: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09236829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2AD645C-9AE0-A141-82E2-758A2F7077C9}"/>
              </a:ext>
            </a:extLst>
          </p:cNvPr>
          <p:cNvSpPr txBox="1"/>
          <p:nvPr/>
        </p:nvSpPr>
        <p:spPr>
          <a:xfrm>
            <a:off x="912339" y="474345"/>
            <a:ext cx="10653585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2. </a:t>
            </a:r>
            <a:r>
              <a:rPr lang="ru-RU" sz="1400" b="1" dirty="0"/>
              <a:t>Военное могущество</a:t>
            </a:r>
          </a:p>
          <a:p>
            <a:r>
              <a:rPr lang="ru-RU" sz="1400" b="1" dirty="0"/>
              <a:t>Геополитические угрозы</a:t>
            </a:r>
            <a:r>
              <a:rPr lang="ru-RU" sz="1400" dirty="0"/>
              <a:t>: Индия готовится к войне на два фронта (с Китаем и Пакистаном), что требует значительных ресурсов. Напряженные отношения с Китаем, особенно после конфликта 2020 года в </a:t>
            </a:r>
            <a:r>
              <a:rPr lang="ru-RU" sz="1400" dirty="0" err="1"/>
              <a:t>Ладакхе</a:t>
            </a:r>
            <a:r>
              <a:rPr lang="ru-RU" sz="1400" dirty="0"/>
              <a:t>, вынуждают усиливать военное присутствие на границе.</a:t>
            </a:r>
            <a:endParaRPr lang="ru-RU" sz="1400" b="1" dirty="0"/>
          </a:p>
          <a:p>
            <a:r>
              <a:rPr lang="ru-RU" sz="1400" b="1" dirty="0"/>
              <a:t>Рейтинг военной мощи</a:t>
            </a:r>
            <a:r>
              <a:rPr lang="ru-RU" sz="1400" dirty="0"/>
              <a:t>: По данным </a:t>
            </a:r>
            <a:r>
              <a:rPr lang="en-GB" sz="1400" dirty="0"/>
              <a:t>Global Firepower </a:t>
            </a:r>
            <a:r>
              <a:rPr lang="ru-RU" sz="1400" dirty="0"/>
              <a:t>за 2023 год, Индия занимает 4-е место в мире по военной мощи, уступая США, России и Китаю, но опережая такие страны, как Великобритания и Франция. </a:t>
            </a:r>
          </a:p>
          <a:p>
            <a:r>
              <a:rPr lang="ru-RU" sz="1400" b="1" dirty="0"/>
              <a:t>Технологические достижения</a:t>
            </a:r>
            <a:endParaRPr lang="ru-RU" sz="1400" dirty="0"/>
          </a:p>
          <a:p>
            <a:r>
              <a:rPr lang="ru-RU" sz="1400" dirty="0"/>
              <a:t>Индия активно развивает собственное производство вооружений через Организацию оборонных исследований и разработок (</a:t>
            </a:r>
            <a:r>
              <a:rPr lang="en-GB" sz="1400" dirty="0"/>
              <a:t>DRDO). </a:t>
            </a:r>
            <a:r>
              <a:rPr lang="ru-RU" sz="1400" dirty="0"/>
              <a:t>Примеры включают гиперзвуковые ракеты, системы ПВО (например, </a:t>
            </a:r>
            <a:r>
              <a:rPr lang="en-GB" sz="1400" dirty="0"/>
              <a:t>Akash) </a:t>
            </a:r>
            <a:r>
              <a:rPr lang="ru-RU" sz="1400" dirty="0"/>
              <a:t>и танки </a:t>
            </a:r>
            <a:r>
              <a:rPr lang="en-GB" sz="1400" dirty="0"/>
              <a:t>Arjun.</a:t>
            </a:r>
          </a:p>
          <a:p>
            <a:r>
              <a:rPr lang="ru-RU" sz="1400" b="1" dirty="0"/>
              <a:t>Ядерное оружие:</a:t>
            </a:r>
          </a:p>
          <a:p>
            <a:r>
              <a:rPr lang="ru-RU" sz="1400" dirty="0"/>
              <a:t>Индия является ядерной державой де-факто, не входя в Договор о нераспространении ядерного оружия (ДНЯО). Ее ядерная программа развивается с середины </a:t>
            </a:r>
            <a:r>
              <a:rPr lang="en-GB" sz="1400" dirty="0"/>
              <a:t>XX </a:t>
            </a:r>
            <a:r>
              <a:rPr lang="ru-RU" sz="1400" dirty="0"/>
              <a:t>века, и сегодня она обладает значительным арсеналом.</a:t>
            </a:r>
          </a:p>
          <a:p>
            <a:r>
              <a:rPr lang="ru-RU" sz="1400" b="1" dirty="0"/>
              <a:t>Количество боеголовок</a:t>
            </a:r>
            <a:r>
              <a:rPr lang="ru-RU" sz="1400" dirty="0"/>
              <a:t>: По данным Федерации американских ученых (</a:t>
            </a:r>
            <a:r>
              <a:rPr lang="en-GB" sz="1400" dirty="0"/>
              <a:t>FAS) </a:t>
            </a:r>
            <a:r>
              <a:rPr lang="ru-RU" sz="1400" dirty="0"/>
              <a:t>на начало 2025 года, Индия обладает около 180 ядерными боеголовками. Однако страна имеет запасы плутония, достаточные для производства еще 150–200 боеголовок.</a:t>
            </a:r>
          </a:p>
          <a:p>
            <a:r>
              <a:rPr lang="ru-RU" sz="1400" b="1" dirty="0"/>
              <a:t>Средства доставки:</a:t>
            </a:r>
          </a:p>
          <a:p>
            <a:r>
              <a:rPr lang="ru-RU" sz="1400" b="1" dirty="0"/>
              <a:t>Авиация: </a:t>
            </a:r>
            <a:r>
              <a:rPr lang="ru-RU" sz="1400" dirty="0"/>
              <a:t>Истребители </a:t>
            </a:r>
            <a:r>
              <a:rPr lang="en-GB" sz="1400" dirty="0"/>
              <a:t>Mirage-2000H, </a:t>
            </a:r>
            <a:r>
              <a:rPr lang="ru-RU" sz="1400" dirty="0"/>
              <a:t>Су-30МКИ и </a:t>
            </a:r>
            <a:r>
              <a:rPr lang="en-GB" sz="1400" dirty="0"/>
              <a:t>Jaguar </a:t>
            </a:r>
            <a:r>
              <a:rPr lang="ru-RU" sz="1400" dirty="0"/>
              <a:t>могут быть адаптированы для доставки ядерных бомб.</a:t>
            </a:r>
          </a:p>
          <a:p>
            <a:r>
              <a:rPr lang="ru-RU" sz="1400" b="1" dirty="0"/>
              <a:t>Ракеты</a:t>
            </a:r>
            <a:r>
              <a:rPr lang="ru-RU" sz="1400" dirty="0"/>
              <a:t>: Основу составляют ракеты "Агни" и "</a:t>
            </a:r>
            <a:r>
              <a:rPr lang="ru-RU" sz="1400" dirty="0" err="1"/>
              <a:t>Притхви</a:t>
            </a:r>
            <a:r>
              <a:rPr lang="ru-RU" sz="1400" dirty="0"/>
              <a:t>". "Притхви-1" (дальность 150 км) используется для тактических задач, а "Агни-5" обеспечивает стратегическое сдерживание.</a:t>
            </a:r>
          </a:p>
          <a:p>
            <a:r>
              <a:rPr lang="ru-RU" sz="1400" b="1" dirty="0"/>
              <a:t>Подводные лодки: </a:t>
            </a:r>
            <a:r>
              <a:rPr lang="ru-RU" sz="1400" dirty="0"/>
              <a:t>Атомная подводная лодка </a:t>
            </a:r>
            <a:r>
              <a:rPr lang="en-GB" sz="1400" dirty="0"/>
              <a:t>INS </a:t>
            </a:r>
            <a:r>
              <a:rPr lang="en-GB" sz="1400" dirty="0" err="1"/>
              <a:t>Arihant</a:t>
            </a:r>
            <a:r>
              <a:rPr lang="en-GB" sz="1400" dirty="0"/>
              <a:t> </a:t>
            </a:r>
            <a:r>
              <a:rPr lang="ru-RU" sz="1400" dirty="0"/>
              <a:t>оснащена баллистическими ракетами </a:t>
            </a:r>
            <a:r>
              <a:rPr lang="en-GB" sz="1400" dirty="0"/>
              <a:t>K-15 Sagarika (</a:t>
            </a:r>
            <a:r>
              <a:rPr lang="ru-RU" sz="1400" dirty="0"/>
              <a:t>дальность 700 км). Индия работает над созданием полноценного подводного флота с ядерным потенциалом.</a:t>
            </a:r>
          </a:p>
          <a:p>
            <a:endParaRPr lang="ru-RU" sz="1400" dirty="0"/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8663327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2AD645C-9AE0-A141-82E2-758A2F7077C9}"/>
              </a:ext>
            </a:extLst>
          </p:cNvPr>
          <p:cNvSpPr txBox="1"/>
          <p:nvPr/>
        </p:nvSpPr>
        <p:spPr>
          <a:xfrm>
            <a:off x="912339" y="474345"/>
            <a:ext cx="982362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Демография</a:t>
            </a:r>
          </a:p>
          <a:p>
            <a:r>
              <a:rPr lang="ru-RU" b="1" dirty="0"/>
              <a:t>Население</a:t>
            </a:r>
            <a:r>
              <a:rPr lang="ru-RU" dirty="0"/>
              <a:t>: С населением 1,438 млрд человек (по данным на 2023 год) Индия является самой густонаселенной страной в мире, обогнав Китай. Это создает как вызовы, так и возможности.</a:t>
            </a:r>
          </a:p>
          <a:p>
            <a:r>
              <a:rPr lang="ru-RU" b="1" dirty="0"/>
              <a:t>Демографический дивиденд</a:t>
            </a:r>
            <a:r>
              <a:rPr lang="ru-RU" dirty="0"/>
              <a:t>: Индия обладает значительным демографическим преимуществом благодаря молодому населению. Растущий средний класс и увеличение участия внутренних инвесторов в фондовый рынок подчеркивают этот потенциал. Однако уровень участия в рабочей силе остается низким (56,4%), особенно среди женщин (35,6% в 2023 году), что ограничивает экономический рост.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580869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2AD645C-9AE0-A141-82E2-758A2F7077C9}"/>
              </a:ext>
            </a:extLst>
          </p:cNvPr>
          <p:cNvSpPr txBox="1"/>
          <p:nvPr/>
        </p:nvSpPr>
        <p:spPr>
          <a:xfrm>
            <a:off x="912339" y="474345"/>
            <a:ext cx="982362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Прогнозы роста ВВП: </a:t>
            </a:r>
            <a:r>
              <a:rPr lang="ru-RU" dirty="0"/>
              <a:t>Индия сохраняет статус самой быстрорастущей крупной экономики. По данным ООН, в 2025 году рост ВВП составит 6,6%, а в 2026 году — 6,8%. </a:t>
            </a:r>
            <a:r>
              <a:rPr lang="en-GB" dirty="0"/>
              <a:t>Deloitte </a:t>
            </a:r>
            <a:r>
              <a:rPr lang="ru-RU" dirty="0"/>
              <a:t>прогнозирует рост на уровне 6,5–6,8% в 2024/2025 финансовом году и 6,7–7,3% в следующем. </a:t>
            </a:r>
            <a:r>
              <a:rPr lang="en-GB" dirty="0"/>
              <a:t>Goldman Sachs </a:t>
            </a:r>
            <a:r>
              <a:rPr lang="ru-RU" dirty="0"/>
              <a:t>ожидает среднегодовой рост в 6,5% с 2025 по 2030 год.</a:t>
            </a:r>
          </a:p>
          <a:p>
            <a:r>
              <a:rPr lang="ru-RU" b="1" dirty="0"/>
              <a:t>Цели на будущее: </a:t>
            </a:r>
            <a:r>
              <a:rPr lang="ru-RU" dirty="0"/>
              <a:t>Индия стремится достичь статуса страны с высоким уровнем дохода к 2047 году, что потребует среднегодового роста в 7,8%. Для этого необходимо увеличить инвестиции с 33,5% до 40% ВВП к 2035 году, повысить участие в рабочей силе до 65% и ускорить рост производительности.</a:t>
            </a:r>
          </a:p>
          <a:p>
            <a:r>
              <a:rPr lang="ru-RU" dirty="0"/>
              <a:t>издержки, но тарифные и нетарифные барьеры остаются препятствием.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83125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2AD645C-9AE0-A141-82E2-758A2F7077C9}"/>
              </a:ext>
            </a:extLst>
          </p:cNvPr>
          <p:cNvSpPr txBox="1"/>
          <p:nvPr/>
        </p:nvSpPr>
        <p:spPr>
          <a:xfrm>
            <a:off x="1320112" y="807977"/>
            <a:ext cx="98236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/>
              <a:t>Болливуд</a:t>
            </a:r>
            <a:endParaRPr lang="ru-RU" dirty="0"/>
          </a:p>
          <a:p>
            <a:endParaRPr lang="ru-RU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2C949D-3C34-FE45-BABA-5ED8AC7A67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688" y="1750870"/>
            <a:ext cx="5276312" cy="295705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6C3C753-924C-0F45-8C25-1180FAC8C9AE}"/>
              </a:ext>
            </a:extLst>
          </p:cNvPr>
          <p:cNvSpPr txBox="1"/>
          <p:nvPr/>
        </p:nvSpPr>
        <p:spPr>
          <a:xfrm>
            <a:off x="6388443" y="2551837"/>
            <a:ext cx="514041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Лагаан</a:t>
            </a:r>
            <a:r>
              <a:rPr lang="ru-RU" dirty="0"/>
              <a:t>: Однажды в Индии (2001)</a:t>
            </a:r>
          </a:p>
          <a:p>
            <a:r>
              <a:rPr lang="ru-RU" dirty="0"/>
              <a:t>Мангал </a:t>
            </a:r>
            <a:r>
              <a:rPr lang="ru-RU" dirty="0" err="1"/>
              <a:t>Пандей</a:t>
            </a:r>
            <a:r>
              <a:rPr lang="ru-RU" dirty="0"/>
              <a:t>: Восстание (2005) </a:t>
            </a:r>
          </a:p>
          <a:p>
            <a:r>
              <a:rPr lang="ru-RU" dirty="0" err="1"/>
              <a:t>Тхаги</a:t>
            </a:r>
            <a:r>
              <a:rPr lang="ru-RU" dirty="0"/>
              <a:t> </a:t>
            </a:r>
            <a:r>
              <a:rPr lang="ru-RU" dirty="0" err="1"/>
              <a:t>Хиндостана</a:t>
            </a:r>
            <a:r>
              <a:rPr lang="ru-RU" dirty="0"/>
              <a:t> (2018) </a:t>
            </a:r>
          </a:p>
          <a:p>
            <a:r>
              <a:rPr lang="ru-RU" dirty="0" err="1"/>
              <a:t>Маникарника</a:t>
            </a:r>
            <a:r>
              <a:rPr lang="ru-RU" dirty="0"/>
              <a:t>: Королева </a:t>
            </a:r>
            <a:r>
              <a:rPr lang="ru-RU" dirty="0" err="1"/>
              <a:t>Джханси</a:t>
            </a:r>
            <a:r>
              <a:rPr lang="ru-RU" dirty="0"/>
              <a:t> (2019) </a:t>
            </a:r>
          </a:p>
          <a:p>
            <a:r>
              <a:rPr lang="ru-RU" dirty="0"/>
              <a:t>Сардар </a:t>
            </a:r>
            <a:r>
              <a:rPr lang="ru-RU" dirty="0" err="1"/>
              <a:t>Удхам</a:t>
            </a:r>
            <a:r>
              <a:rPr lang="ru-RU" dirty="0"/>
              <a:t> (2021) </a:t>
            </a:r>
          </a:p>
          <a:p>
            <a:r>
              <a:rPr lang="en-GB" dirty="0"/>
              <a:t>RRR (2022)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98746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2CE47D3-9B86-CD45-A914-944D76669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1444" y="1170630"/>
            <a:ext cx="3613897" cy="24004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5A842A4-890C-004E-8C95-82C842A3D7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0763" y="1452350"/>
            <a:ext cx="2907442" cy="155823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582DBA0-C661-9747-990A-EDA9CC8F602D}"/>
              </a:ext>
            </a:extLst>
          </p:cNvPr>
          <p:cNvSpPr txBox="1"/>
          <p:nvPr/>
        </p:nvSpPr>
        <p:spPr>
          <a:xfrm>
            <a:off x="2162432" y="4101926"/>
            <a:ext cx="617027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«Главная задача, стоящая перед Индией (</a:t>
            </a:r>
            <a:r>
              <a:rPr lang="ru-RU" dirty="0" err="1"/>
              <a:t>Бхарат</a:t>
            </a:r>
            <a:r>
              <a:rPr lang="ru-RU" dirty="0"/>
              <a:t>) – </a:t>
            </a:r>
          </a:p>
          <a:p>
            <a:r>
              <a:rPr lang="ru-RU" dirty="0"/>
              <a:t>деколонизация индийского сознания.»</a:t>
            </a:r>
          </a:p>
          <a:p>
            <a:pPr algn="r"/>
            <a:r>
              <a:rPr lang="ru-RU" b="1" dirty="0" err="1"/>
              <a:t>Нарендра</a:t>
            </a:r>
            <a:r>
              <a:rPr lang="ru-RU" b="1" dirty="0"/>
              <a:t> </a:t>
            </a:r>
            <a:r>
              <a:rPr lang="ru-RU" b="1" dirty="0" err="1"/>
              <a:t>Моди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2917122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712885" y="225739"/>
            <a:ext cx="9404723" cy="130150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/>
              <a:t>Древние индоевропейцы </a:t>
            </a:r>
          </a:p>
          <a:p>
            <a:endParaRPr lang="ru-RU" sz="32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ABDE43-75CE-BB42-AFB3-386521FFEF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9149" y="1236015"/>
            <a:ext cx="9484468" cy="5184842"/>
          </a:xfrm>
          <a:prstGeom prst="rect">
            <a:avLst/>
          </a:prstGeom>
        </p:spPr>
      </p:pic>
      <p:sp>
        <p:nvSpPr>
          <p:cNvPr id="4" name="Freeform 3">
            <a:extLst>
              <a:ext uri="{FF2B5EF4-FFF2-40B4-BE49-F238E27FC236}">
                <a16:creationId xmlns:a16="http://schemas.microsoft.com/office/drawing/2014/main" id="{C92160EA-D3CE-6C45-BFBC-293516E848C9}"/>
              </a:ext>
            </a:extLst>
          </p:cNvPr>
          <p:cNvSpPr/>
          <p:nvPr/>
        </p:nvSpPr>
        <p:spPr>
          <a:xfrm>
            <a:off x="5914296" y="2117938"/>
            <a:ext cx="4901287" cy="1844807"/>
          </a:xfrm>
          <a:custGeom>
            <a:avLst/>
            <a:gdLst>
              <a:gd name="connsiteX0" fmla="*/ 2227755 w 4901287"/>
              <a:gd name="connsiteY0" fmla="*/ 177790 h 1844807"/>
              <a:gd name="connsiteX1" fmla="*/ 1478725 w 4901287"/>
              <a:gd name="connsiteY1" fmla="*/ 2692 h 1844807"/>
              <a:gd name="connsiteX2" fmla="*/ 739423 w 4901287"/>
              <a:gd name="connsiteY2" fmla="*/ 343160 h 1844807"/>
              <a:gd name="connsiteX3" fmla="*/ 39032 w 4901287"/>
              <a:gd name="connsiteY3" fmla="*/ 810088 h 1844807"/>
              <a:gd name="connsiteX4" fmla="*/ 223857 w 4901287"/>
              <a:gd name="connsiteY4" fmla="*/ 1286743 h 1844807"/>
              <a:gd name="connsiteX5" fmla="*/ 1342538 w 4901287"/>
              <a:gd name="connsiteY5" fmla="*/ 1481296 h 1844807"/>
              <a:gd name="connsiteX6" fmla="*/ 1819193 w 4901287"/>
              <a:gd name="connsiteY6" fmla="*/ 1821764 h 1844807"/>
              <a:gd name="connsiteX7" fmla="*/ 2791959 w 4901287"/>
              <a:gd name="connsiteY7" fmla="*/ 1743943 h 1844807"/>
              <a:gd name="connsiteX8" fmla="*/ 3083789 w 4901287"/>
              <a:gd name="connsiteY8" fmla="*/ 1432658 h 1844807"/>
              <a:gd name="connsiteX9" fmla="*/ 3667449 w 4901287"/>
              <a:gd name="connsiteY9" fmla="*/ 1841219 h 1844807"/>
              <a:gd name="connsiteX10" fmla="*/ 4786130 w 4901287"/>
              <a:gd name="connsiteY10" fmla="*/ 1568845 h 1844807"/>
              <a:gd name="connsiteX11" fmla="*/ 4786130 w 4901287"/>
              <a:gd name="connsiteY11" fmla="*/ 576624 h 1844807"/>
              <a:gd name="connsiteX12" fmla="*/ 4085738 w 4901287"/>
              <a:gd name="connsiteY12" fmla="*/ 61058 h 1844807"/>
              <a:gd name="connsiteX13" fmla="*/ 2869781 w 4901287"/>
              <a:gd name="connsiteY13" fmla="*/ 61058 h 1844807"/>
              <a:gd name="connsiteX14" fmla="*/ 2227755 w 4901287"/>
              <a:gd name="connsiteY14" fmla="*/ 177790 h 1844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901287" h="1844807">
                <a:moveTo>
                  <a:pt x="2227755" y="177790"/>
                </a:moveTo>
                <a:cubicBezTo>
                  <a:pt x="1995912" y="168062"/>
                  <a:pt x="1726780" y="-24870"/>
                  <a:pt x="1478725" y="2692"/>
                </a:cubicBezTo>
                <a:cubicBezTo>
                  <a:pt x="1230670" y="30254"/>
                  <a:pt x="979372" y="208594"/>
                  <a:pt x="739423" y="343160"/>
                </a:cubicBezTo>
                <a:cubicBezTo>
                  <a:pt x="499474" y="477726"/>
                  <a:pt x="124960" y="652824"/>
                  <a:pt x="39032" y="810088"/>
                </a:cubicBezTo>
                <a:cubicBezTo>
                  <a:pt x="-46896" y="967352"/>
                  <a:pt x="6606" y="1174875"/>
                  <a:pt x="223857" y="1286743"/>
                </a:cubicBezTo>
                <a:cubicBezTo>
                  <a:pt x="441108" y="1398611"/>
                  <a:pt x="1076649" y="1392126"/>
                  <a:pt x="1342538" y="1481296"/>
                </a:cubicBezTo>
                <a:cubicBezTo>
                  <a:pt x="1608427" y="1570466"/>
                  <a:pt x="1577623" y="1777990"/>
                  <a:pt x="1819193" y="1821764"/>
                </a:cubicBezTo>
                <a:cubicBezTo>
                  <a:pt x="2060763" y="1865538"/>
                  <a:pt x="2581193" y="1808794"/>
                  <a:pt x="2791959" y="1743943"/>
                </a:cubicBezTo>
                <a:cubicBezTo>
                  <a:pt x="3002725" y="1679092"/>
                  <a:pt x="2937874" y="1416445"/>
                  <a:pt x="3083789" y="1432658"/>
                </a:cubicBezTo>
                <a:cubicBezTo>
                  <a:pt x="3229704" y="1448871"/>
                  <a:pt x="3383726" y="1818521"/>
                  <a:pt x="3667449" y="1841219"/>
                </a:cubicBezTo>
                <a:cubicBezTo>
                  <a:pt x="3951172" y="1863917"/>
                  <a:pt x="4599683" y="1779611"/>
                  <a:pt x="4786130" y="1568845"/>
                </a:cubicBezTo>
                <a:cubicBezTo>
                  <a:pt x="4972577" y="1358079"/>
                  <a:pt x="4902862" y="827922"/>
                  <a:pt x="4786130" y="576624"/>
                </a:cubicBezTo>
                <a:cubicBezTo>
                  <a:pt x="4669398" y="325326"/>
                  <a:pt x="4405129" y="146986"/>
                  <a:pt x="4085738" y="61058"/>
                </a:cubicBezTo>
                <a:cubicBezTo>
                  <a:pt x="3766347" y="-24870"/>
                  <a:pt x="3177823" y="46467"/>
                  <a:pt x="2869781" y="61058"/>
                </a:cubicBezTo>
                <a:cubicBezTo>
                  <a:pt x="2561739" y="75649"/>
                  <a:pt x="2459598" y="187518"/>
                  <a:pt x="2227755" y="177790"/>
                </a:cubicBezTo>
                <a:close/>
              </a:path>
            </a:pathLst>
          </a:cu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FD9574-55AB-674E-AF05-3A94DD081475}"/>
              </a:ext>
            </a:extLst>
          </p:cNvPr>
          <p:cNvSpPr txBox="1"/>
          <p:nvPr/>
        </p:nvSpPr>
        <p:spPr>
          <a:xfrm>
            <a:off x="6614810" y="2278275"/>
            <a:ext cx="3639138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rgbClr val="FFC000"/>
                </a:solidFill>
              </a:rPr>
              <a:t>Туран</a:t>
            </a:r>
          </a:p>
          <a:p>
            <a:pPr algn="ctr"/>
            <a:r>
              <a:rPr lang="ru-RU" b="1" dirty="0">
                <a:solidFill>
                  <a:srgbClr val="FFC000"/>
                </a:solidFill>
              </a:rPr>
              <a:t>прародина индо-европейцев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83074DF-CFA7-3A45-8C0F-B111BBB9623E}"/>
              </a:ext>
            </a:extLst>
          </p:cNvPr>
          <p:cNvSpPr txBox="1"/>
          <p:nvPr/>
        </p:nvSpPr>
        <p:spPr>
          <a:xfrm rot="1945560">
            <a:off x="4016728" y="3043648"/>
            <a:ext cx="29065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highlight>
                  <a:srgbClr val="808080"/>
                </a:highlight>
              </a:rPr>
              <a:t>палеоевропейцы</a:t>
            </a:r>
            <a:endParaRPr lang="ru-RU" sz="2400" b="1" dirty="0">
              <a:highlight>
                <a:srgbClr val="808080"/>
              </a:highligh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409AFE-D8BC-EA48-BD3F-81B915D21E97}"/>
              </a:ext>
            </a:extLst>
          </p:cNvPr>
          <p:cNvSpPr txBox="1"/>
          <p:nvPr/>
        </p:nvSpPr>
        <p:spPr>
          <a:xfrm>
            <a:off x="8782146" y="4578171"/>
            <a:ext cx="1229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дравиды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E4ECE1C-FF23-264A-BF5D-FC71FE0F98C2}"/>
              </a:ext>
            </a:extLst>
          </p:cNvPr>
          <p:cNvSpPr txBox="1"/>
          <p:nvPr/>
        </p:nvSpPr>
        <p:spPr>
          <a:xfrm>
            <a:off x="9064191" y="5007135"/>
            <a:ext cx="1229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дравиды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59B56F3-F672-D545-BF44-720DF6DF5FC2}"/>
              </a:ext>
            </a:extLst>
          </p:cNvPr>
          <p:cNvSpPr txBox="1"/>
          <p:nvPr/>
        </p:nvSpPr>
        <p:spPr>
          <a:xfrm>
            <a:off x="8396918" y="1542305"/>
            <a:ext cx="2265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highlight>
                  <a:srgbClr val="808080"/>
                </a:highlight>
              </a:rPr>
              <a:t>палеоазиаты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B34B39-6862-0F4E-B1CD-129449DD353E}"/>
              </a:ext>
            </a:extLst>
          </p:cNvPr>
          <p:cNvSpPr txBox="1"/>
          <p:nvPr/>
        </p:nvSpPr>
        <p:spPr>
          <a:xfrm rot="1968581">
            <a:off x="3419700" y="3474345"/>
            <a:ext cx="3401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highlight>
                  <a:srgbClr val="808080"/>
                </a:highlight>
              </a:rPr>
              <a:t>оседлая аграрная культура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12E46FA-9068-5847-A2D6-3D22EF11BB7B}"/>
              </a:ext>
            </a:extLst>
          </p:cNvPr>
          <p:cNvSpPr txBox="1"/>
          <p:nvPr/>
        </p:nvSpPr>
        <p:spPr>
          <a:xfrm>
            <a:off x="8978430" y="5474580"/>
            <a:ext cx="14013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>
                <a:highlight>
                  <a:srgbClr val="808080"/>
                </a:highlight>
              </a:rPr>
              <a:t>оседлая </a:t>
            </a:r>
          </a:p>
          <a:p>
            <a:r>
              <a:rPr lang="ru-RU" sz="1000" dirty="0">
                <a:highlight>
                  <a:srgbClr val="808080"/>
                </a:highlight>
              </a:rPr>
              <a:t>аграрная культура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CED4404-5C96-DC47-A290-61968170611E}"/>
              </a:ext>
            </a:extLst>
          </p:cNvPr>
          <p:cNvSpPr txBox="1"/>
          <p:nvPr/>
        </p:nvSpPr>
        <p:spPr>
          <a:xfrm>
            <a:off x="7362502" y="4284885"/>
            <a:ext cx="14013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>
                <a:highlight>
                  <a:srgbClr val="808080"/>
                </a:highlight>
              </a:rPr>
              <a:t>оседлая </a:t>
            </a:r>
          </a:p>
          <a:p>
            <a:r>
              <a:rPr lang="ru-RU" sz="1000" dirty="0">
                <a:highlight>
                  <a:srgbClr val="808080"/>
                </a:highlight>
              </a:rPr>
              <a:t>аграрная культура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235BA31-FAA9-2147-B491-17479A05467B}"/>
              </a:ext>
            </a:extLst>
          </p:cNvPr>
          <p:cNvSpPr txBox="1"/>
          <p:nvPr/>
        </p:nvSpPr>
        <p:spPr>
          <a:xfrm rot="18983612">
            <a:off x="5303310" y="2260154"/>
            <a:ext cx="14013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>
                <a:highlight>
                  <a:srgbClr val="808080"/>
                </a:highlight>
              </a:rPr>
              <a:t>оседлая </a:t>
            </a:r>
          </a:p>
          <a:p>
            <a:r>
              <a:rPr lang="ru-RU" sz="1000" dirty="0">
                <a:highlight>
                  <a:srgbClr val="808080"/>
                </a:highlight>
              </a:rPr>
              <a:t>аграрная культура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1D14FF-E60D-AE4A-B74A-5964859F4C38}"/>
              </a:ext>
            </a:extLst>
          </p:cNvPr>
          <p:cNvSpPr txBox="1"/>
          <p:nvPr/>
        </p:nvSpPr>
        <p:spPr>
          <a:xfrm rot="668947">
            <a:off x="2578083" y="4332531"/>
            <a:ext cx="53671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>
                <a:highlight>
                  <a:srgbClr val="808080"/>
                </a:highlight>
              </a:rPr>
              <a:t>Цивилизация </a:t>
            </a:r>
          </a:p>
          <a:p>
            <a:r>
              <a:rPr lang="ru-RU" sz="4800" b="1" dirty="0">
                <a:highlight>
                  <a:srgbClr val="808080"/>
                </a:highlight>
              </a:rPr>
              <a:t>Великой Матери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48D2CCC-2412-A54D-AD92-EAE4B8A1F6CD}"/>
              </a:ext>
            </a:extLst>
          </p:cNvPr>
          <p:cNvSpPr txBox="1"/>
          <p:nvPr/>
        </p:nvSpPr>
        <p:spPr>
          <a:xfrm>
            <a:off x="8763848" y="3014246"/>
            <a:ext cx="1537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FFC000"/>
                </a:solidFill>
              </a:rPr>
              <a:t>патриархат</a:t>
            </a:r>
          </a:p>
        </p:txBody>
      </p:sp>
    </p:spTree>
    <p:extLst>
      <p:ext uri="{BB962C8B-B14F-4D97-AF65-F5344CB8AC3E}">
        <p14:creationId xmlns:p14="http://schemas.microsoft.com/office/powerpoint/2010/main" val="157493903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8ADB8C8-A04C-2D45-8B66-CAF90B2B674F}"/>
              </a:ext>
            </a:extLst>
          </p:cNvPr>
          <p:cNvSpPr txBox="1"/>
          <p:nvPr/>
        </p:nvSpPr>
        <p:spPr>
          <a:xfrm>
            <a:off x="2162432" y="5193265"/>
            <a:ext cx="62295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«</a:t>
            </a:r>
            <a:r>
              <a:rPr lang="en-US" dirty="0"/>
              <a:t>MIGA </a:t>
            </a:r>
            <a:r>
              <a:rPr lang="ru-RU" dirty="0"/>
              <a:t>– </a:t>
            </a:r>
            <a:r>
              <a:rPr lang="en-US" dirty="0"/>
              <a:t>Make India Great Again. </a:t>
            </a:r>
            <a:r>
              <a:rPr lang="en-US" dirty="0" err="1"/>
              <a:t>Viksat</a:t>
            </a:r>
            <a:r>
              <a:rPr lang="en-US" dirty="0"/>
              <a:t> Bharat</a:t>
            </a:r>
            <a:r>
              <a:rPr lang="ru-RU" dirty="0"/>
              <a:t>»</a:t>
            </a:r>
          </a:p>
          <a:p>
            <a:pPr algn="r"/>
            <a:r>
              <a:rPr lang="ru-RU" b="1" dirty="0" err="1"/>
              <a:t>Нарендра</a:t>
            </a:r>
            <a:r>
              <a:rPr lang="ru-RU" b="1" dirty="0"/>
              <a:t> </a:t>
            </a:r>
            <a:r>
              <a:rPr lang="ru-RU" b="1" dirty="0" err="1"/>
              <a:t>Моди</a:t>
            </a:r>
            <a:endParaRPr lang="ru-RU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843D91-3E46-9847-AF24-A85AF311C1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2563" y="494269"/>
            <a:ext cx="7817969" cy="4381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2466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712885" y="225739"/>
            <a:ext cx="9404723" cy="130150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/>
              <a:t>Трехфункциональная идеология</a:t>
            </a:r>
          </a:p>
          <a:p>
            <a:endParaRPr lang="ru-RU" sz="3200" b="1" dirty="0"/>
          </a:p>
        </p:txBody>
      </p:sp>
      <p:sp>
        <p:nvSpPr>
          <p:cNvPr id="26" name="Заголовок 1">
            <a:extLst>
              <a:ext uri="{FF2B5EF4-FFF2-40B4-BE49-F238E27FC236}">
                <a16:creationId xmlns:a16="http://schemas.microsoft.com/office/drawing/2014/main" id="{3782C294-4350-7245-B980-C77181E47A88}"/>
              </a:ext>
            </a:extLst>
          </p:cNvPr>
          <p:cNvSpPr txBox="1">
            <a:spLocks/>
          </p:cNvSpPr>
          <p:nvPr/>
        </p:nvSpPr>
        <p:spPr>
          <a:xfrm>
            <a:off x="865285" y="1972161"/>
            <a:ext cx="9404723" cy="227856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/>
              <a:t>жрецы/священные цари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/>
              <a:t>воины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/>
              <a:t>скотоводы/земледельцы</a:t>
            </a:r>
          </a:p>
          <a:p>
            <a:endParaRPr lang="ru-RU" dirty="0"/>
          </a:p>
          <a:p>
            <a:endParaRPr lang="ru-RU" sz="32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7C77933-0037-E74C-89E5-CA00F1DA838A}"/>
              </a:ext>
            </a:extLst>
          </p:cNvPr>
          <p:cNvSpPr txBox="1"/>
          <p:nvPr/>
        </p:nvSpPr>
        <p:spPr>
          <a:xfrm rot="16200000">
            <a:off x="-37070" y="2534681"/>
            <a:ext cx="7841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арии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732C3E5-5A51-FC42-B2C0-1A1CB18EAC36}"/>
              </a:ext>
            </a:extLst>
          </p:cNvPr>
          <p:cNvCxnSpPr/>
          <p:nvPr/>
        </p:nvCxnSpPr>
        <p:spPr>
          <a:xfrm>
            <a:off x="1594022" y="4114800"/>
            <a:ext cx="7080421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60A56CA5-C7FA-414A-B916-70B7E97EB077}"/>
              </a:ext>
            </a:extLst>
          </p:cNvPr>
          <p:cNvSpPr txBox="1"/>
          <p:nvPr/>
        </p:nvSpPr>
        <p:spPr>
          <a:xfrm>
            <a:off x="3966519" y="4695643"/>
            <a:ext cx="26933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подчиненные народы</a:t>
            </a:r>
          </a:p>
        </p:txBody>
      </p:sp>
    </p:spTree>
    <p:extLst>
      <p:ext uri="{BB962C8B-B14F-4D97-AF65-F5344CB8AC3E}">
        <p14:creationId xmlns:p14="http://schemas.microsoft.com/office/powerpoint/2010/main" val="38527049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712885" y="225739"/>
            <a:ext cx="9404723" cy="130150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/>
              <a:t>Происхождение индийской цивилизации</a:t>
            </a:r>
          </a:p>
          <a:p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1087983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1393638" y="381382"/>
            <a:ext cx="9404723" cy="111667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/>
              <a:t>Вторжение ведических </a:t>
            </a:r>
            <a:r>
              <a:rPr lang="ru-RU" dirty="0" err="1"/>
              <a:t>ариев</a:t>
            </a:r>
            <a:endParaRPr lang="ru-RU" dirty="0"/>
          </a:p>
          <a:p>
            <a:endParaRPr lang="ru-RU" sz="32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6F7DA93-B6E3-9649-96AD-D11E2FBA0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6640" y="1498060"/>
            <a:ext cx="6414986" cy="4853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8887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1393638" y="381382"/>
            <a:ext cx="9404723" cy="111667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/>
              <a:t>Ведическая цивилизация</a:t>
            </a:r>
          </a:p>
          <a:p>
            <a:endParaRPr lang="ru-RU" sz="32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0DEDFEA-92C2-834F-B0AB-AE37A0DB0E0B}"/>
              </a:ext>
            </a:extLst>
          </p:cNvPr>
          <p:cNvSpPr txBox="1"/>
          <p:nvPr/>
        </p:nvSpPr>
        <p:spPr>
          <a:xfrm>
            <a:off x="1393638" y="1527034"/>
            <a:ext cx="8159606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/>
              <a:t>Веды (</a:t>
            </a:r>
            <a:r>
              <a:rPr lang="ru-RU" sz="2800" dirty="0" err="1"/>
              <a:t>самхиты</a:t>
            </a:r>
            <a:r>
              <a:rPr lang="ru-RU" sz="28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err="1"/>
              <a:t>Ригведа</a:t>
            </a:r>
            <a:r>
              <a:rPr lang="ru-RU" sz="2800" dirty="0"/>
              <a:t> — «</a:t>
            </a:r>
            <a:r>
              <a:rPr lang="ru-RU" sz="2800" dirty="0" err="1"/>
              <a:t>Веда</a:t>
            </a:r>
            <a:r>
              <a:rPr lang="ru-RU" sz="2800" dirty="0"/>
              <a:t> гимнов»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err="1"/>
              <a:t>Яджурведа</a:t>
            </a:r>
            <a:r>
              <a:rPr lang="ru-RU" sz="2800" dirty="0"/>
              <a:t> — «</a:t>
            </a:r>
            <a:r>
              <a:rPr lang="ru-RU" sz="2800" dirty="0" err="1"/>
              <a:t>Веда</a:t>
            </a:r>
            <a:r>
              <a:rPr lang="ru-RU" sz="2800" dirty="0"/>
              <a:t> жертвенных формул»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err="1"/>
              <a:t>Самаведа</a:t>
            </a:r>
            <a:r>
              <a:rPr lang="ru-RU" sz="2800" dirty="0"/>
              <a:t> — «</a:t>
            </a:r>
            <a:r>
              <a:rPr lang="ru-RU" sz="2800" dirty="0" err="1"/>
              <a:t>Веда</a:t>
            </a:r>
            <a:r>
              <a:rPr lang="ru-RU" sz="2800" dirty="0"/>
              <a:t> песнопений»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err="1"/>
              <a:t>Атхарваведа</a:t>
            </a:r>
            <a:r>
              <a:rPr lang="ru-RU" sz="2800" dirty="0"/>
              <a:t> — «</a:t>
            </a:r>
            <a:r>
              <a:rPr lang="ru-RU" sz="2800" dirty="0" err="1"/>
              <a:t>Веда</a:t>
            </a:r>
            <a:r>
              <a:rPr lang="ru-RU" sz="2800" dirty="0"/>
              <a:t> заклинаний»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7795381-1967-714C-BC0D-14EE94505076}"/>
              </a:ext>
            </a:extLst>
          </p:cNvPr>
          <p:cNvSpPr txBox="1"/>
          <p:nvPr/>
        </p:nvSpPr>
        <p:spPr>
          <a:xfrm>
            <a:off x="1764340" y="4556994"/>
            <a:ext cx="584807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Брахманы (пояснения к Ведам)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err="1"/>
              <a:t>Араньяки</a:t>
            </a:r>
            <a:r>
              <a:rPr lang="ru-RU" sz="2000" dirty="0"/>
              <a:t> (наставления для отшельников)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Упанишады (учение о тождестве)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8857DC-12D2-A840-81C7-61575DFD9027}"/>
              </a:ext>
            </a:extLst>
          </p:cNvPr>
          <p:cNvSpPr txBox="1"/>
          <p:nvPr/>
        </p:nvSpPr>
        <p:spPr>
          <a:xfrm>
            <a:off x="8686800" y="2066766"/>
            <a:ext cx="1281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санскрит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0E1BAA6-9664-9F4D-BC35-AD15E5D84D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9088" y="381382"/>
            <a:ext cx="1459839" cy="1220956"/>
          </a:xfrm>
          <a:prstGeom prst="rect">
            <a:avLst/>
          </a:prstGeom>
          <a:solidFill>
            <a:schemeClr val="accent1"/>
          </a:solidFill>
          <a:ln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31799062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4434</TotalTime>
  <Words>2795</Words>
  <Application>Microsoft Macintosh PowerPoint</Application>
  <PresentationFormat>Widescreen</PresentationFormat>
  <Paragraphs>515</Paragraphs>
  <Slides>50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6" baseType="lpstr">
      <vt:lpstr>Arial</vt:lpstr>
      <vt:lpstr>Calibri</vt:lpstr>
      <vt:lpstr>Century Gothic</vt:lpstr>
      <vt:lpstr>Unna</vt:lpstr>
      <vt:lpstr>Wingdings 3</vt:lpstr>
      <vt:lpstr>Ион</vt:lpstr>
      <vt:lpstr> Индия как Государство-Цивилизация Акханд Бхарат अखण्ड भारत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Relations</dc:title>
  <dc:creator>пользователь Microsoft Office</dc:creator>
  <cp:lastModifiedBy>Microsoft Office User</cp:lastModifiedBy>
  <cp:revision>288</cp:revision>
  <dcterms:created xsi:type="dcterms:W3CDTF">2018-11-22T12:16:04Z</dcterms:created>
  <dcterms:modified xsi:type="dcterms:W3CDTF">2025-03-26T11:26:19Z</dcterms:modified>
</cp:coreProperties>
</file>