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83" r:id="rId4"/>
    <p:sldId id="277" r:id="rId5"/>
    <p:sldId id="285" r:id="rId6"/>
    <p:sldId id="279" r:id="rId7"/>
    <p:sldId id="281" r:id="rId8"/>
    <p:sldId id="282" r:id="rId9"/>
    <p:sldId id="262" r:id="rId10"/>
    <p:sldId id="263" r:id="rId11"/>
    <p:sldId id="286" r:id="rId12"/>
    <p:sldId id="287" r:id="rId13"/>
    <p:sldId id="284" r:id="rId14"/>
    <p:sldId id="278" r:id="rId15"/>
    <p:sldId id="280" r:id="rId16"/>
    <p:sldId id="288" r:id="rId17"/>
    <p:sldId id="289" r:id="rId18"/>
    <p:sldId id="290" r:id="rId19"/>
    <p:sldId id="291" r:id="rId20"/>
    <p:sldId id="293" r:id="rId21"/>
    <p:sldId id="294" r:id="rId22"/>
    <p:sldId id="292" r:id="rId23"/>
    <p:sldId id="295" r:id="rId24"/>
    <p:sldId id="296" r:id="rId25"/>
    <p:sldId id="299" r:id="rId26"/>
    <p:sldId id="297" r:id="rId27"/>
    <p:sldId id="300" r:id="rId28"/>
    <p:sldId id="298" r:id="rId29"/>
    <p:sldId id="302" r:id="rId30"/>
    <p:sldId id="303" r:id="rId31"/>
    <p:sldId id="30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89674" autoAdjust="0"/>
  </p:normalViewPr>
  <p:slideViewPr>
    <p:cSldViewPr snapToGrid="0" snapToObjects="1">
      <p:cViewPr varScale="1">
        <p:scale>
          <a:sx n="104" d="100"/>
          <a:sy n="104" d="100"/>
        </p:scale>
        <p:origin x="232" y="7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7874" y="1391738"/>
            <a:ext cx="8825658" cy="3329581"/>
          </a:xfrm>
        </p:spPr>
        <p:txBody>
          <a:bodyPr/>
          <a:lstStyle/>
          <a:p>
            <a:r>
              <a:rPr lang="ru-RU" dirty="0"/>
              <a:t>ГЕОПОЛИТИКА</a:t>
            </a:r>
            <a:br>
              <a:rPr lang="en-US" altLang="zh-CN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3635" y="4611465"/>
            <a:ext cx="5547403" cy="861420"/>
          </a:xfrm>
        </p:spPr>
        <p:txBody>
          <a:bodyPr/>
          <a:lstStyle/>
          <a:p>
            <a:r>
              <a:rPr lang="ru-RU" dirty="0"/>
              <a:t>Теории, концепции, школы, дебаты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2074" y="1415716"/>
            <a:ext cx="2394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Лекция 2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477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Концепт </a:t>
            </a:r>
            <a:r>
              <a:rPr lang="ru-RU" dirty="0" err="1"/>
              <a:t>Римланд</a:t>
            </a:r>
            <a:r>
              <a:rPr lang="ru-RU" dirty="0"/>
              <a:t> подчеркивает внутренний полумесяц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9119" y="2209801"/>
            <a:ext cx="8946541" cy="4195481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dirty="0"/>
              <a:t>Концепция </a:t>
            </a:r>
            <a:r>
              <a:rPr lang="ru-RU" dirty="0" err="1"/>
              <a:t>Спикмена</a:t>
            </a:r>
            <a:r>
              <a:rPr lang="ru-RU" dirty="0"/>
              <a:t> </a:t>
            </a:r>
            <a:r>
              <a:rPr lang="en-US" dirty="0"/>
              <a:t>(1893 – 1943)</a:t>
            </a:r>
          </a:p>
          <a:p>
            <a:pPr marL="0" indent="0" algn="ctr" defTabSz="914400">
              <a:spcBef>
                <a:spcPts val="0"/>
              </a:spcBef>
              <a:buClrTx/>
              <a:buSzTx/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3600" b="1" dirty="0">
                <a:solidFill>
                  <a:srgbClr val="FFFF00"/>
                </a:solidFill>
              </a:rPr>
              <a:t>Кто контролирует </a:t>
            </a:r>
            <a:r>
              <a:rPr lang="ru-RU" sz="3600" b="1" dirty="0" err="1">
                <a:solidFill>
                  <a:srgbClr val="FFFF00"/>
                </a:solidFill>
              </a:rPr>
              <a:t>Римланд</a:t>
            </a:r>
            <a:r>
              <a:rPr lang="ru-RU" sz="3600" b="1" dirty="0">
                <a:solidFill>
                  <a:srgbClr val="FFFF00"/>
                </a:solidFill>
              </a:rPr>
              <a:t>, тот контролирует </a:t>
            </a:r>
            <a:r>
              <a:rPr lang="ru-RU" sz="3600" b="1" dirty="0" err="1">
                <a:solidFill>
                  <a:srgbClr val="FFFF00"/>
                </a:solidFill>
              </a:rPr>
              <a:t>Хартлэнд</a:t>
            </a:r>
            <a:r>
              <a:rPr lang="ru-RU" sz="3600" b="1" dirty="0">
                <a:solidFill>
                  <a:srgbClr val="FFFF00"/>
                </a:solidFill>
              </a:rPr>
              <a:t>, кто контролирует </a:t>
            </a:r>
            <a:r>
              <a:rPr lang="ru-RU" sz="3600" b="1" dirty="0" err="1">
                <a:solidFill>
                  <a:srgbClr val="FFFF00"/>
                </a:solidFill>
              </a:rPr>
              <a:t>Хартлэнд</a:t>
            </a:r>
            <a:r>
              <a:rPr lang="ru-RU" sz="3600" b="1" dirty="0">
                <a:solidFill>
                  <a:srgbClr val="FFFF00"/>
                </a:solidFill>
              </a:rPr>
              <a:t>, тот контролирует мир.</a:t>
            </a:r>
            <a:r>
              <a:rPr lang="zh-CN" altLang="en-US" sz="3600" b="1" dirty="0">
                <a:solidFill>
                  <a:srgbClr val="FFFF00"/>
                </a:solidFill>
              </a:rPr>
              <a:t> </a:t>
            </a:r>
            <a:endParaRPr lang="ru-RU" sz="3600" b="1" dirty="0">
              <a:solidFill>
                <a:srgbClr val="FFFF00"/>
              </a:solidFill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en-US" dirty="0"/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657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Англо-саксонское видение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/>
            <a:r>
              <a:rPr lang="ru-RU" dirty="0"/>
              <a:t>Морское могущество как субъект</a:t>
            </a:r>
            <a:endParaRPr lang="en-US" altLang="zh-CN" dirty="0"/>
          </a:p>
          <a:p>
            <a:pPr marL="285750"/>
            <a:r>
              <a:rPr lang="ru-RU" dirty="0"/>
              <a:t>Сухопутное могущество как объект</a:t>
            </a:r>
            <a:endParaRPr lang="en-US" altLang="zh-CN" dirty="0"/>
          </a:p>
          <a:p>
            <a:pPr marL="285750"/>
            <a:r>
              <a:rPr lang="ru-RU" dirty="0"/>
              <a:t>Главная цель: окружить Хартленд, контролируя Римленд, не давая </a:t>
            </a:r>
            <a:r>
              <a:rPr lang="ru-RU" dirty="0" err="1"/>
              <a:t>Хартленду</a:t>
            </a:r>
            <a:r>
              <a:rPr lang="ru-RU" dirty="0"/>
              <a:t> получить доступ к тёплым морям и прорвать прибрежную блокаду.</a:t>
            </a:r>
          </a:p>
          <a:p>
            <a:pPr marL="285750"/>
            <a:r>
              <a:rPr lang="ru-RU" dirty="0"/>
              <a:t>Править миром, контролируя Евразию с моря.</a:t>
            </a:r>
          </a:p>
        </p:txBody>
      </p:sp>
    </p:spTree>
    <p:extLst>
      <p:ext uri="{BB962C8B-B14F-4D97-AF65-F5344CB8AC3E}">
        <p14:creationId xmlns:p14="http://schemas.microsoft.com/office/powerpoint/2010/main" val="105701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XX </a:t>
            </a:r>
            <a:r>
              <a:rPr lang="ru-RU" dirty="0"/>
              <a:t>век: США как главная морская держава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Будущий упадок Великобритании и рост США были предсказаны уже в конце </a:t>
            </a:r>
            <a:r>
              <a:rPr lang="en-GB" dirty="0"/>
              <a:t>XIX </a:t>
            </a:r>
            <a:r>
              <a:rPr lang="ru-RU" dirty="0"/>
              <a:t>века.</a:t>
            </a:r>
          </a:p>
          <a:p>
            <a:r>
              <a:rPr lang="ru-RU" dirty="0"/>
              <a:t>Идея передачи имперской миссии США присутствовала у британского империалистического лидера сэра </a:t>
            </a:r>
            <a:r>
              <a:rPr lang="ru-RU" dirty="0" err="1"/>
              <a:t>Сесила</a:t>
            </a:r>
            <a:r>
              <a:rPr lang="ru-RU" dirty="0"/>
              <a:t> </a:t>
            </a:r>
            <a:r>
              <a:rPr lang="ru-RU" dirty="0" err="1"/>
              <a:t>Родса</a:t>
            </a:r>
            <a:r>
              <a:rPr lang="ru-RU" dirty="0"/>
              <a:t> (1853–1902) и его «Круглого стола».</a:t>
            </a:r>
          </a:p>
          <a:p>
            <a:r>
              <a:rPr lang="ru-RU" dirty="0"/>
              <a:t>Адмирал </a:t>
            </a:r>
            <a:r>
              <a:rPr lang="ru-RU" dirty="0" err="1"/>
              <a:t>Мэхэн</a:t>
            </a:r>
            <a:r>
              <a:rPr lang="ru-RU" dirty="0"/>
              <a:t> считал США морской державой.</a:t>
            </a:r>
          </a:p>
          <a:p>
            <a:r>
              <a:rPr lang="ru-RU" dirty="0"/>
              <a:t>После вступления Вильсона в Первую мировую войну начался сдвиг центра морской власти от Великобритании к США.</a:t>
            </a:r>
          </a:p>
          <a:p>
            <a:r>
              <a:rPr lang="ru-RU" dirty="0"/>
              <a:t>Последняя статья </a:t>
            </a:r>
            <a:r>
              <a:rPr lang="ru-RU" dirty="0" err="1"/>
              <a:t>Макиндера</a:t>
            </a:r>
            <a:r>
              <a:rPr lang="ru-RU" dirty="0"/>
              <a:t> была опубликована в американском журнале </a:t>
            </a:r>
            <a:r>
              <a:rPr lang="en-GB" i="1" dirty="0"/>
              <a:t>Foreign Affairs</a:t>
            </a:r>
            <a:r>
              <a:rPr lang="en-GB" dirty="0"/>
              <a:t> (</a:t>
            </a:r>
            <a:r>
              <a:rPr lang="ru-RU" dirty="0"/>
              <a:t>издаваемом Советом по международным отношениям).</a:t>
            </a:r>
          </a:p>
          <a:p>
            <a:r>
              <a:rPr lang="ru-RU" dirty="0"/>
              <a:t>После Второй мировой войны США стали главной морской державой.</a:t>
            </a:r>
          </a:p>
        </p:txBody>
      </p:sp>
    </p:spTree>
    <p:extLst>
      <p:ext uri="{BB962C8B-B14F-4D97-AF65-F5344CB8AC3E}">
        <p14:creationId xmlns:p14="http://schemas.microsoft.com/office/powerpoint/2010/main" val="1519699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Часть 2. Сухопутная держава наносит ответный удар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Германская концепция против англосаксонской концепции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5072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Германская школа: геополитический ответ Британии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Идеи </a:t>
            </a:r>
            <a:r>
              <a:rPr lang="ru-RU" dirty="0" err="1"/>
              <a:t>Макиндера</a:t>
            </a:r>
            <a:r>
              <a:rPr lang="ru-RU" dirty="0"/>
              <a:t> были приняты в Германии в 1920–1930-х годах </a:t>
            </a:r>
            <a:r>
              <a:rPr lang="en-GB" dirty="0"/>
              <a:t>XX </a:t>
            </a:r>
            <a:r>
              <a:rPr lang="ru-RU" dirty="0"/>
              <a:t>века.</a:t>
            </a:r>
          </a:p>
          <a:p>
            <a:r>
              <a:rPr lang="ru-RU" dirty="0"/>
              <a:t>Карл </a:t>
            </a:r>
            <a:r>
              <a:rPr lang="ru-RU" dirty="0" err="1"/>
              <a:t>Хаусхофер</a:t>
            </a:r>
            <a:r>
              <a:rPr lang="ru-RU" dirty="0"/>
              <a:t> (1869–1946) создал германскую школу геополитики.</a:t>
            </a:r>
          </a:p>
          <a:p>
            <a:r>
              <a:rPr lang="ru-RU" dirty="0"/>
              <a:t>Германия была Хартлендом (Сухопутной Державой, согласно </a:t>
            </a:r>
            <a:r>
              <a:rPr lang="ru-RU" dirty="0" err="1"/>
              <a:t>Макиндеру</a:t>
            </a:r>
            <a:r>
              <a:rPr lang="ru-RU" dirty="0"/>
              <a:t>).</a:t>
            </a:r>
          </a:p>
          <a:p>
            <a:r>
              <a:rPr lang="ru-RU" dirty="0"/>
              <a:t>Ось Берлин-Москва-Токио (</a:t>
            </a:r>
            <a:r>
              <a:rPr lang="ru-RU" dirty="0" err="1"/>
              <a:t>Хаусхофер</a:t>
            </a:r>
            <a:r>
              <a:rPr lang="ru-RU" dirty="0"/>
              <a:t> был военным атташе в Японии, японский термин </a:t>
            </a:r>
            <a:r>
              <a:rPr lang="ja-JP" altLang="en-US" b="1"/>
              <a:t>地缘政治</a:t>
            </a:r>
            <a:r>
              <a:rPr lang="ja-JP" altLang="en-US"/>
              <a:t> </a:t>
            </a:r>
            <a:r>
              <a:rPr lang="en-GB" i="1" dirty="0"/>
              <a:t>chi sei </a:t>
            </a:r>
            <a:r>
              <a:rPr lang="en-GB" i="1" dirty="0" err="1"/>
              <a:t>gaku</a:t>
            </a:r>
            <a:r>
              <a:rPr lang="en-GB" dirty="0"/>
              <a:t>).</a:t>
            </a:r>
            <a:endParaRPr lang="ru-RU" dirty="0"/>
          </a:p>
          <a:p>
            <a:r>
              <a:rPr lang="ru-RU" dirty="0"/>
              <a:t>Германская школа была континентальным ответом на морскую логику </a:t>
            </a:r>
            <a:r>
              <a:rPr lang="ru-RU" dirty="0" err="1"/>
              <a:t>Макиндера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24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Глубокое понимание Сухопутной и Морской Державы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Глубокое понимание геополитики в трудах Карла Шмитта (1888–1985) </a:t>
            </a:r>
            <a:r>
              <a:rPr lang="ru-RU" i="1" dirty="0"/>
              <a:t>Земля и Море.</a:t>
            </a:r>
            <a:r>
              <a:rPr lang="ru-RU" dirty="0"/>
              <a:t> </a:t>
            </a:r>
          </a:p>
          <a:p>
            <a:r>
              <a:rPr lang="ru-RU" dirty="0"/>
              <a:t>Левиафан (Морская Держава) и Бегемот (Сухопутная Держава)</a:t>
            </a:r>
          </a:p>
          <a:p>
            <a:r>
              <a:rPr lang="ru-RU" dirty="0"/>
              <a:t>Две идеи: либерализм как Морская Держава </a:t>
            </a:r>
            <a:r>
              <a:rPr lang="en-GB" dirty="0"/>
              <a:t>vs </a:t>
            </a:r>
            <a:r>
              <a:rPr lang="ru-RU" dirty="0"/>
              <a:t>консерватизм как Сухопутная Держава</a:t>
            </a:r>
          </a:p>
          <a:p>
            <a:r>
              <a:rPr lang="ru-RU" dirty="0"/>
              <a:t>Две противоположные мировоззренческие системы (</a:t>
            </a:r>
            <a:r>
              <a:rPr lang="en-GB" i="1" dirty="0" err="1"/>
              <a:t>Weltanschauungen</a:t>
            </a:r>
            <a:r>
              <a:rPr lang="en-GB" dirty="0"/>
              <a:t>)</a:t>
            </a:r>
            <a:endParaRPr lang="ru-RU" dirty="0"/>
          </a:p>
          <a:p>
            <a:r>
              <a:rPr lang="ru-RU" dirty="0"/>
              <a:t>Рим против Карфагена в концепции Гилберта Кита Честертона (1874–1936)</a:t>
            </a:r>
          </a:p>
          <a:p>
            <a:r>
              <a:rPr lang="ru-RU" dirty="0"/>
              <a:t>Геополитика приобретает философские и метафизические измерения</a:t>
            </a:r>
          </a:p>
          <a:p>
            <a:r>
              <a:rPr lang="ru-RU" dirty="0"/>
              <a:t>Великая война континентов: эсхатологическая битва за конец истории – </a:t>
            </a:r>
            <a:r>
              <a:rPr lang="en-GB" i="1" dirty="0" err="1"/>
              <a:t>Endkampf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76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Итоги Второй мировой войны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644356"/>
            <a:ext cx="8946541" cy="4195481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Хаусхофер</a:t>
            </a:r>
            <a:r>
              <a:rPr lang="ru-RU" dirty="0"/>
              <a:t> предлагал Гитлеру союз либо с Западом (Морская Держава), либо с Востоком (Сухопутная Держава), но он выбрал Восток (ось Берлин-Москва-Токио).</a:t>
            </a:r>
          </a:p>
          <a:p>
            <a:r>
              <a:rPr lang="ru-RU" dirty="0"/>
              <a:t>Гитлер решил воевать против обоих. Это было геополитическое безумие, которое привело к поражению Германии.</a:t>
            </a:r>
          </a:p>
          <a:p>
            <a:r>
              <a:rPr lang="ru-RU" dirty="0"/>
              <a:t>После Второй мировой войны началась холодная война – прямая реализация геополитики Морской Державы.</a:t>
            </a:r>
          </a:p>
          <a:p>
            <a:r>
              <a:rPr lang="ru-RU" dirty="0"/>
              <a:t>НАТО было создано как Северо-Атлантический альянс в качестве чистой Морской Державы.</a:t>
            </a:r>
          </a:p>
          <a:p>
            <a:r>
              <a:rPr lang="ru-RU" dirty="0"/>
              <a:t>Стратегия Морской Державы осталась неизменной – окружить Хартленд.</a:t>
            </a:r>
          </a:p>
          <a:p>
            <a:r>
              <a:rPr lang="ru-RU" dirty="0"/>
              <a:t>В России и Германии геополитика отсутствовала: геополитику Морской Державы изучали только в США и Великобритании.</a:t>
            </a:r>
          </a:p>
          <a:p>
            <a:r>
              <a:rPr lang="ru-RU" dirty="0"/>
              <a:t>Великая война континентов приобрела форму идеологической борьбы между двумя сверхдержавами.</a:t>
            </a:r>
          </a:p>
        </p:txBody>
      </p:sp>
    </p:spTree>
    <p:extLst>
      <p:ext uri="{BB962C8B-B14F-4D97-AF65-F5344CB8AC3E}">
        <p14:creationId xmlns:p14="http://schemas.microsoft.com/office/powerpoint/2010/main" val="1681481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589336" cy="1400530"/>
          </a:xfrm>
        </p:spPr>
        <p:txBody>
          <a:bodyPr/>
          <a:lstStyle/>
          <a:p>
            <a:r>
              <a:rPr lang="ru-RU" dirty="0"/>
              <a:t>Часть 3. Рождение </a:t>
            </a:r>
            <a:r>
              <a:rPr lang="ru-RU" dirty="0" err="1"/>
              <a:t>неоевразийства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Россия осознаёт свою геополитическую идентичность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96454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383" y="92795"/>
            <a:ext cx="10134184" cy="1352019"/>
          </a:xfrm>
        </p:spPr>
        <p:txBody>
          <a:bodyPr/>
          <a:lstStyle/>
          <a:p>
            <a:r>
              <a:rPr lang="ru-RU" sz="4000" b="1" dirty="0"/>
              <a:t>Основание российской геополитической (евразийской) школы – исторический момент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040" y="2209801"/>
            <a:ext cx="8946541" cy="419548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Распад коммунистической системы в России разоружил Москву в идеологическом плане.</a:t>
            </a:r>
          </a:p>
          <a:p>
            <a:r>
              <a:rPr lang="ru-RU" b="1" dirty="0"/>
              <a:t>Внешняя политика и военная стратегия СССР</a:t>
            </a:r>
            <a:r>
              <a:rPr lang="ru-RU" dirty="0"/>
              <a:t> основывались на концепции конфронтации между социалистическим лагерем (Восток) и капиталистическим лагерем (Запад).</a:t>
            </a:r>
          </a:p>
          <a:p>
            <a:r>
              <a:rPr lang="ru-RU" dirty="0"/>
              <a:t>После 1991 года это базовое видение было утрачено. </a:t>
            </a:r>
          </a:p>
          <a:p>
            <a:r>
              <a:rPr lang="ru-RU" b="1" dirty="0"/>
              <a:t>Россия односторонне разоружилась</a:t>
            </a:r>
            <a:r>
              <a:rPr lang="ru-RU" dirty="0"/>
              <a:t>, притворяясь, что становится такой же капиталистической, демократической и либеральной, как Запад. Таким образом, не было причин продолжать противостояние.</a:t>
            </a:r>
          </a:p>
          <a:p>
            <a:r>
              <a:rPr lang="ru-RU" dirty="0"/>
              <a:t>Однако Запад продолжил расширение НАТО на восток, </a:t>
            </a:r>
            <a:r>
              <a:rPr lang="ru-RU" b="1" dirty="0"/>
              <a:t>поглощая Восточную Европу и угрожая России</a:t>
            </a:r>
            <a:r>
              <a:rPr lang="ru-RU" dirty="0"/>
              <a:t>. </a:t>
            </a:r>
          </a:p>
          <a:p>
            <a:r>
              <a:rPr lang="ru-RU" dirty="0"/>
              <a:t>Это вызвало когнитивный диссонанс. Именно в этот момент – </a:t>
            </a:r>
            <a:r>
              <a:rPr lang="ru-RU" b="1" dirty="0"/>
              <a:t>начало 90-х годов</a:t>
            </a:r>
            <a:r>
              <a:rPr lang="ru-RU" dirty="0"/>
              <a:t> – </a:t>
            </a:r>
            <a:r>
              <a:rPr lang="ru-RU" b="1" dirty="0"/>
              <a:t>геополитика была «открыта»</a:t>
            </a:r>
            <a:r>
              <a:rPr lang="ru-RU" dirty="0"/>
              <a:t>: в Академии Генерального штаба и других институтах.</a:t>
            </a:r>
          </a:p>
          <a:p>
            <a:r>
              <a:rPr lang="ru-RU" dirty="0"/>
              <a:t>С того момента </a:t>
            </a:r>
            <a:r>
              <a:rPr lang="ru-RU" b="1" dirty="0"/>
              <a:t>геополитика стала параллельной идеологией России</a:t>
            </a:r>
            <a:r>
              <a:rPr lang="ru-RU" dirty="0"/>
              <a:t> или основной стратегической основой для </a:t>
            </a:r>
            <a:r>
              <a:rPr lang="ru-RU" b="1" dirty="0"/>
              <a:t>российского глубинного государства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730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Российская геополитика как Сухопутная Держава и Хартленд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Основные принципы</a:t>
            </a:r>
          </a:p>
          <a:p>
            <a:r>
              <a:rPr lang="ru-RU" b="1" dirty="0"/>
              <a:t>Признание значимости классической англосаксонской геополитики и базового дуализма </a:t>
            </a:r>
            <a:r>
              <a:rPr lang="ru-RU" b="1" dirty="0" err="1"/>
              <a:t>Макиндера</a:t>
            </a:r>
            <a:r>
              <a:rPr lang="ru-RU" dirty="0"/>
              <a:t>.</a:t>
            </a:r>
          </a:p>
          <a:p>
            <a:r>
              <a:rPr lang="ru-RU" b="1" dirty="0"/>
              <a:t>Подтверждение Хартленда как субъекта</a:t>
            </a:r>
            <a:r>
              <a:rPr lang="en-US" altLang="ja-JP" dirty="0"/>
              <a:t>. </a:t>
            </a:r>
            <a:r>
              <a:rPr lang="ru-RU" dirty="0"/>
              <a:t>Бегемот осознаёт себя.</a:t>
            </a:r>
          </a:p>
          <a:p>
            <a:r>
              <a:rPr lang="ru-RU" b="1" dirty="0"/>
              <a:t>Идентификация США и НАТО как антагонистической силы</a:t>
            </a:r>
            <a:r>
              <a:rPr lang="ru-RU" dirty="0"/>
              <a:t>, но признание их тоже в качестве субъекта</a:t>
            </a:r>
            <a:r>
              <a:rPr lang="en-US" altLang="ja-JP" dirty="0"/>
              <a:t>. </a:t>
            </a:r>
            <a:r>
              <a:rPr lang="ru-RU" dirty="0"/>
              <a:t>Геополитика как шахматная игра с двумя игроками.</a:t>
            </a:r>
          </a:p>
          <a:p>
            <a:r>
              <a:rPr lang="ru-RU" b="1" dirty="0"/>
              <a:t>Учет немецкой континентальной традиции</a:t>
            </a:r>
            <a:r>
              <a:rPr lang="ru-RU" dirty="0"/>
              <a:t> (амбивалентность у </a:t>
            </a:r>
            <a:r>
              <a:rPr lang="ru-RU" dirty="0" err="1"/>
              <a:t>Хаусхофера</a:t>
            </a:r>
            <a:r>
              <a:rPr lang="ru-RU" dirty="0"/>
              <a:t> и новая метафизическая глубина у Карла Шмитта).</a:t>
            </a:r>
          </a:p>
          <a:p>
            <a:r>
              <a:rPr lang="ru-RU" b="1" dirty="0"/>
              <a:t>Открытие первых русских евразийцев 1920-х годов (</a:t>
            </a:r>
            <a:r>
              <a:rPr lang="en-GB" b="1" dirty="0"/>
              <a:t>XX </a:t>
            </a:r>
            <a:r>
              <a:rPr lang="ru-RU" b="1" dirty="0"/>
              <a:t>века)</a:t>
            </a:r>
            <a:r>
              <a:rPr lang="ru-RU" dirty="0"/>
              <a:t> с их интуицией дуализма Россия–Евразия против Запада.</a:t>
            </a:r>
          </a:p>
          <a:p>
            <a:r>
              <a:rPr lang="ru-RU" b="1" dirty="0"/>
              <a:t>Программный текст "Основы геополитики" был опубликован в 1997 году</a:t>
            </a:r>
            <a:r>
              <a:rPr lang="ru-RU" dirty="0"/>
              <a:t>. Ранние части – с 1991 года в виде статей и книг (например, </a:t>
            </a:r>
            <a:r>
              <a:rPr lang="ru-RU" i="1" dirty="0"/>
              <a:t>Великая война континентов</a:t>
            </a:r>
            <a:r>
              <a:rPr lang="ru-RU" dirty="0"/>
              <a:t>, 1991).</a:t>
            </a:r>
          </a:p>
        </p:txBody>
      </p:sp>
    </p:spTree>
    <p:extLst>
      <p:ext uri="{BB962C8B-B14F-4D97-AF65-F5344CB8AC3E}">
        <p14:creationId xmlns:p14="http://schemas.microsoft.com/office/powerpoint/2010/main" val="802734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Происхождение геополитики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Геополитика изучает отношения и взаимодействия между пространствами (территориями), государствами, цивилизациями, народами, экономиками.  </a:t>
            </a:r>
          </a:p>
          <a:p>
            <a:r>
              <a:rPr lang="ru-RU" dirty="0"/>
              <a:t>Основными элементами являются государство, культура, народ, армия, экономика в связи с территорией.  </a:t>
            </a:r>
          </a:p>
          <a:p>
            <a:r>
              <a:rPr lang="ru-RU" dirty="0"/>
              <a:t>Геополитика развилась из политической географии и антропогеографии.  </a:t>
            </a:r>
          </a:p>
          <a:p>
            <a:r>
              <a:rPr lang="ru-RU" dirty="0"/>
              <a:t>Рудольф </a:t>
            </a:r>
            <a:r>
              <a:rPr lang="ru-RU" dirty="0" err="1"/>
              <a:t>Челлен</a:t>
            </a:r>
            <a:r>
              <a:rPr lang="ru-RU" dirty="0"/>
              <a:t> (1864–1922) – государство рассматривается как живой организм.  </a:t>
            </a:r>
          </a:p>
          <a:p>
            <a:r>
              <a:rPr lang="ru-RU" dirty="0"/>
              <a:t>Пространство как качественное, а не количественное. </a:t>
            </a:r>
            <a:endParaRPr lang="en-US" dirty="0"/>
          </a:p>
          <a:p>
            <a:r>
              <a:rPr lang="ru-RU" dirty="0"/>
              <a:t>Пространство важнее времени </a:t>
            </a:r>
            <a:endParaRPr lang="en-US" dirty="0"/>
          </a:p>
          <a:p>
            <a:r>
              <a:rPr lang="ru-RU" dirty="0"/>
              <a:t>Пространство синхронично </a:t>
            </a:r>
            <a:r>
              <a:rPr lang="en-US" dirty="0"/>
              <a:t>(</a:t>
            </a:r>
            <a:r>
              <a:rPr lang="ru-RU" dirty="0"/>
              <a:t>Время </a:t>
            </a:r>
            <a:r>
              <a:rPr lang="ru-RU" dirty="0" err="1"/>
              <a:t>диахронично</a:t>
            </a:r>
            <a:r>
              <a:rPr lang="en-US" dirty="0"/>
              <a:t>)</a:t>
            </a:r>
          </a:p>
          <a:p>
            <a:r>
              <a:rPr lang="ru-RU" dirty="0"/>
              <a:t>Альфред </a:t>
            </a:r>
            <a:r>
              <a:rPr lang="ru-RU" dirty="0" err="1"/>
              <a:t>Тайер</a:t>
            </a:r>
            <a:r>
              <a:rPr lang="ru-RU" dirty="0"/>
              <a:t> </a:t>
            </a:r>
            <a:r>
              <a:rPr lang="ru-RU" dirty="0" err="1"/>
              <a:t>Мэхэн</a:t>
            </a:r>
            <a:r>
              <a:rPr lang="ru-RU" dirty="0"/>
              <a:t> (1840–1914) – пространство важнее времени, пространство является основой стратегии.  </a:t>
            </a:r>
          </a:p>
        </p:txBody>
      </p:sp>
    </p:spTree>
    <p:extLst>
      <p:ext uri="{BB962C8B-B14F-4D97-AF65-F5344CB8AC3E}">
        <p14:creationId xmlns:p14="http://schemas.microsoft.com/office/powerpoint/2010/main" val="1928423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Контрстратегия</a:t>
            </a:r>
            <a:r>
              <a:rPr lang="ru-RU" dirty="0"/>
              <a:t> евразийской геополитики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052637"/>
            <a:ext cx="10543257" cy="45447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1588" y="2735052"/>
            <a:ext cx="1999265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Sea Power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4185455" y="2284236"/>
            <a:ext cx="5536234" cy="3544811"/>
          </a:xfrm>
          <a:custGeom>
            <a:avLst/>
            <a:gdLst>
              <a:gd name="connsiteX0" fmla="*/ 398577 w 5536234"/>
              <a:gd name="connsiteY0" fmla="*/ 843975 h 3544811"/>
              <a:gd name="connsiteX1" fmla="*/ 326387 w 5536234"/>
              <a:gd name="connsiteY1" fmla="*/ 1192890 h 3544811"/>
              <a:gd name="connsiteX2" fmla="*/ 13566 w 5536234"/>
              <a:gd name="connsiteY2" fmla="*/ 1866659 h 3544811"/>
              <a:gd name="connsiteX3" fmla="*/ 831713 w 5536234"/>
              <a:gd name="connsiteY3" fmla="*/ 2396048 h 3544811"/>
              <a:gd name="connsiteX4" fmla="*/ 1156566 w 5536234"/>
              <a:gd name="connsiteY4" fmla="*/ 3490922 h 3544811"/>
              <a:gd name="connsiteX5" fmla="*/ 2359724 w 5536234"/>
              <a:gd name="connsiteY5" fmla="*/ 3346543 h 3544811"/>
              <a:gd name="connsiteX6" fmla="*/ 2371756 w 5536234"/>
              <a:gd name="connsiteY6" fmla="*/ 3081848 h 3544811"/>
              <a:gd name="connsiteX7" fmla="*/ 2732703 w 5536234"/>
              <a:gd name="connsiteY7" fmla="*/ 1746343 h 3544811"/>
              <a:gd name="connsiteX8" fmla="*/ 3069587 w 5536234"/>
              <a:gd name="connsiteY8" fmla="*/ 2155417 h 3544811"/>
              <a:gd name="connsiteX9" fmla="*/ 3418503 w 5536234"/>
              <a:gd name="connsiteY9" fmla="*/ 2227606 h 3544811"/>
              <a:gd name="connsiteX10" fmla="*/ 3442566 w 5536234"/>
              <a:gd name="connsiteY10" fmla="*/ 2131353 h 3544811"/>
              <a:gd name="connsiteX11" fmla="*/ 3635071 w 5536234"/>
              <a:gd name="connsiteY11" fmla="*/ 1818532 h 3544811"/>
              <a:gd name="connsiteX12" fmla="*/ 3815545 w 5536234"/>
              <a:gd name="connsiteY12" fmla="*/ 2708869 h 3544811"/>
              <a:gd name="connsiteX13" fmla="*/ 4549471 w 5536234"/>
              <a:gd name="connsiteY13" fmla="*/ 2781059 h 3544811"/>
              <a:gd name="connsiteX14" fmla="*/ 4994640 w 5536234"/>
              <a:gd name="connsiteY14" fmla="*/ 2119322 h 3544811"/>
              <a:gd name="connsiteX15" fmla="*/ 5295429 w 5536234"/>
              <a:gd name="connsiteY15" fmla="*/ 1216953 h 3544811"/>
              <a:gd name="connsiteX16" fmla="*/ 5536061 w 5536234"/>
              <a:gd name="connsiteY16" fmla="*/ 218332 h 3544811"/>
              <a:gd name="connsiteX17" fmla="*/ 5331524 w 5536234"/>
              <a:gd name="connsiteY17" fmla="*/ 1764 h 3544811"/>
              <a:gd name="connsiteX18" fmla="*/ 5187145 w 5536234"/>
              <a:gd name="connsiteY18" fmla="*/ 110048 h 3544811"/>
              <a:gd name="connsiteX19" fmla="*/ 5187145 w 5536234"/>
              <a:gd name="connsiteY19" fmla="*/ 110048 h 354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36234" h="3544811">
                <a:moveTo>
                  <a:pt x="398577" y="843975"/>
                </a:moveTo>
                <a:cubicBezTo>
                  <a:pt x="394566" y="933209"/>
                  <a:pt x="390555" y="1022443"/>
                  <a:pt x="326387" y="1192890"/>
                </a:cubicBezTo>
                <a:cubicBezTo>
                  <a:pt x="262218" y="1363337"/>
                  <a:pt x="-70655" y="1666133"/>
                  <a:pt x="13566" y="1866659"/>
                </a:cubicBezTo>
                <a:cubicBezTo>
                  <a:pt x="97787" y="2067185"/>
                  <a:pt x="641213" y="2125338"/>
                  <a:pt x="831713" y="2396048"/>
                </a:cubicBezTo>
                <a:cubicBezTo>
                  <a:pt x="1022213" y="2666759"/>
                  <a:pt x="901898" y="3332506"/>
                  <a:pt x="1156566" y="3490922"/>
                </a:cubicBezTo>
                <a:cubicBezTo>
                  <a:pt x="1411234" y="3649338"/>
                  <a:pt x="2157192" y="3414722"/>
                  <a:pt x="2359724" y="3346543"/>
                </a:cubicBezTo>
                <a:cubicBezTo>
                  <a:pt x="2562256" y="3278364"/>
                  <a:pt x="2309593" y="3348548"/>
                  <a:pt x="2371756" y="3081848"/>
                </a:cubicBezTo>
                <a:cubicBezTo>
                  <a:pt x="2433919" y="2815148"/>
                  <a:pt x="2616398" y="1900748"/>
                  <a:pt x="2732703" y="1746343"/>
                </a:cubicBezTo>
                <a:cubicBezTo>
                  <a:pt x="2849008" y="1591938"/>
                  <a:pt x="2955287" y="2075207"/>
                  <a:pt x="3069587" y="2155417"/>
                </a:cubicBezTo>
                <a:cubicBezTo>
                  <a:pt x="3183887" y="2235628"/>
                  <a:pt x="3356340" y="2231617"/>
                  <a:pt x="3418503" y="2227606"/>
                </a:cubicBezTo>
                <a:cubicBezTo>
                  <a:pt x="3480666" y="2223595"/>
                  <a:pt x="3406471" y="2199532"/>
                  <a:pt x="3442566" y="2131353"/>
                </a:cubicBezTo>
                <a:cubicBezTo>
                  <a:pt x="3478661" y="2063174"/>
                  <a:pt x="3572908" y="1722279"/>
                  <a:pt x="3635071" y="1818532"/>
                </a:cubicBezTo>
                <a:cubicBezTo>
                  <a:pt x="3697234" y="1914785"/>
                  <a:pt x="3663145" y="2548448"/>
                  <a:pt x="3815545" y="2708869"/>
                </a:cubicBezTo>
                <a:cubicBezTo>
                  <a:pt x="3967945" y="2869290"/>
                  <a:pt x="4352955" y="2879317"/>
                  <a:pt x="4549471" y="2781059"/>
                </a:cubicBezTo>
                <a:cubicBezTo>
                  <a:pt x="4745987" y="2682801"/>
                  <a:pt x="4870314" y="2380006"/>
                  <a:pt x="4994640" y="2119322"/>
                </a:cubicBezTo>
                <a:cubicBezTo>
                  <a:pt x="5118966" y="1858638"/>
                  <a:pt x="5205192" y="1533785"/>
                  <a:pt x="5295429" y="1216953"/>
                </a:cubicBezTo>
                <a:cubicBezTo>
                  <a:pt x="5385666" y="900121"/>
                  <a:pt x="5530045" y="420863"/>
                  <a:pt x="5536061" y="218332"/>
                </a:cubicBezTo>
                <a:cubicBezTo>
                  <a:pt x="5542077" y="15801"/>
                  <a:pt x="5389677" y="19811"/>
                  <a:pt x="5331524" y="1764"/>
                </a:cubicBezTo>
                <a:cubicBezTo>
                  <a:pt x="5273371" y="-16283"/>
                  <a:pt x="5187145" y="110048"/>
                  <a:pt x="5187145" y="110048"/>
                </a:cubicBezTo>
                <a:lnTo>
                  <a:pt x="5187145" y="11004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9023684" y="3416968"/>
            <a:ext cx="180204" cy="90805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6240926" y="3681441"/>
            <a:ext cx="545311" cy="64358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16335" y="2273387"/>
            <a:ext cx="1909497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Land Power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11756" y="264694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Heartland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2560117" y="3047429"/>
            <a:ext cx="2601726" cy="36954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9113786" y="3326065"/>
            <a:ext cx="1887349" cy="73057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8793294" y="4256030"/>
            <a:ext cx="2207841" cy="3215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392782" y="3556880"/>
            <a:ext cx="661615" cy="9813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2" idx="14"/>
          </p:cNvCxnSpPr>
          <p:nvPr/>
        </p:nvCxnSpPr>
        <p:spPr>
          <a:xfrm flipH="1" flipV="1">
            <a:off x="8411575" y="4003233"/>
            <a:ext cx="768520" cy="40032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829492" y="3026501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Europe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36148" y="3173816"/>
            <a:ext cx="835485" cy="52322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1400" b="1" dirty="0">
                <a:solidFill>
                  <a:srgbClr val="FF0000"/>
                </a:solidFill>
                <a:effectLst>
                  <a:outerShdw blurRad="406400" dist="292100" dir="5400000" sx="88000" sy="88000" algn="ctr" rotWithShape="0">
                    <a:srgbClr val="000000">
                      <a:alpha val="8000"/>
                    </a:srgbClr>
                  </a:outerShdw>
                </a:effectLst>
              </a:rPr>
              <a:t>Middle</a:t>
            </a:r>
            <a:r>
              <a:rPr lang="en-US" sz="14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31000"/>
                    </a:srgbClr>
                  </a:outerShdw>
                </a:effectLst>
              </a:rPr>
              <a:t> 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East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83932" y="3057402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Central </a:t>
            </a:r>
          </a:p>
          <a:p>
            <a:r>
              <a:rPr lang="en-US" b="1" dirty="0">
                <a:solidFill>
                  <a:srgbClr val="FF0000"/>
                </a:solidFill>
              </a:rPr>
              <a:t>Asia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2486" y="3703185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India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14808" y="3275917"/>
            <a:ext cx="923651" cy="4001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  <a:sp3d extrusionH="57150">
              <a:bevelT w="82550" h="38100" prst="coolSlant"/>
            </a:sp3d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China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58179" y="3091251"/>
            <a:ext cx="907621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Japan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2106" y="3132183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USA</a:t>
            </a:r>
            <a:endParaRPr lang="ru-RU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Полилиния 33"/>
          <p:cNvSpPr/>
          <p:nvPr/>
        </p:nvSpPr>
        <p:spPr>
          <a:xfrm>
            <a:off x="5596102" y="2205510"/>
            <a:ext cx="4182563" cy="1298431"/>
          </a:xfrm>
          <a:custGeom>
            <a:avLst/>
            <a:gdLst>
              <a:gd name="connsiteX0" fmla="*/ 371561 w 4182563"/>
              <a:gd name="connsiteY0" fmla="*/ 200806 h 1298431"/>
              <a:gd name="connsiteX1" fmla="*/ 1213772 w 4182563"/>
              <a:gd name="connsiteY1" fmla="*/ 8301 h 1298431"/>
              <a:gd name="connsiteX2" fmla="*/ 2031919 w 4182563"/>
              <a:gd name="connsiteY2" fmla="*/ 32364 h 1298431"/>
              <a:gd name="connsiteX3" fmla="*/ 2597403 w 4182563"/>
              <a:gd name="connsiteY3" fmla="*/ 44395 h 1298431"/>
              <a:gd name="connsiteX4" fmla="*/ 3535866 w 4182563"/>
              <a:gd name="connsiteY4" fmla="*/ 224869 h 1298431"/>
              <a:gd name="connsiteX5" fmla="*/ 4113382 w 4182563"/>
              <a:gd name="connsiteY5" fmla="*/ 248932 h 1298431"/>
              <a:gd name="connsiteX6" fmla="*/ 4137445 w 4182563"/>
              <a:gd name="connsiteY6" fmla="*/ 441437 h 1298431"/>
              <a:gd name="connsiteX7" fmla="*/ 3800561 w 4182563"/>
              <a:gd name="connsiteY7" fmla="*/ 1018953 h 1298431"/>
              <a:gd name="connsiteX8" fmla="*/ 3319298 w 4182563"/>
              <a:gd name="connsiteY8" fmla="*/ 1175364 h 1298431"/>
              <a:gd name="connsiteX9" fmla="*/ 2994445 w 4182563"/>
              <a:gd name="connsiteY9" fmla="*/ 826448 h 1298431"/>
              <a:gd name="connsiteX10" fmla="*/ 2693656 w 4182563"/>
              <a:gd name="connsiteY10" fmla="*/ 790353 h 1298431"/>
              <a:gd name="connsiteX11" fmla="*/ 1803319 w 4182563"/>
              <a:gd name="connsiteY11" fmla="*/ 838479 h 1298431"/>
              <a:gd name="connsiteX12" fmla="*/ 1358151 w 4182563"/>
              <a:gd name="connsiteY12" fmla="*/ 1295679 h 1298431"/>
              <a:gd name="connsiteX13" fmla="*/ 540003 w 4182563"/>
              <a:gd name="connsiteY13" fmla="*/ 1018953 h 1298431"/>
              <a:gd name="connsiteX14" fmla="*/ 10614 w 4182563"/>
              <a:gd name="connsiteY14" fmla="*/ 802385 h 1298431"/>
              <a:gd name="connsiteX15" fmla="*/ 179056 w 4182563"/>
              <a:gd name="connsiteY15" fmla="*/ 513627 h 1298431"/>
              <a:gd name="connsiteX16" fmla="*/ 94835 w 4182563"/>
              <a:gd name="connsiteY16" fmla="*/ 128616 h 1298431"/>
              <a:gd name="connsiteX17" fmla="*/ 371561 w 4182563"/>
              <a:gd name="connsiteY17" fmla="*/ 200806 h 1298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182563" h="1298431">
                <a:moveTo>
                  <a:pt x="371561" y="200806"/>
                </a:moveTo>
                <a:cubicBezTo>
                  <a:pt x="558051" y="180753"/>
                  <a:pt x="937046" y="36375"/>
                  <a:pt x="1213772" y="8301"/>
                </a:cubicBezTo>
                <a:cubicBezTo>
                  <a:pt x="1490498" y="-19773"/>
                  <a:pt x="2031919" y="32364"/>
                  <a:pt x="2031919" y="32364"/>
                </a:cubicBezTo>
                <a:cubicBezTo>
                  <a:pt x="2262524" y="38380"/>
                  <a:pt x="2346745" y="12311"/>
                  <a:pt x="2597403" y="44395"/>
                </a:cubicBezTo>
                <a:cubicBezTo>
                  <a:pt x="2848061" y="76479"/>
                  <a:pt x="3283203" y="190780"/>
                  <a:pt x="3535866" y="224869"/>
                </a:cubicBezTo>
                <a:cubicBezTo>
                  <a:pt x="3788529" y="258958"/>
                  <a:pt x="4013119" y="212837"/>
                  <a:pt x="4113382" y="248932"/>
                </a:cubicBezTo>
                <a:cubicBezTo>
                  <a:pt x="4213645" y="285027"/>
                  <a:pt x="4189582" y="313100"/>
                  <a:pt x="4137445" y="441437"/>
                </a:cubicBezTo>
                <a:cubicBezTo>
                  <a:pt x="4085308" y="569774"/>
                  <a:pt x="3936919" y="896632"/>
                  <a:pt x="3800561" y="1018953"/>
                </a:cubicBezTo>
                <a:cubicBezTo>
                  <a:pt x="3664203" y="1141274"/>
                  <a:pt x="3453651" y="1207448"/>
                  <a:pt x="3319298" y="1175364"/>
                </a:cubicBezTo>
                <a:cubicBezTo>
                  <a:pt x="3184945" y="1143280"/>
                  <a:pt x="3098719" y="890616"/>
                  <a:pt x="2994445" y="826448"/>
                </a:cubicBezTo>
                <a:cubicBezTo>
                  <a:pt x="2890171" y="762280"/>
                  <a:pt x="2892177" y="788348"/>
                  <a:pt x="2693656" y="790353"/>
                </a:cubicBezTo>
                <a:cubicBezTo>
                  <a:pt x="2495135" y="792358"/>
                  <a:pt x="2025903" y="754258"/>
                  <a:pt x="1803319" y="838479"/>
                </a:cubicBezTo>
                <a:cubicBezTo>
                  <a:pt x="1580735" y="922700"/>
                  <a:pt x="1568704" y="1265600"/>
                  <a:pt x="1358151" y="1295679"/>
                </a:cubicBezTo>
                <a:cubicBezTo>
                  <a:pt x="1147598" y="1325758"/>
                  <a:pt x="764592" y="1101169"/>
                  <a:pt x="540003" y="1018953"/>
                </a:cubicBezTo>
                <a:cubicBezTo>
                  <a:pt x="315414" y="936737"/>
                  <a:pt x="70772" y="886606"/>
                  <a:pt x="10614" y="802385"/>
                </a:cubicBezTo>
                <a:cubicBezTo>
                  <a:pt x="-49544" y="718164"/>
                  <a:pt x="165019" y="625922"/>
                  <a:pt x="179056" y="513627"/>
                </a:cubicBezTo>
                <a:cubicBezTo>
                  <a:pt x="193093" y="401332"/>
                  <a:pt x="62751" y="184763"/>
                  <a:pt x="94835" y="128616"/>
                </a:cubicBezTo>
                <a:cubicBezTo>
                  <a:pt x="126919" y="72469"/>
                  <a:pt x="185071" y="220859"/>
                  <a:pt x="371561" y="200806"/>
                </a:cubicBezTo>
                <a:close/>
              </a:path>
            </a:pathLst>
          </a:cu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4593920" y="2333954"/>
            <a:ext cx="5044227" cy="2142020"/>
          </a:xfrm>
          <a:custGeom>
            <a:avLst/>
            <a:gdLst>
              <a:gd name="connsiteX0" fmla="*/ 712006 w 5044227"/>
              <a:gd name="connsiteY0" fmla="*/ 172 h 2142020"/>
              <a:gd name="connsiteX1" fmla="*/ 1109048 w 5044227"/>
              <a:gd name="connsiteY1" fmla="*/ 156583 h 2142020"/>
              <a:gd name="connsiteX2" fmla="*/ 1097017 w 5044227"/>
              <a:gd name="connsiteY2" fmla="*/ 565657 h 2142020"/>
              <a:gd name="connsiteX3" fmla="*/ 1084985 w 5044227"/>
              <a:gd name="connsiteY3" fmla="*/ 758162 h 2142020"/>
              <a:gd name="connsiteX4" fmla="*/ 2203922 w 5044227"/>
              <a:gd name="connsiteY4" fmla="*/ 1143172 h 2142020"/>
              <a:gd name="connsiteX5" fmla="*/ 2637059 w 5044227"/>
              <a:gd name="connsiteY5" fmla="*/ 1022857 h 2142020"/>
              <a:gd name="connsiteX6" fmla="*/ 2829564 w 5044227"/>
              <a:gd name="connsiteY6" fmla="*/ 637846 h 2142020"/>
              <a:gd name="connsiteX7" fmla="*/ 3274733 w 5044227"/>
              <a:gd name="connsiteY7" fmla="*/ 625814 h 2142020"/>
              <a:gd name="connsiteX8" fmla="*/ 3443175 w 5044227"/>
              <a:gd name="connsiteY8" fmla="*/ 661909 h 2142020"/>
              <a:gd name="connsiteX9" fmla="*/ 3960533 w 5044227"/>
              <a:gd name="connsiteY9" fmla="*/ 685972 h 2142020"/>
              <a:gd name="connsiteX10" fmla="*/ 4213196 w 5044227"/>
              <a:gd name="connsiteY10" fmla="*/ 962699 h 2142020"/>
              <a:gd name="connsiteX11" fmla="*/ 4586175 w 5044227"/>
              <a:gd name="connsiteY11" fmla="*/ 1083014 h 2142020"/>
              <a:gd name="connsiteX12" fmla="*/ 5043375 w 5044227"/>
              <a:gd name="connsiteY12" fmla="*/ 1203330 h 2142020"/>
              <a:gd name="connsiteX13" fmla="*/ 4465859 w 5044227"/>
              <a:gd name="connsiteY13" fmla="*/ 1624435 h 2142020"/>
              <a:gd name="connsiteX14" fmla="*/ 3852248 w 5044227"/>
              <a:gd name="connsiteY14" fmla="*/ 1889130 h 2142020"/>
              <a:gd name="connsiteX15" fmla="*/ 3587554 w 5044227"/>
              <a:gd name="connsiteY15" fmla="*/ 2045541 h 2142020"/>
              <a:gd name="connsiteX16" fmla="*/ 3190512 w 5044227"/>
              <a:gd name="connsiteY16" fmla="*/ 1600372 h 2142020"/>
              <a:gd name="connsiteX17" fmla="*/ 3010038 w 5044227"/>
              <a:gd name="connsiteY17" fmla="*/ 1853035 h 2142020"/>
              <a:gd name="connsiteX18" fmla="*/ 2961912 w 5044227"/>
              <a:gd name="connsiteY18" fmla="*/ 2141793 h 2142020"/>
              <a:gd name="connsiteX19" fmla="*/ 2504712 w 5044227"/>
              <a:gd name="connsiteY19" fmla="*/ 1804909 h 2142020"/>
              <a:gd name="connsiteX20" fmla="*/ 2492680 w 5044227"/>
              <a:gd name="connsiteY20" fmla="*/ 1636467 h 2142020"/>
              <a:gd name="connsiteX21" fmla="*/ 2324238 w 5044227"/>
              <a:gd name="connsiteY21" fmla="*/ 1504120 h 2142020"/>
              <a:gd name="connsiteX22" fmla="*/ 2288143 w 5044227"/>
              <a:gd name="connsiteY22" fmla="*/ 1660530 h 2142020"/>
              <a:gd name="connsiteX23" fmla="*/ 2191891 w 5044227"/>
              <a:gd name="connsiteY23" fmla="*/ 1732720 h 2142020"/>
              <a:gd name="connsiteX24" fmla="*/ 1686564 w 5044227"/>
              <a:gd name="connsiteY24" fmla="*/ 1780846 h 2142020"/>
              <a:gd name="connsiteX25" fmla="*/ 1469996 w 5044227"/>
              <a:gd name="connsiteY25" fmla="*/ 1359741 h 2142020"/>
              <a:gd name="connsiteX26" fmla="*/ 928575 w 5044227"/>
              <a:gd name="connsiteY26" fmla="*/ 1359741 h 2142020"/>
              <a:gd name="connsiteX27" fmla="*/ 543564 w 5044227"/>
              <a:gd name="connsiteY27" fmla="*/ 1359741 h 2142020"/>
              <a:gd name="connsiteX28" fmla="*/ 134491 w 5044227"/>
              <a:gd name="connsiteY28" fmla="*/ 1275520 h 2142020"/>
              <a:gd name="connsiteX29" fmla="*/ 2143 w 5044227"/>
              <a:gd name="connsiteY29" fmla="*/ 986762 h 2142020"/>
              <a:gd name="connsiteX30" fmla="*/ 218712 w 5044227"/>
              <a:gd name="connsiteY30" fmla="*/ 770193 h 2142020"/>
              <a:gd name="connsiteX31" fmla="*/ 435280 w 5044227"/>
              <a:gd name="connsiteY31" fmla="*/ 529562 h 2142020"/>
              <a:gd name="connsiteX32" fmla="*/ 555596 w 5044227"/>
              <a:gd name="connsiteY32" fmla="*/ 180646 h 2142020"/>
              <a:gd name="connsiteX33" fmla="*/ 712006 w 5044227"/>
              <a:gd name="connsiteY33" fmla="*/ 172 h 214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4227" h="2142020">
                <a:moveTo>
                  <a:pt x="712006" y="172"/>
                </a:moveTo>
                <a:cubicBezTo>
                  <a:pt x="804248" y="-3838"/>
                  <a:pt x="1044880" y="62336"/>
                  <a:pt x="1109048" y="156583"/>
                </a:cubicBezTo>
                <a:cubicBezTo>
                  <a:pt x="1173216" y="250830"/>
                  <a:pt x="1101027" y="465394"/>
                  <a:pt x="1097017" y="565657"/>
                </a:cubicBezTo>
                <a:cubicBezTo>
                  <a:pt x="1093007" y="665920"/>
                  <a:pt x="900501" y="661910"/>
                  <a:pt x="1084985" y="758162"/>
                </a:cubicBezTo>
                <a:cubicBezTo>
                  <a:pt x="1269469" y="854415"/>
                  <a:pt x="1945243" y="1099056"/>
                  <a:pt x="2203922" y="1143172"/>
                </a:cubicBezTo>
                <a:cubicBezTo>
                  <a:pt x="2462601" y="1187288"/>
                  <a:pt x="2532785" y="1107078"/>
                  <a:pt x="2637059" y="1022857"/>
                </a:cubicBezTo>
                <a:cubicBezTo>
                  <a:pt x="2741333" y="938636"/>
                  <a:pt x="2723285" y="704020"/>
                  <a:pt x="2829564" y="637846"/>
                </a:cubicBezTo>
                <a:cubicBezTo>
                  <a:pt x="2935843" y="571672"/>
                  <a:pt x="3172465" y="621804"/>
                  <a:pt x="3274733" y="625814"/>
                </a:cubicBezTo>
                <a:cubicBezTo>
                  <a:pt x="3377001" y="629824"/>
                  <a:pt x="3328875" y="651883"/>
                  <a:pt x="3443175" y="661909"/>
                </a:cubicBezTo>
                <a:cubicBezTo>
                  <a:pt x="3557475" y="671935"/>
                  <a:pt x="3832196" y="635840"/>
                  <a:pt x="3960533" y="685972"/>
                </a:cubicBezTo>
                <a:cubicBezTo>
                  <a:pt x="4088870" y="736104"/>
                  <a:pt x="4108922" y="896525"/>
                  <a:pt x="4213196" y="962699"/>
                </a:cubicBezTo>
                <a:cubicBezTo>
                  <a:pt x="4317470" y="1028873"/>
                  <a:pt x="4447812" y="1042909"/>
                  <a:pt x="4586175" y="1083014"/>
                </a:cubicBezTo>
                <a:cubicBezTo>
                  <a:pt x="4724538" y="1123119"/>
                  <a:pt x="5063428" y="1113093"/>
                  <a:pt x="5043375" y="1203330"/>
                </a:cubicBezTo>
                <a:cubicBezTo>
                  <a:pt x="5023322" y="1293567"/>
                  <a:pt x="4664380" y="1510135"/>
                  <a:pt x="4465859" y="1624435"/>
                </a:cubicBezTo>
                <a:cubicBezTo>
                  <a:pt x="4267338" y="1738735"/>
                  <a:pt x="3998632" y="1818946"/>
                  <a:pt x="3852248" y="1889130"/>
                </a:cubicBezTo>
                <a:cubicBezTo>
                  <a:pt x="3705864" y="1959314"/>
                  <a:pt x="3697843" y="2093667"/>
                  <a:pt x="3587554" y="2045541"/>
                </a:cubicBezTo>
                <a:cubicBezTo>
                  <a:pt x="3477265" y="1997415"/>
                  <a:pt x="3286765" y="1632456"/>
                  <a:pt x="3190512" y="1600372"/>
                </a:cubicBezTo>
                <a:cubicBezTo>
                  <a:pt x="3094259" y="1568288"/>
                  <a:pt x="3048138" y="1762798"/>
                  <a:pt x="3010038" y="1853035"/>
                </a:cubicBezTo>
                <a:cubicBezTo>
                  <a:pt x="2971938" y="1943272"/>
                  <a:pt x="3046133" y="2149814"/>
                  <a:pt x="2961912" y="2141793"/>
                </a:cubicBezTo>
                <a:cubicBezTo>
                  <a:pt x="2877691" y="2133772"/>
                  <a:pt x="2582917" y="1889130"/>
                  <a:pt x="2504712" y="1804909"/>
                </a:cubicBezTo>
                <a:cubicBezTo>
                  <a:pt x="2426507" y="1720688"/>
                  <a:pt x="2522759" y="1686599"/>
                  <a:pt x="2492680" y="1636467"/>
                </a:cubicBezTo>
                <a:cubicBezTo>
                  <a:pt x="2462601" y="1586336"/>
                  <a:pt x="2358327" y="1500110"/>
                  <a:pt x="2324238" y="1504120"/>
                </a:cubicBezTo>
                <a:cubicBezTo>
                  <a:pt x="2290149" y="1508130"/>
                  <a:pt x="2310201" y="1622430"/>
                  <a:pt x="2288143" y="1660530"/>
                </a:cubicBezTo>
                <a:cubicBezTo>
                  <a:pt x="2266085" y="1698630"/>
                  <a:pt x="2292154" y="1712667"/>
                  <a:pt x="2191891" y="1732720"/>
                </a:cubicBezTo>
                <a:cubicBezTo>
                  <a:pt x="2091628" y="1752773"/>
                  <a:pt x="1806880" y="1843009"/>
                  <a:pt x="1686564" y="1780846"/>
                </a:cubicBezTo>
                <a:cubicBezTo>
                  <a:pt x="1566248" y="1718683"/>
                  <a:pt x="1596327" y="1429925"/>
                  <a:pt x="1469996" y="1359741"/>
                </a:cubicBezTo>
                <a:cubicBezTo>
                  <a:pt x="1343665" y="1289557"/>
                  <a:pt x="928575" y="1359741"/>
                  <a:pt x="928575" y="1359741"/>
                </a:cubicBezTo>
                <a:cubicBezTo>
                  <a:pt x="774170" y="1359741"/>
                  <a:pt x="675911" y="1373778"/>
                  <a:pt x="543564" y="1359741"/>
                </a:cubicBezTo>
                <a:cubicBezTo>
                  <a:pt x="411217" y="1345704"/>
                  <a:pt x="224728" y="1337683"/>
                  <a:pt x="134491" y="1275520"/>
                </a:cubicBezTo>
                <a:cubicBezTo>
                  <a:pt x="44254" y="1213357"/>
                  <a:pt x="-11894" y="1070983"/>
                  <a:pt x="2143" y="986762"/>
                </a:cubicBezTo>
                <a:cubicBezTo>
                  <a:pt x="16180" y="902541"/>
                  <a:pt x="146522" y="846393"/>
                  <a:pt x="218712" y="770193"/>
                </a:cubicBezTo>
                <a:cubicBezTo>
                  <a:pt x="290901" y="693993"/>
                  <a:pt x="379133" y="627820"/>
                  <a:pt x="435280" y="529562"/>
                </a:cubicBezTo>
                <a:cubicBezTo>
                  <a:pt x="491427" y="431304"/>
                  <a:pt x="513486" y="268878"/>
                  <a:pt x="555596" y="180646"/>
                </a:cubicBezTo>
                <a:cubicBezTo>
                  <a:pt x="597706" y="92414"/>
                  <a:pt x="619764" y="4182"/>
                  <a:pt x="712006" y="17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7878559" y="3571137"/>
            <a:ext cx="1390124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Rimland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82828" y="345917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NATO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flipH="1">
            <a:off x="5298437" y="2754464"/>
            <a:ext cx="877754" cy="255473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6240926" y="2898624"/>
            <a:ext cx="35014" cy="777403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6633392" y="2996662"/>
            <a:ext cx="137471" cy="74572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29" idx="0"/>
          </p:cNvCxnSpPr>
          <p:nvPr/>
        </p:nvCxnSpPr>
        <p:spPr>
          <a:xfrm>
            <a:off x="7193142" y="3047429"/>
            <a:ext cx="259798" cy="65575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18" idx="3"/>
          </p:cNvCxnSpPr>
          <p:nvPr/>
        </p:nvCxnSpPr>
        <p:spPr>
          <a:xfrm>
            <a:off x="8212112" y="2831615"/>
            <a:ext cx="199463" cy="62755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888401" y="5071651"/>
            <a:ext cx="1523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American </a:t>
            </a:r>
          </a:p>
          <a:p>
            <a:r>
              <a:rPr lang="en-US" dirty="0">
                <a:solidFill>
                  <a:schemeClr val="bg1"/>
                </a:solidFill>
              </a:rPr>
              <a:t>naval bases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25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Многополярный проект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b="1" dirty="0"/>
          </a:p>
          <a:p>
            <a:r>
              <a:rPr lang="ru-RU" b="1" dirty="0"/>
              <a:t>Для эффективного противостояния Морской Державе Хартленд должен реорганизовать зону </a:t>
            </a:r>
            <a:r>
              <a:rPr lang="ru-RU" b="1" dirty="0" err="1"/>
              <a:t>Римленда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Даже сильный и могущественный СССР не смог выполнить эту задачу в одиночку.</a:t>
            </a:r>
            <a:r>
              <a:rPr lang="ru-RU" dirty="0"/>
              <a:t> Ослабленная Россия тем более не могла себе этого позволить. Поэтому идея завоевания силой была сразу же отвергнута.</a:t>
            </a:r>
          </a:p>
          <a:p>
            <a:r>
              <a:rPr lang="ru-RU" b="1" dirty="0"/>
              <a:t>Единственным способом достижения цели стала политика альянсов</a:t>
            </a:r>
            <a:r>
              <a:rPr lang="ru-RU" dirty="0"/>
              <a:t>, направленных прямо или косвенно против Морской Державы. </a:t>
            </a:r>
            <a:r>
              <a:rPr lang="ru-RU" b="1" dirty="0"/>
              <a:t>Римленд не может быть российским, но он также не должен быть американским (или западноевропейским).</a:t>
            </a:r>
            <a:r>
              <a:rPr lang="ru-RU" dirty="0"/>
              <a:t> Это фундаментальный принцип.</a:t>
            </a:r>
          </a:p>
          <a:p>
            <a:r>
              <a:rPr lang="ru-RU" b="1" dirty="0"/>
              <a:t>Именно в этот момент российская геополитическая школа сформулировала концепцию «Больших пространств» (</a:t>
            </a:r>
            <a:r>
              <a:rPr lang="en-GB" b="1" dirty="0" err="1"/>
              <a:t>Grossraum</a:t>
            </a:r>
            <a:r>
              <a:rPr lang="en-GB" b="1" dirty="0"/>
              <a:t>), </a:t>
            </a:r>
            <a:r>
              <a:rPr lang="ru-RU" b="1" dirty="0"/>
              <a:t>признала множественность цивилизаций</a:t>
            </a:r>
            <a:r>
              <a:rPr lang="ru-RU" dirty="0"/>
              <a:t>, возникших после окончания биполярной эпохи, и начала разрабатывать </a:t>
            </a:r>
            <a:r>
              <a:rPr lang="ru-RU" b="1" dirty="0"/>
              <a:t>Теорию многополярного мира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693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Grossraum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77" y="2052638"/>
            <a:ext cx="6892422" cy="4195762"/>
          </a:xfrm>
        </p:spPr>
      </p:pic>
    </p:spTree>
    <p:extLst>
      <p:ext uri="{BB962C8B-B14F-4D97-AF65-F5344CB8AC3E}">
        <p14:creationId xmlns:p14="http://schemas.microsoft.com/office/powerpoint/2010/main" val="904772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18" y="226148"/>
            <a:ext cx="9404723" cy="1400530"/>
          </a:xfrm>
        </p:spPr>
        <p:txBody>
          <a:bodyPr/>
          <a:lstStyle/>
          <a:p>
            <a:r>
              <a:rPr lang="ru-RU" sz="3200" dirty="0"/>
              <a:t>Морская Держава исключает Россию как независимый полюс (основная идея «Большой шахматной доски» Бжезинского).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20" y="2052638"/>
            <a:ext cx="8454936" cy="4195762"/>
          </a:xfrm>
        </p:spPr>
      </p:pic>
      <p:sp>
        <p:nvSpPr>
          <p:cNvPr id="5" name="Полилиния 4"/>
          <p:cNvSpPr/>
          <p:nvPr/>
        </p:nvSpPr>
        <p:spPr>
          <a:xfrm>
            <a:off x="1363944" y="2111083"/>
            <a:ext cx="3380780" cy="4014997"/>
          </a:xfrm>
          <a:custGeom>
            <a:avLst/>
            <a:gdLst>
              <a:gd name="connsiteX0" fmla="*/ 511990 w 3380780"/>
              <a:gd name="connsiteY0" fmla="*/ 66509 h 4014997"/>
              <a:gd name="connsiteX1" fmla="*/ 97211 w 3380780"/>
              <a:gd name="connsiteY1" fmla="*/ 302179 h 4014997"/>
              <a:gd name="connsiteX2" fmla="*/ 21796 w 3380780"/>
              <a:gd name="connsiteY2" fmla="*/ 632117 h 4014997"/>
              <a:gd name="connsiteX3" fmla="*/ 59503 w 3380780"/>
              <a:gd name="connsiteY3" fmla="*/ 839507 h 4014997"/>
              <a:gd name="connsiteX4" fmla="*/ 577978 w 3380780"/>
              <a:gd name="connsiteY4" fmla="*/ 1753907 h 4014997"/>
              <a:gd name="connsiteX5" fmla="*/ 125491 w 3380780"/>
              <a:gd name="connsiteY5" fmla="*/ 2357222 h 4014997"/>
              <a:gd name="connsiteX6" fmla="*/ 210332 w 3380780"/>
              <a:gd name="connsiteY6" fmla="*/ 3337610 h 4014997"/>
              <a:gd name="connsiteX7" fmla="*/ 2378497 w 3380780"/>
              <a:gd name="connsiteY7" fmla="*/ 4006913 h 4014997"/>
              <a:gd name="connsiteX8" fmla="*/ 3368312 w 3380780"/>
              <a:gd name="connsiteY8" fmla="*/ 3639268 h 4014997"/>
              <a:gd name="connsiteX9" fmla="*/ 2896971 w 3380780"/>
              <a:gd name="connsiteY9" fmla="*/ 2649453 h 4014997"/>
              <a:gd name="connsiteX10" fmla="*/ 2331363 w 3380780"/>
              <a:gd name="connsiteY10" fmla="*/ 1914162 h 4014997"/>
              <a:gd name="connsiteX11" fmla="*/ 2501046 w 3380780"/>
              <a:gd name="connsiteY11" fmla="*/ 782946 h 4014997"/>
              <a:gd name="connsiteX12" fmla="*/ 2321936 w 3380780"/>
              <a:gd name="connsiteY12" fmla="*/ 245618 h 4014997"/>
              <a:gd name="connsiteX13" fmla="*/ 1963718 w 3380780"/>
              <a:gd name="connsiteY13" fmla="*/ 9948 h 4014997"/>
              <a:gd name="connsiteX14" fmla="*/ 511990 w 3380780"/>
              <a:gd name="connsiteY14" fmla="*/ 66509 h 401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80780" h="4014997">
                <a:moveTo>
                  <a:pt x="511990" y="66509"/>
                </a:moveTo>
                <a:cubicBezTo>
                  <a:pt x="200906" y="115214"/>
                  <a:pt x="178910" y="207911"/>
                  <a:pt x="97211" y="302179"/>
                </a:cubicBezTo>
                <a:cubicBezTo>
                  <a:pt x="15512" y="396447"/>
                  <a:pt x="28081" y="542562"/>
                  <a:pt x="21796" y="632117"/>
                </a:cubicBezTo>
                <a:cubicBezTo>
                  <a:pt x="15511" y="721672"/>
                  <a:pt x="-33194" y="652542"/>
                  <a:pt x="59503" y="839507"/>
                </a:cubicBezTo>
                <a:cubicBezTo>
                  <a:pt x="152200" y="1026472"/>
                  <a:pt x="566980" y="1500955"/>
                  <a:pt x="577978" y="1753907"/>
                </a:cubicBezTo>
                <a:cubicBezTo>
                  <a:pt x="588976" y="2006859"/>
                  <a:pt x="186765" y="2093272"/>
                  <a:pt x="125491" y="2357222"/>
                </a:cubicBezTo>
                <a:cubicBezTo>
                  <a:pt x="64217" y="2621172"/>
                  <a:pt x="-165169" y="3062662"/>
                  <a:pt x="210332" y="3337610"/>
                </a:cubicBezTo>
                <a:cubicBezTo>
                  <a:pt x="585833" y="3612558"/>
                  <a:pt x="1852167" y="3956637"/>
                  <a:pt x="2378497" y="4006913"/>
                </a:cubicBezTo>
                <a:cubicBezTo>
                  <a:pt x="2904827" y="4057189"/>
                  <a:pt x="3281900" y="3865511"/>
                  <a:pt x="3368312" y="3639268"/>
                </a:cubicBezTo>
                <a:cubicBezTo>
                  <a:pt x="3454724" y="3413025"/>
                  <a:pt x="3069796" y="2936971"/>
                  <a:pt x="2896971" y="2649453"/>
                </a:cubicBezTo>
                <a:cubicBezTo>
                  <a:pt x="2724146" y="2361935"/>
                  <a:pt x="2397351" y="2225247"/>
                  <a:pt x="2331363" y="1914162"/>
                </a:cubicBezTo>
                <a:cubicBezTo>
                  <a:pt x="2265376" y="1603078"/>
                  <a:pt x="2502617" y="1061037"/>
                  <a:pt x="2501046" y="782946"/>
                </a:cubicBezTo>
                <a:cubicBezTo>
                  <a:pt x="2499475" y="504855"/>
                  <a:pt x="2411491" y="374451"/>
                  <a:pt x="2321936" y="245618"/>
                </a:cubicBezTo>
                <a:cubicBezTo>
                  <a:pt x="2232381" y="116785"/>
                  <a:pt x="2262233" y="38228"/>
                  <a:pt x="1963718" y="9948"/>
                </a:cubicBezTo>
                <a:cubicBezTo>
                  <a:pt x="1665203" y="-18332"/>
                  <a:pt x="823074" y="17804"/>
                  <a:pt x="511990" y="66509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6592681" y="2865692"/>
            <a:ext cx="1371155" cy="999430"/>
          </a:xfrm>
          <a:custGeom>
            <a:avLst/>
            <a:gdLst>
              <a:gd name="connsiteX0" fmla="*/ 270032 w 1371155"/>
              <a:gd name="connsiteY0" fmla="*/ 132032 h 999430"/>
              <a:gd name="connsiteX1" fmla="*/ 6082 w 1371155"/>
              <a:gd name="connsiteY1" fmla="*/ 414836 h 999430"/>
              <a:gd name="connsiteX2" fmla="*/ 100350 w 1371155"/>
              <a:gd name="connsiteY2" fmla="*/ 650506 h 999430"/>
              <a:gd name="connsiteX3" fmla="*/ 279459 w 1371155"/>
              <a:gd name="connsiteY3" fmla="*/ 763628 h 999430"/>
              <a:gd name="connsiteX4" fmla="*/ 637678 w 1371155"/>
              <a:gd name="connsiteY4" fmla="*/ 971017 h 999430"/>
              <a:gd name="connsiteX5" fmla="*/ 1071311 w 1371155"/>
              <a:gd name="connsiteY5" fmla="*/ 980444 h 999430"/>
              <a:gd name="connsiteX6" fmla="*/ 1344688 w 1371155"/>
              <a:gd name="connsiteY6" fmla="*/ 810762 h 999430"/>
              <a:gd name="connsiteX7" fmla="*/ 1354115 w 1371155"/>
              <a:gd name="connsiteY7" fmla="*/ 556238 h 999430"/>
              <a:gd name="connsiteX8" fmla="*/ 1288127 w 1371155"/>
              <a:gd name="connsiteY8" fmla="*/ 179166 h 999430"/>
              <a:gd name="connsiteX9" fmla="*/ 581117 w 1371155"/>
              <a:gd name="connsiteY9" fmla="*/ 56 h 999430"/>
              <a:gd name="connsiteX10" fmla="*/ 222898 w 1371155"/>
              <a:gd name="connsiteY10" fmla="*/ 160312 h 999430"/>
              <a:gd name="connsiteX11" fmla="*/ 175764 w 1371155"/>
              <a:gd name="connsiteY11" fmla="*/ 207446 h 999430"/>
              <a:gd name="connsiteX12" fmla="*/ 204045 w 1371155"/>
              <a:gd name="connsiteY12" fmla="*/ 198019 h 99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1155" h="999430">
                <a:moveTo>
                  <a:pt x="270032" y="132032"/>
                </a:moveTo>
                <a:cubicBezTo>
                  <a:pt x="152197" y="230228"/>
                  <a:pt x="34362" y="328424"/>
                  <a:pt x="6082" y="414836"/>
                </a:cubicBezTo>
                <a:cubicBezTo>
                  <a:pt x="-22198" y="501248"/>
                  <a:pt x="54787" y="592374"/>
                  <a:pt x="100350" y="650506"/>
                </a:cubicBezTo>
                <a:cubicBezTo>
                  <a:pt x="145913" y="708638"/>
                  <a:pt x="189904" y="710210"/>
                  <a:pt x="279459" y="763628"/>
                </a:cubicBezTo>
                <a:cubicBezTo>
                  <a:pt x="369014" y="817046"/>
                  <a:pt x="505703" y="934881"/>
                  <a:pt x="637678" y="971017"/>
                </a:cubicBezTo>
                <a:cubicBezTo>
                  <a:pt x="769653" y="1007153"/>
                  <a:pt x="953476" y="1007153"/>
                  <a:pt x="1071311" y="980444"/>
                </a:cubicBezTo>
                <a:cubicBezTo>
                  <a:pt x="1189146" y="953735"/>
                  <a:pt x="1297554" y="881463"/>
                  <a:pt x="1344688" y="810762"/>
                </a:cubicBezTo>
                <a:cubicBezTo>
                  <a:pt x="1391822" y="740061"/>
                  <a:pt x="1363542" y="661504"/>
                  <a:pt x="1354115" y="556238"/>
                </a:cubicBezTo>
                <a:cubicBezTo>
                  <a:pt x="1344688" y="450972"/>
                  <a:pt x="1416960" y="271863"/>
                  <a:pt x="1288127" y="179166"/>
                </a:cubicBezTo>
                <a:cubicBezTo>
                  <a:pt x="1159294" y="86469"/>
                  <a:pt x="758655" y="3198"/>
                  <a:pt x="581117" y="56"/>
                </a:cubicBezTo>
                <a:cubicBezTo>
                  <a:pt x="403579" y="-3086"/>
                  <a:pt x="290457" y="125747"/>
                  <a:pt x="222898" y="160312"/>
                </a:cubicBezTo>
                <a:cubicBezTo>
                  <a:pt x="155339" y="194877"/>
                  <a:pt x="178906" y="201162"/>
                  <a:pt x="175764" y="207446"/>
                </a:cubicBezTo>
                <a:cubicBezTo>
                  <a:pt x="172622" y="213730"/>
                  <a:pt x="204045" y="198019"/>
                  <a:pt x="204045" y="198019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3767811" y="2089802"/>
            <a:ext cx="2248553" cy="1378689"/>
          </a:xfrm>
          <a:custGeom>
            <a:avLst/>
            <a:gdLst>
              <a:gd name="connsiteX0" fmla="*/ 144313 w 2248553"/>
              <a:gd name="connsiteY0" fmla="*/ 31229 h 1378689"/>
              <a:gd name="connsiteX1" fmla="*/ 1039859 w 2248553"/>
              <a:gd name="connsiteY1" fmla="*/ 21802 h 1378689"/>
              <a:gd name="connsiteX2" fmla="*/ 1614894 w 2248553"/>
              <a:gd name="connsiteY2" fmla="*/ 191485 h 1378689"/>
              <a:gd name="connsiteX3" fmla="*/ 1859991 w 2248553"/>
              <a:gd name="connsiteY3" fmla="*/ 389447 h 1378689"/>
              <a:gd name="connsiteX4" fmla="*/ 1737443 w 2248553"/>
              <a:gd name="connsiteY4" fmla="*/ 691105 h 1378689"/>
              <a:gd name="connsiteX5" fmla="*/ 1935405 w 2248553"/>
              <a:gd name="connsiteY5" fmla="*/ 860788 h 1378689"/>
              <a:gd name="connsiteX6" fmla="*/ 1991966 w 2248553"/>
              <a:gd name="connsiteY6" fmla="*/ 1021043 h 1378689"/>
              <a:gd name="connsiteX7" fmla="*/ 2189929 w 2248553"/>
              <a:gd name="connsiteY7" fmla="*/ 1077604 h 1378689"/>
              <a:gd name="connsiteX8" fmla="*/ 2246490 w 2248553"/>
              <a:gd name="connsiteY8" fmla="*/ 1162445 h 1378689"/>
              <a:gd name="connsiteX9" fmla="*/ 2133368 w 2248553"/>
              <a:gd name="connsiteY9" fmla="*/ 1228433 h 1378689"/>
              <a:gd name="connsiteX10" fmla="*/ 1775150 w 2248553"/>
              <a:gd name="connsiteY10" fmla="*/ 1369835 h 1378689"/>
              <a:gd name="connsiteX11" fmla="*/ 1322663 w 2248553"/>
              <a:gd name="connsiteY11" fmla="*/ 1360408 h 1378689"/>
              <a:gd name="connsiteX12" fmla="*/ 785335 w 2248553"/>
              <a:gd name="connsiteY12" fmla="*/ 1332128 h 1378689"/>
              <a:gd name="connsiteX13" fmla="*/ 445970 w 2248553"/>
              <a:gd name="connsiteY13" fmla="*/ 936202 h 1378689"/>
              <a:gd name="connsiteX14" fmla="*/ 153740 w 2248553"/>
              <a:gd name="connsiteY14" fmla="*/ 662825 h 1378689"/>
              <a:gd name="connsiteX15" fmla="*/ 2911 w 2248553"/>
              <a:gd name="connsiteY15" fmla="*/ 285753 h 1378689"/>
              <a:gd name="connsiteX16" fmla="*/ 144313 w 2248553"/>
              <a:gd name="connsiteY16" fmla="*/ 31229 h 137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48553" h="1378689">
                <a:moveTo>
                  <a:pt x="144313" y="31229"/>
                </a:moveTo>
                <a:cubicBezTo>
                  <a:pt x="317138" y="-12763"/>
                  <a:pt x="794762" y="-4907"/>
                  <a:pt x="1039859" y="21802"/>
                </a:cubicBezTo>
                <a:cubicBezTo>
                  <a:pt x="1284956" y="48511"/>
                  <a:pt x="1478205" y="130211"/>
                  <a:pt x="1614894" y="191485"/>
                </a:cubicBezTo>
                <a:cubicBezTo>
                  <a:pt x="1751583" y="252759"/>
                  <a:pt x="1839566" y="306177"/>
                  <a:pt x="1859991" y="389447"/>
                </a:cubicBezTo>
                <a:cubicBezTo>
                  <a:pt x="1880416" y="472717"/>
                  <a:pt x="1724874" y="612548"/>
                  <a:pt x="1737443" y="691105"/>
                </a:cubicBezTo>
                <a:cubicBezTo>
                  <a:pt x="1750012" y="769662"/>
                  <a:pt x="1892985" y="805798"/>
                  <a:pt x="1935405" y="860788"/>
                </a:cubicBezTo>
                <a:cubicBezTo>
                  <a:pt x="1977826" y="915778"/>
                  <a:pt x="1949545" y="984907"/>
                  <a:pt x="1991966" y="1021043"/>
                </a:cubicBezTo>
                <a:cubicBezTo>
                  <a:pt x="2034387" y="1057179"/>
                  <a:pt x="2147508" y="1054037"/>
                  <a:pt x="2189929" y="1077604"/>
                </a:cubicBezTo>
                <a:cubicBezTo>
                  <a:pt x="2232350" y="1101171"/>
                  <a:pt x="2255917" y="1137307"/>
                  <a:pt x="2246490" y="1162445"/>
                </a:cubicBezTo>
                <a:cubicBezTo>
                  <a:pt x="2237063" y="1187583"/>
                  <a:pt x="2211925" y="1193868"/>
                  <a:pt x="2133368" y="1228433"/>
                </a:cubicBezTo>
                <a:cubicBezTo>
                  <a:pt x="2054811" y="1262998"/>
                  <a:pt x="1910267" y="1347839"/>
                  <a:pt x="1775150" y="1369835"/>
                </a:cubicBezTo>
                <a:cubicBezTo>
                  <a:pt x="1640033" y="1391831"/>
                  <a:pt x="1487632" y="1366692"/>
                  <a:pt x="1322663" y="1360408"/>
                </a:cubicBezTo>
                <a:cubicBezTo>
                  <a:pt x="1157694" y="1354124"/>
                  <a:pt x="931450" y="1402829"/>
                  <a:pt x="785335" y="1332128"/>
                </a:cubicBezTo>
                <a:cubicBezTo>
                  <a:pt x="639220" y="1261427"/>
                  <a:pt x="551236" y="1047752"/>
                  <a:pt x="445970" y="936202"/>
                </a:cubicBezTo>
                <a:cubicBezTo>
                  <a:pt x="340704" y="824652"/>
                  <a:pt x="227583" y="771233"/>
                  <a:pt x="153740" y="662825"/>
                </a:cubicBezTo>
                <a:cubicBezTo>
                  <a:pt x="79897" y="554417"/>
                  <a:pt x="4482" y="389448"/>
                  <a:pt x="2911" y="285753"/>
                </a:cubicBezTo>
                <a:cubicBezTo>
                  <a:pt x="1340" y="182058"/>
                  <a:pt x="-28512" y="75221"/>
                  <a:pt x="144313" y="31229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07909" y="2689204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American </a:t>
            </a:r>
          </a:p>
          <a:p>
            <a:r>
              <a:rPr lang="en-US" dirty="0">
                <a:solidFill>
                  <a:schemeClr val="bg1"/>
                </a:solidFill>
              </a:rPr>
              <a:t>zone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3362" y="2409814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European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zone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8457" y="3056145"/>
            <a:ext cx="1156086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Chinese </a:t>
            </a:r>
          </a:p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zone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rgbClr val="000000">
                    <a:alpha val="56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6956756" y="2253314"/>
            <a:ext cx="2765897" cy="3712311"/>
          </a:xfrm>
          <a:custGeom>
            <a:avLst/>
            <a:gdLst>
              <a:gd name="connsiteX0" fmla="*/ 2328646 w 2765897"/>
              <a:gd name="connsiteY0" fmla="*/ 46826 h 3712311"/>
              <a:gd name="connsiteX1" fmla="*/ 1668770 w 2765897"/>
              <a:gd name="connsiteY1" fmla="*/ 131667 h 3712311"/>
              <a:gd name="connsiteX2" fmla="*/ 1659343 w 2765897"/>
              <a:gd name="connsiteY2" fmla="*/ 772690 h 3712311"/>
              <a:gd name="connsiteX3" fmla="*/ 1188003 w 2765897"/>
              <a:gd name="connsiteY3" fmla="*/ 923519 h 3712311"/>
              <a:gd name="connsiteX4" fmla="*/ 1056028 w 2765897"/>
              <a:gd name="connsiteY4" fmla="*/ 998933 h 3712311"/>
              <a:gd name="connsiteX5" fmla="*/ 1065454 w 2765897"/>
              <a:gd name="connsiteY5" fmla="*/ 1291164 h 3712311"/>
              <a:gd name="connsiteX6" fmla="*/ 1178576 w 2765897"/>
              <a:gd name="connsiteY6" fmla="*/ 1611676 h 3712311"/>
              <a:gd name="connsiteX7" fmla="*/ 886345 w 2765897"/>
              <a:gd name="connsiteY7" fmla="*/ 1555115 h 3712311"/>
              <a:gd name="connsiteX8" fmla="*/ 735516 w 2765897"/>
              <a:gd name="connsiteY8" fmla="*/ 1781358 h 3712311"/>
              <a:gd name="connsiteX9" fmla="*/ 650675 w 2765897"/>
              <a:gd name="connsiteY9" fmla="*/ 1960467 h 3712311"/>
              <a:gd name="connsiteX10" fmla="*/ 235896 w 2765897"/>
              <a:gd name="connsiteY10" fmla="*/ 1866199 h 3712311"/>
              <a:gd name="connsiteX11" fmla="*/ 225 w 2765897"/>
              <a:gd name="connsiteY11" fmla="*/ 2478942 h 3712311"/>
              <a:gd name="connsiteX12" fmla="*/ 207615 w 2765897"/>
              <a:gd name="connsiteY12" fmla="*/ 3393342 h 3712311"/>
              <a:gd name="connsiteX13" fmla="*/ 858065 w 2765897"/>
              <a:gd name="connsiteY13" fmla="*/ 3610158 h 3712311"/>
              <a:gd name="connsiteX14" fmla="*/ 2404060 w 2765897"/>
              <a:gd name="connsiteY14" fmla="*/ 3666719 h 3712311"/>
              <a:gd name="connsiteX15" fmla="*/ 2762279 w 2765897"/>
              <a:gd name="connsiteY15" fmla="*/ 2940855 h 3712311"/>
              <a:gd name="connsiteX16" fmla="*/ 2573743 w 2765897"/>
              <a:gd name="connsiteY16" fmla="*/ 697276 h 3712311"/>
              <a:gd name="connsiteX17" fmla="*/ 2328646 w 2765897"/>
              <a:gd name="connsiteY17" fmla="*/ 46826 h 371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65897" h="3712311">
                <a:moveTo>
                  <a:pt x="2328646" y="46826"/>
                </a:moveTo>
                <a:cubicBezTo>
                  <a:pt x="2177817" y="-47442"/>
                  <a:pt x="1780320" y="10690"/>
                  <a:pt x="1668770" y="131667"/>
                </a:cubicBezTo>
                <a:cubicBezTo>
                  <a:pt x="1557219" y="252644"/>
                  <a:pt x="1739471" y="640715"/>
                  <a:pt x="1659343" y="772690"/>
                </a:cubicBezTo>
                <a:cubicBezTo>
                  <a:pt x="1579215" y="904665"/>
                  <a:pt x="1288556" y="885812"/>
                  <a:pt x="1188003" y="923519"/>
                </a:cubicBezTo>
                <a:cubicBezTo>
                  <a:pt x="1087450" y="961226"/>
                  <a:pt x="1076453" y="937659"/>
                  <a:pt x="1056028" y="998933"/>
                </a:cubicBezTo>
                <a:cubicBezTo>
                  <a:pt x="1035603" y="1060207"/>
                  <a:pt x="1045029" y="1189040"/>
                  <a:pt x="1065454" y="1291164"/>
                </a:cubicBezTo>
                <a:cubicBezTo>
                  <a:pt x="1085879" y="1393288"/>
                  <a:pt x="1208427" y="1567684"/>
                  <a:pt x="1178576" y="1611676"/>
                </a:cubicBezTo>
                <a:cubicBezTo>
                  <a:pt x="1148725" y="1655668"/>
                  <a:pt x="960188" y="1526835"/>
                  <a:pt x="886345" y="1555115"/>
                </a:cubicBezTo>
                <a:cubicBezTo>
                  <a:pt x="812502" y="1583395"/>
                  <a:pt x="774794" y="1713799"/>
                  <a:pt x="735516" y="1781358"/>
                </a:cubicBezTo>
                <a:cubicBezTo>
                  <a:pt x="696238" y="1848917"/>
                  <a:pt x="733945" y="1946327"/>
                  <a:pt x="650675" y="1960467"/>
                </a:cubicBezTo>
                <a:cubicBezTo>
                  <a:pt x="567405" y="1974607"/>
                  <a:pt x="344304" y="1779787"/>
                  <a:pt x="235896" y="1866199"/>
                </a:cubicBezTo>
                <a:cubicBezTo>
                  <a:pt x="127488" y="1952611"/>
                  <a:pt x="4938" y="2224418"/>
                  <a:pt x="225" y="2478942"/>
                </a:cubicBezTo>
                <a:cubicBezTo>
                  <a:pt x="-4489" y="2733466"/>
                  <a:pt x="64642" y="3204806"/>
                  <a:pt x="207615" y="3393342"/>
                </a:cubicBezTo>
                <a:cubicBezTo>
                  <a:pt x="350588" y="3581878"/>
                  <a:pt x="491991" y="3564595"/>
                  <a:pt x="858065" y="3610158"/>
                </a:cubicBezTo>
                <a:cubicBezTo>
                  <a:pt x="1224139" y="3655721"/>
                  <a:pt x="2086691" y="3778269"/>
                  <a:pt x="2404060" y="3666719"/>
                </a:cubicBezTo>
                <a:cubicBezTo>
                  <a:pt x="2721429" y="3555169"/>
                  <a:pt x="2733999" y="3435762"/>
                  <a:pt x="2762279" y="2940855"/>
                </a:cubicBezTo>
                <a:cubicBezTo>
                  <a:pt x="2790560" y="2445948"/>
                  <a:pt x="2646015" y="1173330"/>
                  <a:pt x="2573743" y="697276"/>
                </a:cubicBezTo>
                <a:cubicBezTo>
                  <a:pt x="2501471" y="221222"/>
                  <a:pt x="2479475" y="141094"/>
                  <a:pt x="2328646" y="46826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29203" y="3468491"/>
            <a:ext cx="1350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American </a:t>
            </a:r>
          </a:p>
          <a:p>
            <a:r>
              <a:rPr lang="en-US" dirty="0">
                <a:solidFill>
                  <a:schemeClr val="bg1"/>
                </a:solidFill>
              </a:rPr>
              <a:t>zone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730772" y="3419171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chaos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6692" y="2364792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chaos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0180" y="3259165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chaos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2087" y="4040842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chaos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63234" y="3188582"/>
            <a:ext cx="1636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Global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hegemon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7713" y="2855116"/>
            <a:ext cx="1039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main</a:t>
            </a:r>
          </a:p>
          <a:p>
            <a:r>
              <a:rPr lang="en-US" b="1" dirty="0">
                <a:solidFill>
                  <a:schemeClr val="bg1"/>
                </a:solidFill>
              </a:rPr>
              <a:t>satellite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84644" y="3300114"/>
            <a:ext cx="1039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main</a:t>
            </a:r>
          </a:p>
          <a:p>
            <a:r>
              <a:rPr lang="en-US" b="1" dirty="0">
                <a:solidFill>
                  <a:schemeClr val="bg1"/>
                </a:solidFill>
              </a:rPr>
              <a:t>satellite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73008" y="3725973"/>
            <a:ext cx="129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smaller proxies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24410" y="3556907"/>
            <a:ext cx="129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smaller proxies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15898" y="3791656"/>
            <a:ext cx="129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smaller proxies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59248" y="4812439"/>
            <a:ext cx="129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smaller proxies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8710" y="2860144"/>
            <a:ext cx="129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smaller proxies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77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Утверждение России как полюса меняет всю картину.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20" y="2052638"/>
            <a:ext cx="8454936" cy="4195762"/>
          </a:xfrm>
        </p:spPr>
      </p:pic>
      <p:sp>
        <p:nvSpPr>
          <p:cNvPr id="6" name="Полилиния 5"/>
          <p:cNvSpPr/>
          <p:nvPr/>
        </p:nvSpPr>
        <p:spPr>
          <a:xfrm>
            <a:off x="6592681" y="2865692"/>
            <a:ext cx="1371155" cy="999430"/>
          </a:xfrm>
          <a:custGeom>
            <a:avLst/>
            <a:gdLst>
              <a:gd name="connsiteX0" fmla="*/ 270032 w 1371155"/>
              <a:gd name="connsiteY0" fmla="*/ 132032 h 999430"/>
              <a:gd name="connsiteX1" fmla="*/ 6082 w 1371155"/>
              <a:gd name="connsiteY1" fmla="*/ 414836 h 999430"/>
              <a:gd name="connsiteX2" fmla="*/ 100350 w 1371155"/>
              <a:gd name="connsiteY2" fmla="*/ 650506 h 999430"/>
              <a:gd name="connsiteX3" fmla="*/ 279459 w 1371155"/>
              <a:gd name="connsiteY3" fmla="*/ 763628 h 999430"/>
              <a:gd name="connsiteX4" fmla="*/ 637678 w 1371155"/>
              <a:gd name="connsiteY4" fmla="*/ 971017 h 999430"/>
              <a:gd name="connsiteX5" fmla="*/ 1071311 w 1371155"/>
              <a:gd name="connsiteY5" fmla="*/ 980444 h 999430"/>
              <a:gd name="connsiteX6" fmla="*/ 1344688 w 1371155"/>
              <a:gd name="connsiteY6" fmla="*/ 810762 h 999430"/>
              <a:gd name="connsiteX7" fmla="*/ 1354115 w 1371155"/>
              <a:gd name="connsiteY7" fmla="*/ 556238 h 999430"/>
              <a:gd name="connsiteX8" fmla="*/ 1288127 w 1371155"/>
              <a:gd name="connsiteY8" fmla="*/ 179166 h 999430"/>
              <a:gd name="connsiteX9" fmla="*/ 581117 w 1371155"/>
              <a:gd name="connsiteY9" fmla="*/ 56 h 999430"/>
              <a:gd name="connsiteX10" fmla="*/ 222898 w 1371155"/>
              <a:gd name="connsiteY10" fmla="*/ 160312 h 999430"/>
              <a:gd name="connsiteX11" fmla="*/ 175764 w 1371155"/>
              <a:gd name="connsiteY11" fmla="*/ 207446 h 999430"/>
              <a:gd name="connsiteX12" fmla="*/ 204045 w 1371155"/>
              <a:gd name="connsiteY12" fmla="*/ 198019 h 99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1155" h="999430">
                <a:moveTo>
                  <a:pt x="270032" y="132032"/>
                </a:moveTo>
                <a:cubicBezTo>
                  <a:pt x="152197" y="230228"/>
                  <a:pt x="34362" y="328424"/>
                  <a:pt x="6082" y="414836"/>
                </a:cubicBezTo>
                <a:cubicBezTo>
                  <a:pt x="-22198" y="501248"/>
                  <a:pt x="54787" y="592374"/>
                  <a:pt x="100350" y="650506"/>
                </a:cubicBezTo>
                <a:cubicBezTo>
                  <a:pt x="145913" y="708638"/>
                  <a:pt x="189904" y="710210"/>
                  <a:pt x="279459" y="763628"/>
                </a:cubicBezTo>
                <a:cubicBezTo>
                  <a:pt x="369014" y="817046"/>
                  <a:pt x="505703" y="934881"/>
                  <a:pt x="637678" y="971017"/>
                </a:cubicBezTo>
                <a:cubicBezTo>
                  <a:pt x="769653" y="1007153"/>
                  <a:pt x="953476" y="1007153"/>
                  <a:pt x="1071311" y="980444"/>
                </a:cubicBezTo>
                <a:cubicBezTo>
                  <a:pt x="1189146" y="953735"/>
                  <a:pt x="1297554" y="881463"/>
                  <a:pt x="1344688" y="810762"/>
                </a:cubicBezTo>
                <a:cubicBezTo>
                  <a:pt x="1391822" y="740061"/>
                  <a:pt x="1363542" y="661504"/>
                  <a:pt x="1354115" y="556238"/>
                </a:cubicBezTo>
                <a:cubicBezTo>
                  <a:pt x="1344688" y="450972"/>
                  <a:pt x="1416960" y="271863"/>
                  <a:pt x="1288127" y="179166"/>
                </a:cubicBezTo>
                <a:cubicBezTo>
                  <a:pt x="1159294" y="86469"/>
                  <a:pt x="758655" y="3198"/>
                  <a:pt x="581117" y="56"/>
                </a:cubicBezTo>
                <a:cubicBezTo>
                  <a:pt x="403579" y="-3086"/>
                  <a:pt x="290457" y="125747"/>
                  <a:pt x="222898" y="160312"/>
                </a:cubicBezTo>
                <a:cubicBezTo>
                  <a:pt x="155339" y="194877"/>
                  <a:pt x="178906" y="201162"/>
                  <a:pt x="175764" y="207446"/>
                </a:cubicBezTo>
                <a:cubicBezTo>
                  <a:pt x="172622" y="213730"/>
                  <a:pt x="204045" y="198019"/>
                  <a:pt x="204045" y="198019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07909" y="2689204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American </a:t>
            </a:r>
          </a:p>
          <a:p>
            <a:r>
              <a:rPr lang="en-US" dirty="0">
                <a:solidFill>
                  <a:schemeClr val="bg1"/>
                </a:solidFill>
              </a:rPr>
              <a:t>zone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3362" y="2409814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European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zone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8457" y="3056145"/>
            <a:ext cx="1156086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Chinese </a:t>
            </a:r>
          </a:p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zone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rgbClr val="000000">
                    <a:alpha val="56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07287" y="4147902"/>
            <a:ext cx="109036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American </a:t>
            </a:r>
          </a:p>
          <a:p>
            <a:r>
              <a:rPr lang="en-US" sz="1400" dirty="0">
                <a:solidFill>
                  <a:schemeClr val="bg1"/>
                </a:solidFill>
              </a:rPr>
              <a:t>zone</a:t>
            </a:r>
            <a:endParaRPr lang="ru-RU" sz="1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3" name="Полилиния 2"/>
          <p:cNvSpPr/>
          <p:nvPr/>
        </p:nvSpPr>
        <p:spPr>
          <a:xfrm>
            <a:off x="5333979" y="2138573"/>
            <a:ext cx="3254366" cy="1221180"/>
          </a:xfrm>
          <a:custGeom>
            <a:avLst/>
            <a:gdLst>
              <a:gd name="connsiteX0" fmla="*/ 689749 w 3254366"/>
              <a:gd name="connsiteY0" fmla="*/ 133287 h 1221180"/>
              <a:gd name="connsiteX1" fmla="*/ 1321345 w 3254366"/>
              <a:gd name="connsiteY1" fmla="*/ 1312 h 1221180"/>
              <a:gd name="connsiteX2" fmla="*/ 1566442 w 3254366"/>
              <a:gd name="connsiteY2" fmla="*/ 67299 h 1221180"/>
              <a:gd name="connsiteX3" fmla="*/ 2113196 w 3254366"/>
              <a:gd name="connsiteY3" fmla="*/ 95580 h 1221180"/>
              <a:gd name="connsiteX4" fmla="*/ 2773073 w 3254366"/>
              <a:gd name="connsiteY4" fmla="*/ 105006 h 1221180"/>
              <a:gd name="connsiteX5" fmla="*/ 3234986 w 3254366"/>
              <a:gd name="connsiteY5" fmla="*/ 152140 h 1221180"/>
              <a:gd name="connsiteX6" fmla="*/ 3159572 w 3254366"/>
              <a:gd name="connsiteY6" fmla="*/ 500932 h 1221180"/>
              <a:gd name="connsiteX7" fmla="*/ 3084157 w 3254366"/>
              <a:gd name="connsiteY7" fmla="*/ 821443 h 1221180"/>
              <a:gd name="connsiteX8" fmla="*/ 2744792 w 3254366"/>
              <a:gd name="connsiteY8" fmla="*/ 991126 h 1221180"/>
              <a:gd name="connsiteX9" fmla="*/ 2471415 w 3254366"/>
              <a:gd name="connsiteY9" fmla="*/ 896858 h 1221180"/>
              <a:gd name="connsiteX10" fmla="*/ 2254598 w 3254366"/>
              <a:gd name="connsiteY10" fmla="*/ 774309 h 1221180"/>
              <a:gd name="connsiteX11" fmla="*/ 1990648 w 3254366"/>
              <a:gd name="connsiteY11" fmla="*/ 764883 h 1221180"/>
              <a:gd name="connsiteX12" fmla="*/ 1425040 w 3254366"/>
              <a:gd name="connsiteY12" fmla="*/ 849724 h 1221180"/>
              <a:gd name="connsiteX13" fmla="*/ 1264784 w 3254366"/>
              <a:gd name="connsiteY13" fmla="*/ 1189089 h 1221180"/>
              <a:gd name="connsiteX14" fmla="*/ 878285 w 3254366"/>
              <a:gd name="connsiteY14" fmla="*/ 1198516 h 1221180"/>
              <a:gd name="connsiteX15" fmla="*/ 708602 w 3254366"/>
              <a:gd name="connsiteY15" fmla="*/ 1113674 h 1221180"/>
              <a:gd name="connsiteX16" fmla="*/ 246689 w 3254366"/>
              <a:gd name="connsiteY16" fmla="*/ 953419 h 1221180"/>
              <a:gd name="connsiteX17" fmla="*/ 20446 w 3254366"/>
              <a:gd name="connsiteY17" fmla="*/ 746029 h 1221180"/>
              <a:gd name="connsiteX18" fmla="*/ 86433 w 3254366"/>
              <a:gd name="connsiteY18" fmla="*/ 302969 h 1221180"/>
              <a:gd name="connsiteX19" fmla="*/ 689749 w 3254366"/>
              <a:gd name="connsiteY19" fmla="*/ 133287 h 122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54366" h="1221180">
                <a:moveTo>
                  <a:pt x="689749" y="133287"/>
                </a:moveTo>
                <a:cubicBezTo>
                  <a:pt x="895568" y="83011"/>
                  <a:pt x="1175230" y="12310"/>
                  <a:pt x="1321345" y="1312"/>
                </a:cubicBezTo>
                <a:cubicBezTo>
                  <a:pt x="1467460" y="-9686"/>
                  <a:pt x="1434467" y="51588"/>
                  <a:pt x="1566442" y="67299"/>
                </a:cubicBezTo>
                <a:cubicBezTo>
                  <a:pt x="1698417" y="83010"/>
                  <a:pt x="1912091" y="89296"/>
                  <a:pt x="2113196" y="95580"/>
                </a:cubicBezTo>
                <a:cubicBezTo>
                  <a:pt x="2314301" y="101864"/>
                  <a:pt x="2586108" y="95579"/>
                  <a:pt x="2773073" y="105006"/>
                </a:cubicBezTo>
                <a:cubicBezTo>
                  <a:pt x="2960038" y="114433"/>
                  <a:pt x="3170570" y="86152"/>
                  <a:pt x="3234986" y="152140"/>
                </a:cubicBezTo>
                <a:cubicBezTo>
                  <a:pt x="3299402" y="218128"/>
                  <a:pt x="3184710" y="389382"/>
                  <a:pt x="3159572" y="500932"/>
                </a:cubicBezTo>
                <a:cubicBezTo>
                  <a:pt x="3134434" y="612483"/>
                  <a:pt x="3153287" y="739744"/>
                  <a:pt x="3084157" y="821443"/>
                </a:cubicBezTo>
                <a:cubicBezTo>
                  <a:pt x="3015027" y="903142"/>
                  <a:pt x="2846916" y="978557"/>
                  <a:pt x="2744792" y="991126"/>
                </a:cubicBezTo>
                <a:cubicBezTo>
                  <a:pt x="2642668" y="1003695"/>
                  <a:pt x="2553114" y="932994"/>
                  <a:pt x="2471415" y="896858"/>
                </a:cubicBezTo>
                <a:cubicBezTo>
                  <a:pt x="2389716" y="860722"/>
                  <a:pt x="2334726" y="796305"/>
                  <a:pt x="2254598" y="774309"/>
                </a:cubicBezTo>
                <a:cubicBezTo>
                  <a:pt x="2174470" y="752313"/>
                  <a:pt x="2128908" y="752314"/>
                  <a:pt x="1990648" y="764883"/>
                </a:cubicBezTo>
                <a:cubicBezTo>
                  <a:pt x="1852388" y="777452"/>
                  <a:pt x="1546017" y="779023"/>
                  <a:pt x="1425040" y="849724"/>
                </a:cubicBezTo>
                <a:cubicBezTo>
                  <a:pt x="1304063" y="920425"/>
                  <a:pt x="1355910" y="1130957"/>
                  <a:pt x="1264784" y="1189089"/>
                </a:cubicBezTo>
                <a:cubicBezTo>
                  <a:pt x="1173658" y="1247221"/>
                  <a:pt x="970982" y="1211085"/>
                  <a:pt x="878285" y="1198516"/>
                </a:cubicBezTo>
                <a:cubicBezTo>
                  <a:pt x="785588" y="1185947"/>
                  <a:pt x="813868" y="1154524"/>
                  <a:pt x="708602" y="1113674"/>
                </a:cubicBezTo>
                <a:cubicBezTo>
                  <a:pt x="603336" y="1072825"/>
                  <a:pt x="361382" y="1014693"/>
                  <a:pt x="246689" y="953419"/>
                </a:cubicBezTo>
                <a:cubicBezTo>
                  <a:pt x="131996" y="892145"/>
                  <a:pt x="47155" y="854437"/>
                  <a:pt x="20446" y="746029"/>
                </a:cubicBezTo>
                <a:cubicBezTo>
                  <a:pt x="-6263" y="637621"/>
                  <a:pt x="-25118" y="405093"/>
                  <a:pt x="86433" y="302969"/>
                </a:cubicBezTo>
                <a:cubicBezTo>
                  <a:pt x="197984" y="200845"/>
                  <a:pt x="483930" y="183563"/>
                  <a:pt x="689749" y="133287"/>
                </a:cubicBezTo>
                <a:close/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016364" y="2402248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Russia-Eurasia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45709" y="437531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3750892" y="2094253"/>
            <a:ext cx="1764028" cy="1331301"/>
          </a:xfrm>
          <a:custGeom>
            <a:avLst/>
            <a:gdLst>
              <a:gd name="connsiteX0" fmla="*/ 95244 w 1764028"/>
              <a:gd name="connsiteY0" fmla="*/ 92766 h 1331301"/>
              <a:gd name="connsiteX1" fmla="*/ 538304 w 1764028"/>
              <a:gd name="connsiteY1" fmla="*/ 7924 h 1331301"/>
              <a:gd name="connsiteX2" fmla="*/ 755120 w 1764028"/>
              <a:gd name="connsiteY2" fmla="*/ 7924 h 1331301"/>
              <a:gd name="connsiteX3" fmla="*/ 1349009 w 1764028"/>
              <a:gd name="connsiteY3" fmla="*/ 45632 h 1331301"/>
              <a:gd name="connsiteX4" fmla="*/ 1726081 w 1764028"/>
              <a:gd name="connsiteY4" fmla="*/ 168180 h 1331301"/>
              <a:gd name="connsiteX5" fmla="*/ 1697801 w 1764028"/>
              <a:gd name="connsiteY5" fmla="*/ 441557 h 1331301"/>
              <a:gd name="connsiteX6" fmla="*/ 1631813 w 1764028"/>
              <a:gd name="connsiteY6" fmla="*/ 648947 h 1331301"/>
              <a:gd name="connsiteX7" fmla="*/ 1594106 w 1764028"/>
              <a:gd name="connsiteY7" fmla="*/ 762069 h 1331301"/>
              <a:gd name="connsiteX8" fmla="*/ 1697801 w 1764028"/>
              <a:gd name="connsiteY8" fmla="*/ 903471 h 1331301"/>
              <a:gd name="connsiteX9" fmla="*/ 1763788 w 1764028"/>
              <a:gd name="connsiteY9" fmla="*/ 978885 h 1331301"/>
              <a:gd name="connsiteX10" fmla="*/ 1716654 w 1764028"/>
              <a:gd name="connsiteY10" fmla="*/ 1110860 h 1331301"/>
              <a:gd name="connsiteX11" fmla="*/ 1631813 w 1764028"/>
              <a:gd name="connsiteY11" fmla="*/ 1318250 h 1331301"/>
              <a:gd name="connsiteX12" fmla="*/ 1396143 w 1764028"/>
              <a:gd name="connsiteY12" fmla="*/ 1299396 h 1331301"/>
              <a:gd name="connsiteX13" fmla="*/ 1254741 w 1764028"/>
              <a:gd name="connsiteY13" fmla="*/ 1214555 h 1331301"/>
              <a:gd name="connsiteX14" fmla="*/ 1085059 w 1764028"/>
              <a:gd name="connsiteY14" fmla="*/ 1223982 h 1331301"/>
              <a:gd name="connsiteX15" fmla="*/ 877669 w 1764028"/>
              <a:gd name="connsiteY15" fmla="*/ 1280543 h 1331301"/>
              <a:gd name="connsiteX16" fmla="*/ 576011 w 1764028"/>
              <a:gd name="connsiteY16" fmla="*/ 1110860 h 1331301"/>
              <a:gd name="connsiteX17" fmla="*/ 217793 w 1764028"/>
              <a:gd name="connsiteY17" fmla="*/ 696081 h 1331301"/>
              <a:gd name="connsiteX18" fmla="*/ 85817 w 1764028"/>
              <a:gd name="connsiteY18" fmla="*/ 516972 h 1331301"/>
              <a:gd name="connsiteX19" fmla="*/ 976 w 1764028"/>
              <a:gd name="connsiteY19" fmla="*/ 253021 h 1331301"/>
              <a:gd name="connsiteX20" fmla="*/ 95244 w 1764028"/>
              <a:gd name="connsiteY20" fmla="*/ 92766 h 133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64028" h="1331301">
                <a:moveTo>
                  <a:pt x="95244" y="92766"/>
                </a:moveTo>
                <a:cubicBezTo>
                  <a:pt x="184799" y="51917"/>
                  <a:pt x="428325" y="22064"/>
                  <a:pt x="538304" y="7924"/>
                </a:cubicBezTo>
                <a:cubicBezTo>
                  <a:pt x="648283" y="-6216"/>
                  <a:pt x="620003" y="1639"/>
                  <a:pt x="755120" y="7924"/>
                </a:cubicBezTo>
                <a:cubicBezTo>
                  <a:pt x="890237" y="14209"/>
                  <a:pt x="1187182" y="18923"/>
                  <a:pt x="1349009" y="45632"/>
                </a:cubicBezTo>
                <a:cubicBezTo>
                  <a:pt x="1510836" y="72341"/>
                  <a:pt x="1667949" y="102193"/>
                  <a:pt x="1726081" y="168180"/>
                </a:cubicBezTo>
                <a:cubicBezTo>
                  <a:pt x="1784213" y="234167"/>
                  <a:pt x="1713512" y="361429"/>
                  <a:pt x="1697801" y="441557"/>
                </a:cubicBezTo>
                <a:cubicBezTo>
                  <a:pt x="1682090" y="521685"/>
                  <a:pt x="1649096" y="595528"/>
                  <a:pt x="1631813" y="648947"/>
                </a:cubicBezTo>
                <a:cubicBezTo>
                  <a:pt x="1614531" y="702366"/>
                  <a:pt x="1583108" y="719648"/>
                  <a:pt x="1594106" y="762069"/>
                </a:cubicBezTo>
                <a:cubicBezTo>
                  <a:pt x="1605104" y="804490"/>
                  <a:pt x="1669521" y="867335"/>
                  <a:pt x="1697801" y="903471"/>
                </a:cubicBezTo>
                <a:cubicBezTo>
                  <a:pt x="1726081" y="939607"/>
                  <a:pt x="1760646" y="944320"/>
                  <a:pt x="1763788" y="978885"/>
                </a:cubicBezTo>
                <a:cubicBezTo>
                  <a:pt x="1766930" y="1013450"/>
                  <a:pt x="1738650" y="1054299"/>
                  <a:pt x="1716654" y="1110860"/>
                </a:cubicBezTo>
                <a:cubicBezTo>
                  <a:pt x="1694658" y="1167421"/>
                  <a:pt x="1685232" y="1286827"/>
                  <a:pt x="1631813" y="1318250"/>
                </a:cubicBezTo>
                <a:cubicBezTo>
                  <a:pt x="1578395" y="1349673"/>
                  <a:pt x="1458988" y="1316678"/>
                  <a:pt x="1396143" y="1299396"/>
                </a:cubicBezTo>
                <a:cubicBezTo>
                  <a:pt x="1333298" y="1282114"/>
                  <a:pt x="1306588" y="1227124"/>
                  <a:pt x="1254741" y="1214555"/>
                </a:cubicBezTo>
                <a:cubicBezTo>
                  <a:pt x="1202894" y="1201986"/>
                  <a:pt x="1147904" y="1212984"/>
                  <a:pt x="1085059" y="1223982"/>
                </a:cubicBezTo>
                <a:cubicBezTo>
                  <a:pt x="1022214" y="1234980"/>
                  <a:pt x="962510" y="1299397"/>
                  <a:pt x="877669" y="1280543"/>
                </a:cubicBezTo>
                <a:cubicBezTo>
                  <a:pt x="792828" y="1261689"/>
                  <a:pt x="685990" y="1208270"/>
                  <a:pt x="576011" y="1110860"/>
                </a:cubicBezTo>
                <a:cubicBezTo>
                  <a:pt x="466032" y="1013450"/>
                  <a:pt x="299492" y="795062"/>
                  <a:pt x="217793" y="696081"/>
                </a:cubicBezTo>
                <a:cubicBezTo>
                  <a:pt x="136094" y="597100"/>
                  <a:pt x="121953" y="590815"/>
                  <a:pt x="85817" y="516972"/>
                </a:cubicBezTo>
                <a:cubicBezTo>
                  <a:pt x="49681" y="443129"/>
                  <a:pt x="5689" y="326864"/>
                  <a:pt x="976" y="253021"/>
                </a:cubicBezTo>
                <a:cubicBezTo>
                  <a:pt x="-3737" y="179178"/>
                  <a:pt x="5689" y="133615"/>
                  <a:pt x="95244" y="92766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1373208" y="2111990"/>
            <a:ext cx="2455599" cy="1729802"/>
          </a:xfrm>
          <a:custGeom>
            <a:avLst/>
            <a:gdLst>
              <a:gd name="connsiteX0" fmla="*/ 257629 w 2455599"/>
              <a:gd name="connsiteY0" fmla="*/ 103309 h 1729802"/>
              <a:gd name="connsiteX1" fmla="*/ 21959 w 2455599"/>
              <a:gd name="connsiteY1" fmla="*/ 423820 h 1729802"/>
              <a:gd name="connsiteX2" fmla="*/ 21959 w 2455599"/>
              <a:gd name="connsiteY2" fmla="*/ 631210 h 1729802"/>
              <a:gd name="connsiteX3" fmla="*/ 125654 w 2455599"/>
              <a:gd name="connsiteY3" fmla="*/ 951721 h 1729802"/>
              <a:gd name="connsiteX4" fmla="*/ 568714 w 2455599"/>
              <a:gd name="connsiteY4" fmla="*/ 1489049 h 1729802"/>
              <a:gd name="connsiteX5" fmla="*/ 926932 w 2455599"/>
              <a:gd name="connsiteY5" fmla="*/ 1404208 h 1729802"/>
              <a:gd name="connsiteX6" fmla="*/ 1219163 w 2455599"/>
              <a:gd name="connsiteY6" fmla="*/ 1460769 h 1729802"/>
              <a:gd name="connsiteX7" fmla="*/ 1530248 w 2455599"/>
              <a:gd name="connsiteY7" fmla="*/ 1724719 h 1729802"/>
              <a:gd name="connsiteX8" fmla="*/ 2265538 w 2455599"/>
              <a:gd name="connsiteY8" fmla="*/ 1196818 h 1729802"/>
              <a:gd name="connsiteX9" fmla="*/ 2454074 w 2455599"/>
              <a:gd name="connsiteY9" fmla="*/ 659490 h 1729802"/>
              <a:gd name="connsiteX10" fmla="*/ 2340953 w 2455599"/>
              <a:gd name="connsiteY10" fmla="*/ 357833 h 1729802"/>
              <a:gd name="connsiteX11" fmla="*/ 2105283 w 2455599"/>
              <a:gd name="connsiteY11" fmla="*/ 27895 h 1729802"/>
              <a:gd name="connsiteX12" fmla="*/ 1435980 w 2455599"/>
              <a:gd name="connsiteY12" fmla="*/ 27895 h 1729802"/>
              <a:gd name="connsiteX13" fmla="*/ 587567 w 2455599"/>
              <a:gd name="connsiteY13" fmla="*/ 112736 h 1729802"/>
              <a:gd name="connsiteX14" fmla="*/ 257629 w 2455599"/>
              <a:gd name="connsiteY14" fmla="*/ 103309 h 1729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55599" h="1729802">
                <a:moveTo>
                  <a:pt x="257629" y="103309"/>
                </a:moveTo>
                <a:cubicBezTo>
                  <a:pt x="163361" y="155156"/>
                  <a:pt x="61237" y="335837"/>
                  <a:pt x="21959" y="423820"/>
                </a:cubicBezTo>
                <a:cubicBezTo>
                  <a:pt x="-17319" y="511803"/>
                  <a:pt x="4677" y="543227"/>
                  <a:pt x="21959" y="631210"/>
                </a:cubicBezTo>
                <a:cubicBezTo>
                  <a:pt x="39241" y="719193"/>
                  <a:pt x="34528" y="808748"/>
                  <a:pt x="125654" y="951721"/>
                </a:cubicBezTo>
                <a:cubicBezTo>
                  <a:pt x="216780" y="1094694"/>
                  <a:pt x="435168" y="1413635"/>
                  <a:pt x="568714" y="1489049"/>
                </a:cubicBezTo>
                <a:cubicBezTo>
                  <a:pt x="702260" y="1564463"/>
                  <a:pt x="818524" y="1408921"/>
                  <a:pt x="926932" y="1404208"/>
                </a:cubicBezTo>
                <a:cubicBezTo>
                  <a:pt x="1035340" y="1399495"/>
                  <a:pt x="1118610" y="1407351"/>
                  <a:pt x="1219163" y="1460769"/>
                </a:cubicBezTo>
                <a:cubicBezTo>
                  <a:pt x="1319716" y="1514187"/>
                  <a:pt x="1355852" y="1768711"/>
                  <a:pt x="1530248" y="1724719"/>
                </a:cubicBezTo>
                <a:cubicBezTo>
                  <a:pt x="1704644" y="1680727"/>
                  <a:pt x="2111567" y="1374356"/>
                  <a:pt x="2265538" y="1196818"/>
                </a:cubicBezTo>
                <a:cubicBezTo>
                  <a:pt x="2419509" y="1019280"/>
                  <a:pt x="2441505" y="799321"/>
                  <a:pt x="2454074" y="659490"/>
                </a:cubicBezTo>
                <a:cubicBezTo>
                  <a:pt x="2466643" y="519659"/>
                  <a:pt x="2399085" y="463099"/>
                  <a:pt x="2340953" y="357833"/>
                </a:cubicBezTo>
                <a:cubicBezTo>
                  <a:pt x="2282821" y="252567"/>
                  <a:pt x="2256112" y="82885"/>
                  <a:pt x="2105283" y="27895"/>
                </a:cubicBezTo>
                <a:cubicBezTo>
                  <a:pt x="1954454" y="-27095"/>
                  <a:pt x="1688933" y="13755"/>
                  <a:pt x="1435980" y="27895"/>
                </a:cubicBezTo>
                <a:cubicBezTo>
                  <a:pt x="1183027" y="42035"/>
                  <a:pt x="782388" y="100167"/>
                  <a:pt x="587567" y="112736"/>
                </a:cubicBezTo>
                <a:cubicBezTo>
                  <a:pt x="392746" y="125305"/>
                  <a:pt x="351897" y="51462"/>
                  <a:pt x="257629" y="103309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8728718" y="2476903"/>
            <a:ext cx="1068932" cy="2827046"/>
          </a:xfrm>
          <a:custGeom>
            <a:avLst/>
            <a:gdLst>
              <a:gd name="connsiteX0" fmla="*/ 764074 w 1068932"/>
              <a:gd name="connsiteY0" fmla="*/ 181456 h 2827046"/>
              <a:gd name="connsiteX1" fmla="*/ 830061 w 1068932"/>
              <a:gd name="connsiteY1" fmla="*/ 841332 h 2827046"/>
              <a:gd name="connsiteX2" fmla="*/ 830061 w 1068932"/>
              <a:gd name="connsiteY2" fmla="*/ 1350379 h 2827046"/>
              <a:gd name="connsiteX3" fmla="*/ 339868 w 1068932"/>
              <a:gd name="connsiteY3" fmla="*/ 1510635 h 2827046"/>
              <a:gd name="connsiteX4" fmla="*/ 66490 w 1068932"/>
              <a:gd name="connsiteY4" fmla="*/ 1793439 h 2827046"/>
              <a:gd name="connsiteX5" fmla="*/ 38210 w 1068932"/>
              <a:gd name="connsiteY5" fmla="*/ 2123377 h 2827046"/>
              <a:gd name="connsiteX6" fmla="*/ 528404 w 1068932"/>
              <a:gd name="connsiteY6" fmla="*/ 2679559 h 2827046"/>
              <a:gd name="connsiteX7" fmla="*/ 971463 w 1068932"/>
              <a:gd name="connsiteY7" fmla="*/ 2811534 h 2827046"/>
              <a:gd name="connsiteX8" fmla="*/ 1065731 w 1068932"/>
              <a:gd name="connsiteY8" fmla="*/ 2783254 h 2827046"/>
              <a:gd name="connsiteX9" fmla="*/ 1046878 w 1068932"/>
              <a:gd name="connsiteY9" fmla="*/ 2443889 h 2827046"/>
              <a:gd name="connsiteX10" fmla="*/ 1046878 w 1068932"/>
              <a:gd name="connsiteY10" fmla="*/ 200309 h 2827046"/>
              <a:gd name="connsiteX11" fmla="*/ 764074 w 1068932"/>
              <a:gd name="connsiteY11" fmla="*/ 181456 h 282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8932" h="2827046">
                <a:moveTo>
                  <a:pt x="764074" y="181456"/>
                </a:moveTo>
                <a:cubicBezTo>
                  <a:pt x="727938" y="288293"/>
                  <a:pt x="819063" y="646512"/>
                  <a:pt x="830061" y="841332"/>
                </a:cubicBezTo>
                <a:cubicBezTo>
                  <a:pt x="841059" y="1036152"/>
                  <a:pt x="911760" y="1238829"/>
                  <a:pt x="830061" y="1350379"/>
                </a:cubicBezTo>
                <a:cubicBezTo>
                  <a:pt x="748362" y="1461929"/>
                  <a:pt x="467130" y="1436792"/>
                  <a:pt x="339868" y="1510635"/>
                </a:cubicBezTo>
                <a:cubicBezTo>
                  <a:pt x="212606" y="1584478"/>
                  <a:pt x="116766" y="1691315"/>
                  <a:pt x="66490" y="1793439"/>
                </a:cubicBezTo>
                <a:cubicBezTo>
                  <a:pt x="16214" y="1895563"/>
                  <a:pt x="-38776" y="1975690"/>
                  <a:pt x="38210" y="2123377"/>
                </a:cubicBezTo>
                <a:cubicBezTo>
                  <a:pt x="115196" y="2271064"/>
                  <a:pt x="372862" y="2564866"/>
                  <a:pt x="528404" y="2679559"/>
                </a:cubicBezTo>
                <a:cubicBezTo>
                  <a:pt x="683946" y="2794252"/>
                  <a:pt x="881908" y="2794251"/>
                  <a:pt x="971463" y="2811534"/>
                </a:cubicBezTo>
                <a:cubicBezTo>
                  <a:pt x="1061018" y="2828817"/>
                  <a:pt x="1053162" y="2844528"/>
                  <a:pt x="1065731" y="2783254"/>
                </a:cubicBezTo>
                <a:cubicBezTo>
                  <a:pt x="1078300" y="2721980"/>
                  <a:pt x="1050020" y="2874380"/>
                  <a:pt x="1046878" y="2443889"/>
                </a:cubicBezTo>
                <a:cubicBezTo>
                  <a:pt x="1043736" y="2013398"/>
                  <a:pt x="1094012" y="577381"/>
                  <a:pt x="1046878" y="200309"/>
                </a:cubicBezTo>
                <a:cubicBezTo>
                  <a:pt x="999744" y="-176763"/>
                  <a:pt x="800210" y="74619"/>
                  <a:pt x="764074" y="181456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138483" y="2935157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27035" y="333044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14920" y="2681658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97520" y="3511489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69637" y="4266542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74815" y="333044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42542" y="3774484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61162" y="4079028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61162" y="4976409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independence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62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740" y="248881"/>
            <a:ext cx="9404723" cy="1400530"/>
          </a:xfrm>
        </p:spPr>
        <p:txBody>
          <a:bodyPr/>
          <a:lstStyle/>
          <a:p>
            <a:r>
              <a:rPr lang="ru-RU" dirty="0" err="1"/>
              <a:t>Контрстратегия</a:t>
            </a:r>
            <a:r>
              <a:rPr lang="ru-RU" dirty="0"/>
              <a:t> евразийской геополитики</a:t>
            </a:r>
          </a:p>
        </p:txBody>
      </p:sp>
      <p:pic>
        <p:nvPicPr>
          <p:cNvPr id="33" name="Объект 3">
            <a:extLst>
              <a:ext uri="{FF2B5EF4-FFF2-40B4-BE49-F238E27FC236}">
                <a16:creationId xmlns:a16="http://schemas.microsoft.com/office/drawing/2014/main" id="{D10A6E0B-3429-8A4D-B462-BBAA89BDA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2" y="1964378"/>
            <a:ext cx="8781394" cy="4367048"/>
          </a:xfrm>
        </p:spPr>
      </p:pic>
      <p:sp>
        <p:nvSpPr>
          <p:cNvPr id="36" name="Полилиния 5">
            <a:extLst>
              <a:ext uri="{FF2B5EF4-FFF2-40B4-BE49-F238E27FC236}">
                <a16:creationId xmlns:a16="http://schemas.microsoft.com/office/drawing/2014/main" id="{6BF4C2B0-CDAF-7940-9BCA-199778B8D41F}"/>
              </a:ext>
            </a:extLst>
          </p:cNvPr>
          <p:cNvSpPr/>
          <p:nvPr/>
        </p:nvSpPr>
        <p:spPr>
          <a:xfrm>
            <a:off x="6592681" y="2865692"/>
            <a:ext cx="1371155" cy="999430"/>
          </a:xfrm>
          <a:custGeom>
            <a:avLst/>
            <a:gdLst>
              <a:gd name="connsiteX0" fmla="*/ 270032 w 1371155"/>
              <a:gd name="connsiteY0" fmla="*/ 132032 h 999430"/>
              <a:gd name="connsiteX1" fmla="*/ 6082 w 1371155"/>
              <a:gd name="connsiteY1" fmla="*/ 414836 h 999430"/>
              <a:gd name="connsiteX2" fmla="*/ 100350 w 1371155"/>
              <a:gd name="connsiteY2" fmla="*/ 650506 h 999430"/>
              <a:gd name="connsiteX3" fmla="*/ 279459 w 1371155"/>
              <a:gd name="connsiteY3" fmla="*/ 763628 h 999430"/>
              <a:gd name="connsiteX4" fmla="*/ 637678 w 1371155"/>
              <a:gd name="connsiteY4" fmla="*/ 971017 h 999430"/>
              <a:gd name="connsiteX5" fmla="*/ 1071311 w 1371155"/>
              <a:gd name="connsiteY5" fmla="*/ 980444 h 999430"/>
              <a:gd name="connsiteX6" fmla="*/ 1344688 w 1371155"/>
              <a:gd name="connsiteY6" fmla="*/ 810762 h 999430"/>
              <a:gd name="connsiteX7" fmla="*/ 1354115 w 1371155"/>
              <a:gd name="connsiteY7" fmla="*/ 556238 h 999430"/>
              <a:gd name="connsiteX8" fmla="*/ 1288127 w 1371155"/>
              <a:gd name="connsiteY8" fmla="*/ 179166 h 999430"/>
              <a:gd name="connsiteX9" fmla="*/ 581117 w 1371155"/>
              <a:gd name="connsiteY9" fmla="*/ 56 h 999430"/>
              <a:gd name="connsiteX10" fmla="*/ 222898 w 1371155"/>
              <a:gd name="connsiteY10" fmla="*/ 160312 h 999430"/>
              <a:gd name="connsiteX11" fmla="*/ 175764 w 1371155"/>
              <a:gd name="connsiteY11" fmla="*/ 207446 h 999430"/>
              <a:gd name="connsiteX12" fmla="*/ 204045 w 1371155"/>
              <a:gd name="connsiteY12" fmla="*/ 198019 h 99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1155" h="999430">
                <a:moveTo>
                  <a:pt x="270032" y="132032"/>
                </a:moveTo>
                <a:cubicBezTo>
                  <a:pt x="152197" y="230228"/>
                  <a:pt x="34362" y="328424"/>
                  <a:pt x="6082" y="414836"/>
                </a:cubicBezTo>
                <a:cubicBezTo>
                  <a:pt x="-22198" y="501248"/>
                  <a:pt x="54787" y="592374"/>
                  <a:pt x="100350" y="650506"/>
                </a:cubicBezTo>
                <a:cubicBezTo>
                  <a:pt x="145913" y="708638"/>
                  <a:pt x="189904" y="710210"/>
                  <a:pt x="279459" y="763628"/>
                </a:cubicBezTo>
                <a:cubicBezTo>
                  <a:pt x="369014" y="817046"/>
                  <a:pt x="505703" y="934881"/>
                  <a:pt x="637678" y="971017"/>
                </a:cubicBezTo>
                <a:cubicBezTo>
                  <a:pt x="769653" y="1007153"/>
                  <a:pt x="953476" y="1007153"/>
                  <a:pt x="1071311" y="980444"/>
                </a:cubicBezTo>
                <a:cubicBezTo>
                  <a:pt x="1189146" y="953735"/>
                  <a:pt x="1297554" y="881463"/>
                  <a:pt x="1344688" y="810762"/>
                </a:cubicBezTo>
                <a:cubicBezTo>
                  <a:pt x="1391822" y="740061"/>
                  <a:pt x="1363542" y="661504"/>
                  <a:pt x="1354115" y="556238"/>
                </a:cubicBezTo>
                <a:cubicBezTo>
                  <a:pt x="1344688" y="450972"/>
                  <a:pt x="1416960" y="271863"/>
                  <a:pt x="1288127" y="179166"/>
                </a:cubicBezTo>
                <a:cubicBezTo>
                  <a:pt x="1159294" y="86469"/>
                  <a:pt x="758655" y="3198"/>
                  <a:pt x="581117" y="56"/>
                </a:cubicBezTo>
                <a:cubicBezTo>
                  <a:pt x="403579" y="-3086"/>
                  <a:pt x="290457" y="125747"/>
                  <a:pt x="222898" y="160312"/>
                </a:cubicBezTo>
                <a:cubicBezTo>
                  <a:pt x="155339" y="194877"/>
                  <a:pt x="178906" y="201162"/>
                  <a:pt x="175764" y="207446"/>
                </a:cubicBezTo>
                <a:cubicBezTo>
                  <a:pt x="172622" y="213730"/>
                  <a:pt x="204045" y="198019"/>
                  <a:pt x="204045" y="198019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F22B85-1DAA-804F-A020-2C962CB58B35}"/>
              </a:ext>
            </a:extLst>
          </p:cNvPr>
          <p:cNvSpPr txBox="1"/>
          <p:nvPr/>
        </p:nvSpPr>
        <p:spPr>
          <a:xfrm>
            <a:off x="1596783" y="2542526"/>
            <a:ext cx="1280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American </a:t>
            </a:r>
          </a:p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zone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A290FB-530C-7043-8A84-1B17DFAA1A34}"/>
              </a:ext>
            </a:extLst>
          </p:cNvPr>
          <p:cNvSpPr txBox="1"/>
          <p:nvPr/>
        </p:nvSpPr>
        <p:spPr>
          <a:xfrm>
            <a:off x="4093362" y="2409814"/>
            <a:ext cx="1268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European </a:t>
            </a:r>
          </a:p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zone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2B71DC-2101-4F4B-983B-1A3EC21ADA04}"/>
              </a:ext>
            </a:extLst>
          </p:cNvPr>
          <p:cNvSpPr txBox="1"/>
          <p:nvPr/>
        </p:nvSpPr>
        <p:spPr>
          <a:xfrm>
            <a:off x="6738457" y="3056145"/>
            <a:ext cx="117532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Chinese </a:t>
            </a:r>
          </a:p>
          <a:p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rgbClr val="000000">
                      <a:alpha val="56000"/>
                    </a:srgbClr>
                  </a:outerShdw>
                </a:effectLst>
              </a:rPr>
              <a:t>zone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50800" dist="50800" dir="5400000" algn="ctr" rotWithShape="0">
                  <a:srgbClr val="000000">
                    <a:alpha val="56000"/>
                  </a:srgbClr>
                </a:outerShdw>
              </a:effectLs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842197-C36A-2B4C-B23A-BBAB674E4A55}"/>
              </a:ext>
            </a:extLst>
          </p:cNvPr>
          <p:cNvSpPr txBox="1"/>
          <p:nvPr/>
        </p:nvSpPr>
        <p:spPr>
          <a:xfrm>
            <a:off x="8707287" y="4147902"/>
            <a:ext cx="103464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American </a:t>
            </a:r>
          </a:p>
          <a:p>
            <a:r>
              <a:rPr lang="en-US" sz="1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zone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41" name="Полилиния 2">
            <a:extLst>
              <a:ext uri="{FF2B5EF4-FFF2-40B4-BE49-F238E27FC236}">
                <a16:creationId xmlns:a16="http://schemas.microsoft.com/office/drawing/2014/main" id="{7AF9502D-9073-F44C-B181-389557B79011}"/>
              </a:ext>
            </a:extLst>
          </p:cNvPr>
          <p:cNvSpPr/>
          <p:nvPr/>
        </p:nvSpPr>
        <p:spPr>
          <a:xfrm>
            <a:off x="5333979" y="2138573"/>
            <a:ext cx="3254366" cy="1221180"/>
          </a:xfrm>
          <a:custGeom>
            <a:avLst/>
            <a:gdLst>
              <a:gd name="connsiteX0" fmla="*/ 689749 w 3254366"/>
              <a:gd name="connsiteY0" fmla="*/ 133287 h 1221180"/>
              <a:gd name="connsiteX1" fmla="*/ 1321345 w 3254366"/>
              <a:gd name="connsiteY1" fmla="*/ 1312 h 1221180"/>
              <a:gd name="connsiteX2" fmla="*/ 1566442 w 3254366"/>
              <a:gd name="connsiteY2" fmla="*/ 67299 h 1221180"/>
              <a:gd name="connsiteX3" fmla="*/ 2113196 w 3254366"/>
              <a:gd name="connsiteY3" fmla="*/ 95580 h 1221180"/>
              <a:gd name="connsiteX4" fmla="*/ 2773073 w 3254366"/>
              <a:gd name="connsiteY4" fmla="*/ 105006 h 1221180"/>
              <a:gd name="connsiteX5" fmla="*/ 3234986 w 3254366"/>
              <a:gd name="connsiteY5" fmla="*/ 152140 h 1221180"/>
              <a:gd name="connsiteX6" fmla="*/ 3159572 w 3254366"/>
              <a:gd name="connsiteY6" fmla="*/ 500932 h 1221180"/>
              <a:gd name="connsiteX7" fmla="*/ 3084157 w 3254366"/>
              <a:gd name="connsiteY7" fmla="*/ 821443 h 1221180"/>
              <a:gd name="connsiteX8" fmla="*/ 2744792 w 3254366"/>
              <a:gd name="connsiteY8" fmla="*/ 991126 h 1221180"/>
              <a:gd name="connsiteX9" fmla="*/ 2471415 w 3254366"/>
              <a:gd name="connsiteY9" fmla="*/ 896858 h 1221180"/>
              <a:gd name="connsiteX10" fmla="*/ 2254598 w 3254366"/>
              <a:gd name="connsiteY10" fmla="*/ 774309 h 1221180"/>
              <a:gd name="connsiteX11" fmla="*/ 1990648 w 3254366"/>
              <a:gd name="connsiteY11" fmla="*/ 764883 h 1221180"/>
              <a:gd name="connsiteX12" fmla="*/ 1425040 w 3254366"/>
              <a:gd name="connsiteY12" fmla="*/ 849724 h 1221180"/>
              <a:gd name="connsiteX13" fmla="*/ 1264784 w 3254366"/>
              <a:gd name="connsiteY13" fmla="*/ 1189089 h 1221180"/>
              <a:gd name="connsiteX14" fmla="*/ 878285 w 3254366"/>
              <a:gd name="connsiteY14" fmla="*/ 1198516 h 1221180"/>
              <a:gd name="connsiteX15" fmla="*/ 708602 w 3254366"/>
              <a:gd name="connsiteY15" fmla="*/ 1113674 h 1221180"/>
              <a:gd name="connsiteX16" fmla="*/ 246689 w 3254366"/>
              <a:gd name="connsiteY16" fmla="*/ 953419 h 1221180"/>
              <a:gd name="connsiteX17" fmla="*/ 20446 w 3254366"/>
              <a:gd name="connsiteY17" fmla="*/ 746029 h 1221180"/>
              <a:gd name="connsiteX18" fmla="*/ 86433 w 3254366"/>
              <a:gd name="connsiteY18" fmla="*/ 302969 h 1221180"/>
              <a:gd name="connsiteX19" fmla="*/ 689749 w 3254366"/>
              <a:gd name="connsiteY19" fmla="*/ 133287 h 122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54366" h="1221180">
                <a:moveTo>
                  <a:pt x="689749" y="133287"/>
                </a:moveTo>
                <a:cubicBezTo>
                  <a:pt x="895568" y="83011"/>
                  <a:pt x="1175230" y="12310"/>
                  <a:pt x="1321345" y="1312"/>
                </a:cubicBezTo>
                <a:cubicBezTo>
                  <a:pt x="1467460" y="-9686"/>
                  <a:pt x="1434467" y="51588"/>
                  <a:pt x="1566442" y="67299"/>
                </a:cubicBezTo>
                <a:cubicBezTo>
                  <a:pt x="1698417" y="83010"/>
                  <a:pt x="1912091" y="89296"/>
                  <a:pt x="2113196" y="95580"/>
                </a:cubicBezTo>
                <a:cubicBezTo>
                  <a:pt x="2314301" y="101864"/>
                  <a:pt x="2586108" y="95579"/>
                  <a:pt x="2773073" y="105006"/>
                </a:cubicBezTo>
                <a:cubicBezTo>
                  <a:pt x="2960038" y="114433"/>
                  <a:pt x="3170570" y="86152"/>
                  <a:pt x="3234986" y="152140"/>
                </a:cubicBezTo>
                <a:cubicBezTo>
                  <a:pt x="3299402" y="218128"/>
                  <a:pt x="3184710" y="389382"/>
                  <a:pt x="3159572" y="500932"/>
                </a:cubicBezTo>
                <a:cubicBezTo>
                  <a:pt x="3134434" y="612483"/>
                  <a:pt x="3153287" y="739744"/>
                  <a:pt x="3084157" y="821443"/>
                </a:cubicBezTo>
                <a:cubicBezTo>
                  <a:pt x="3015027" y="903142"/>
                  <a:pt x="2846916" y="978557"/>
                  <a:pt x="2744792" y="991126"/>
                </a:cubicBezTo>
                <a:cubicBezTo>
                  <a:pt x="2642668" y="1003695"/>
                  <a:pt x="2553114" y="932994"/>
                  <a:pt x="2471415" y="896858"/>
                </a:cubicBezTo>
                <a:cubicBezTo>
                  <a:pt x="2389716" y="860722"/>
                  <a:pt x="2334726" y="796305"/>
                  <a:pt x="2254598" y="774309"/>
                </a:cubicBezTo>
                <a:cubicBezTo>
                  <a:pt x="2174470" y="752313"/>
                  <a:pt x="2128908" y="752314"/>
                  <a:pt x="1990648" y="764883"/>
                </a:cubicBezTo>
                <a:cubicBezTo>
                  <a:pt x="1852388" y="777452"/>
                  <a:pt x="1546017" y="779023"/>
                  <a:pt x="1425040" y="849724"/>
                </a:cubicBezTo>
                <a:cubicBezTo>
                  <a:pt x="1304063" y="920425"/>
                  <a:pt x="1355910" y="1130957"/>
                  <a:pt x="1264784" y="1189089"/>
                </a:cubicBezTo>
                <a:cubicBezTo>
                  <a:pt x="1173658" y="1247221"/>
                  <a:pt x="970982" y="1211085"/>
                  <a:pt x="878285" y="1198516"/>
                </a:cubicBezTo>
                <a:cubicBezTo>
                  <a:pt x="785588" y="1185947"/>
                  <a:pt x="813868" y="1154524"/>
                  <a:pt x="708602" y="1113674"/>
                </a:cubicBezTo>
                <a:cubicBezTo>
                  <a:pt x="603336" y="1072825"/>
                  <a:pt x="361382" y="1014693"/>
                  <a:pt x="246689" y="953419"/>
                </a:cubicBezTo>
                <a:cubicBezTo>
                  <a:pt x="131996" y="892145"/>
                  <a:pt x="47155" y="854437"/>
                  <a:pt x="20446" y="746029"/>
                </a:cubicBezTo>
                <a:cubicBezTo>
                  <a:pt x="-6263" y="637621"/>
                  <a:pt x="-25118" y="405093"/>
                  <a:pt x="86433" y="302969"/>
                </a:cubicBezTo>
                <a:cubicBezTo>
                  <a:pt x="197984" y="200845"/>
                  <a:pt x="483930" y="183563"/>
                  <a:pt x="689749" y="133287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9BA8D2-6091-5245-AA75-3BE53F78A297}"/>
              </a:ext>
            </a:extLst>
          </p:cNvPr>
          <p:cNvSpPr txBox="1"/>
          <p:nvPr/>
        </p:nvSpPr>
        <p:spPr>
          <a:xfrm>
            <a:off x="5918076" y="2370191"/>
            <a:ext cx="18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</a:rPr>
              <a:t>Russia-Eurasia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34E5A4-2F1E-294E-B730-498A6F77D9A9}"/>
              </a:ext>
            </a:extLst>
          </p:cNvPr>
          <p:cNvSpPr txBox="1"/>
          <p:nvPr/>
        </p:nvSpPr>
        <p:spPr>
          <a:xfrm>
            <a:off x="2345709" y="437531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independence</a:t>
            </a:r>
            <a:endParaRPr lang="ru-RU" sz="1400" b="1" dirty="0"/>
          </a:p>
        </p:txBody>
      </p:sp>
      <p:sp>
        <p:nvSpPr>
          <p:cNvPr id="44" name="Полилиния 18">
            <a:extLst>
              <a:ext uri="{FF2B5EF4-FFF2-40B4-BE49-F238E27FC236}">
                <a16:creationId xmlns:a16="http://schemas.microsoft.com/office/drawing/2014/main" id="{8E594C83-A560-4348-83D9-DDDDB3ADFCFC}"/>
              </a:ext>
            </a:extLst>
          </p:cNvPr>
          <p:cNvSpPr/>
          <p:nvPr/>
        </p:nvSpPr>
        <p:spPr>
          <a:xfrm>
            <a:off x="3804410" y="2138573"/>
            <a:ext cx="1764028" cy="1331301"/>
          </a:xfrm>
          <a:custGeom>
            <a:avLst/>
            <a:gdLst>
              <a:gd name="connsiteX0" fmla="*/ 95244 w 1764028"/>
              <a:gd name="connsiteY0" fmla="*/ 92766 h 1331301"/>
              <a:gd name="connsiteX1" fmla="*/ 538304 w 1764028"/>
              <a:gd name="connsiteY1" fmla="*/ 7924 h 1331301"/>
              <a:gd name="connsiteX2" fmla="*/ 755120 w 1764028"/>
              <a:gd name="connsiteY2" fmla="*/ 7924 h 1331301"/>
              <a:gd name="connsiteX3" fmla="*/ 1349009 w 1764028"/>
              <a:gd name="connsiteY3" fmla="*/ 45632 h 1331301"/>
              <a:gd name="connsiteX4" fmla="*/ 1726081 w 1764028"/>
              <a:gd name="connsiteY4" fmla="*/ 168180 h 1331301"/>
              <a:gd name="connsiteX5" fmla="*/ 1697801 w 1764028"/>
              <a:gd name="connsiteY5" fmla="*/ 441557 h 1331301"/>
              <a:gd name="connsiteX6" fmla="*/ 1631813 w 1764028"/>
              <a:gd name="connsiteY6" fmla="*/ 648947 h 1331301"/>
              <a:gd name="connsiteX7" fmla="*/ 1594106 w 1764028"/>
              <a:gd name="connsiteY7" fmla="*/ 762069 h 1331301"/>
              <a:gd name="connsiteX8" fmla="*/ 1697801 w 1764028"/>
              <a:gd name="connsiteY8" fmla="*/ 903471 h 1331301"/>
              <a:gd name="connsiteX9" fmla="*/ 1763788 w 1764028"/>
              <a:gd name="connsiteY9" fmla="*/ 978885 h 1331301"/>
              <a:gd name="connsiteX10" fmla="*/ 1716654 w 1764028"/>
              <a:gd name="connsiteY10" fmla="*/ 1110860 h 1331301"/>
              <a:gd name="connsiteX11" fmla="*/ 1631813 w 1764028"/>
              <a:gd name="connsiteY11" fmla="*/ 1318250 h 1331301"/>
              <a:gd name="connsiteX12" fmla="*/ 1396143 w 1764028"/>
              <a:gd name="connsiteY12" fmla="*/ 1299396 h 1331301"/>
              <a:gd name="connsiteX13" fmla="*/ 1254741 w 1764028"/>
              <a:gd name="connsiteY13" fmla="*/ 1214555 h 1331301"/>
              <a:gd name="connsiteX14" fmla="*/ 1085059 w 1764028"/>
              <a:gd name="connsiteY14" fmla="*/ 1223982 h 1331301"/>
              <a:gd name="connsiteX15" fmla="*/ 877669 w 1764028"/>
              <a:gd name="connsiteY15" fmla="*/ 1280543 h 1331301"/>
              <a:gd name="connsiteX16" fmla="*/ 576011 w 1764028"/>
              <a:gd name="connsiteY16" fmla="*/ 1110860 h 1331301"/>
              <a:gd name="connsiteX17" fmla="*/ 217793 w 1764028"/>
              <a:gd name="connsiteY17" fmla="*/ 696081 h 1331301"/>
              <a:gd name="connsiteX18" fmla="*/ 85817 w 1764028"/>
              <a:gd name="connsiteY18" fmla="*/ 516972 h 1331301"/>
              <a:gd name="connsiteX19" fmla="*/ 976 w 1764028"/>
              <a:gd name="connsiteY19" fmla="*/ 253021 h 1331301"/>
              <a:gd name="connsiteX20" fmla="*/ 95244 w 1764028"/>
              <a:gd name="connsiteY20" fmla="*/ 92766 h 133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64028" h="1331301">
                <a:moveTo>
                  <a:pt x="95244" y="92766"/>
                </a:moveTo>
                <a:cubicBezTo>
                  <a:pt x="184799" y="51917"/>
                  <a:pt x="428325" y="22064"/>
                  <a:pt x="538304" y="7924"/>
                </a:cubicBezTo>
                <a:cubicBezTo>
                  <a:pt x="648283" y="-6216"/>
                  <a:pt x="620003" y="1639"/>
                  <a:pt x="755120" y="7924"/>
                </a:cubicBezTo>
                <a:cubicBezTo>
                  <a:pt x="890237" y="14209"/>
                  <a:pt x="1187182" y="18923"/>
                  <a:pt x="1349009" y="45632"/>
                </a:cubicBezTo>
                <a:cubicBezTo>
                  <a:pt x="1510836" y="72341"/>
                  <a:pt x="1667949" y="102193"/>
                  <a:pt x="1726081" y="168180"/>
                </a:cubicBezTo>
                <a:cubicBezTo>
                  <a:pt x="1784213" y="234167"/>
                  <a:pt x="1713512" y="361429"/>
                  <a:pt x="1697801" y="441557"/>
                </a:cubicBezTo>
                <a:cubicBezTo>
                  <a:pt x="1682090" y="521685"/>
                  <a:pt x="1649096" y="595528"/>
                  <a:pt x="1631813" y="648947"/>
                </a:cubicBezTo>
                <a:cubicBezTo>
                  <a:pt x="1614531" y="702366"/>
                  <a:pt x="1583108" y="719648"/>
                  <a:pt x="1594106" y="762069"/>
                </a:cubicBezTo>
                <a:cubicBezTo>
                  <a:pt x="1605104" y="804490"/>
                  <a:pt x="1669521" y="867335"/>
                  <a:pt x="1697801" y="903471"/>
                </a:cubicBezTo>
                <a:cubicBezTo>
                  <a:pt x="1726081" y="939607"/>
                  <a:pt x="1760646" y="944320"/>
                  <a:pt x="1763788" y="978885"/>
                </a:cubicBezTo>
                <a:cubicBezTo>
                  <a:pt x="1766930" y="1013450"/>
                  <a:pt x="1738650" y="1054299"/>
                  <a:pt x="1716654" y="1110860"/>
                </a:cubicBezTo>
                <a:cubicBezTo>
                  <a:pt x="1694658" y="1167421"/>
                  <a:pt x="1685232" y="1286827"/>
                  <a:pt x="1631813" y="1318250"/>
                </a:cubicBezTo>
                <a:cubicBezTo>
                  <a:pt x="1578395" y="1349673"/>
                  <a:pt x="1458988" y="1316678"/>
                  <a:pt x="1396143" y="1299396"/>
                </a:cubicBezTo>
                <a:cubicBezTo>
                  <a:pt x="1333298" y="1282114"/>
                  <a:pt x="1306588" y="1227124"/>
                  <a:pt x="1254741" y="1214555"/>
                </a:cubicBezTo>
                <a:cubicBezTo>
                  <a:pt x="1202894" y="1201986"/>
                  <a:pt x="1147904" y="1212984"/>
                  <a:pt x="1085059" y="1223982"/>
                </a:cubicBezTo>
                <a:cubicBezTo>
                  <a:pt x="1022214" y="1234980"/>
                  <a:pt x="962510" y="1299397"/>
                  <a:pt x="877669" y="1280543"/>
                </a:cubicBezTo>
                <a:cubicBezTo>
                  <a:pt x="792828" y="1261689"/>
                  <a:pt x="685990" y="1208270"/>
                  <a:pt x="576011" y="1110860"/>
                </a:cubicBezTo>
                <a:cubicBezTo>
                  <a:pt x="466032" y="1013450"/>
                  <a:pt x="299492" y="795062"/>
                  <a:pt x="217793" y="696081"/>
                </a:cubicBezTo>
                <a:cubicBezTo>
                  <a:pt x="136094" y="597100"/>
                  <a:pt x="121953" y="590815"/>
                  <a:pt x="85817" y="516972"/>
                </a:cubicBezTo>
                <a:cubicBezTo>
                  <a:pt x="49681" y="443129"/>
                  <a:pt x="5689" y="326864"/>
                  <a:pt x="976" y="253021"/>
                </a:cubicBezTo>
                <a:cubicBezTo>
                  <a:pt x="-3737" y="179178"/>
                  <a:pt x="5689" y="133615"/>
                  <a:pt x="95244" y="92766"/>
                </a:cubicBez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19">
            <a:extLst>
              <a:ext uri="{FF2B5EF4-FFF2-40B4-BE49-F238E27FC236}">
                <a16:creationId xmlns:a16="http://schemas.microsoft.com/office/drawing/2014/main" id="{B6DEAFE7-948B-7946-9F0B-AE00334E2959}"/>
              </a:ext>
            </a:extLst>
          </p:cNvPr>
          <p:cNvSpPr/>
          <p:nvPr/>
        </p:nvSpPr>
        <p:spPr>
          <a:xfrm>
            <a:off x="1373208" y="2111990"/>
            <a:ext cx="2455599" cy="1729802"/>
          </a:xfrm>
          <a:custGeom>
            <a:avLst/>
            <a:gdLst>
              <a:gd name="connsiteX0" fmla="*/ 257629 w 2455599"/>
              <a:gd name="connsiteY0" fmla="*/ 103309 h 1729802"/>
              <a:gd name="connsiteX1" fmla="*/ 21959 w 2455599"/>
              <a:gd name="connsiteY1" fmla="*/ 423820 h 1729802"/>
              <a:gd name="connsiteX2" fmla="*/ 21959 w 2455599"/>
              <a:gd name="connsiteY2" fmla="*/ 631210 h 1729802"/>
              <a:gd name="connsiteX3" fmla="*/ 125654 w 2455599"/>
              <a:gd name="connsiteY3" fmla="*/ 951721 h 1729802"/>
              <a:gd name="connsiteX4" fmla="*/ 568714 w 2455599"/>
              <a:gd name="connsiteY4" fmla="*/ 1489049 h 1729802"/>
              <a:gd name="connsiteX5" fmla="*/ 926932 w 2455599"/>
              <a:gd name="connsiteY5" fmla="*/ 1404208 h 1729802"/>
              <a:gd name="connsiteX6" fmla="*/ 1219163 w 2455599"/>
              <a:gd name="connsiteY6" fmla="*/ 1460769 h 1729802"/>
              <a:gd name="connsiteX7" fmla="*/ 1530248 w 2455599"/>
              <a:gd name="connsiteY7" fmla="*/ 1724719 h 1729802"/>
              <a:gd name="connsiteX8" fmla="*/ 2265538 w 2455599"/>
              <a:gd name="connsiteY8" fmla="*/ 1196818 h 1729802"/>
              <a:gd name="connsiteX9" fmla="*/ 2454074 w 2455599"/>
              <a:gd name="connsiteY9" fmla="*/ 659490 h 1729802"/>
              <a:gd name="connsiteX10" fmla="*/ 2340953 w 2455599"/>
              <a:gd name="connsiteY10" fmla="*/ 357833 h 1729802"/>
              <a:gd name="connsiteX11" fmla="*/ 2105283 w 2455599"/>
              <a:gd name="connsiteY11" fmla="*/ 27895 h 1729802"/>
              <a:gd name="connsiteX12" fmla="*/ 1435980 w 2455599"/>
              <a:gd name="connsiteY12" fmla="*/ 27895 h 1729802"/>
              <a:gd name="connsiteX13" fmla="*/ 587567 w 2455599"/>
              <a:gd name="connsiteY13" fmla="*/ 112736 h 1729802"/>
              <a:gd name="connsiteX14" fmla="*/ 257629 w 2455599"/>
              <a:gd name="connsiteY14" fmla="*/ 103309 h 1729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55599" h="1729802">
                <a:moveTo>
                  <a:pt x="257629" y="103309"/>
                </a:moveTo>
                <a:cubicBezTo>
                  <a:pt x="163361" y="155156"/>
                  <a:pt x="61237" y="335837"/>
                  <a:pt x="21959" y="423820"/>
                </a:cubicBezTo>
                <a:cubicBezTo>
                  <a:pt x="-17319" y="511803"/>
                  <a:pt x="4677" y="543227"/>
                  <a:pt x="21959" y="631210"/>
                </a:cubicBezTo>
                <a:cubicBezTo>
                  <a:pt x="39241" y="719193"/>
                  <a:pt x="34528" y="808748"/>
                  <a:pt x="125654" y="951721"/>
                </a:cubicBezTo>
                <a:cubicBezTo>
                  <a:pt x="216780" y="1094694"/>
                  <a:pt x="435168" y="1413635"/>
                  <a:pt x="568714" y="1489049"/>
                </a:cubicBezTo>
                <a:cubicBezTo>
                  <a:pt x="702260" y="1564463"/>
                  <a:pt x="818524" y="1408921"/>
                  <a:pt x="926932" y="1404208"/>
                </a:cubicBezTo>
                <a:cubicBezTo>
                  <a:pt x="1035340" y="1399495"/>
                  <a:pt x="1118610" y="1407351"/>
                  <a:pt x="1219163" y="1460769"/>
                </a:cubicBezTo>
                <a:cubicBezTo>
                  <a:pt x="1319716" y="1514187"/>
                  <a:pt x="1355852" y="1768711"/>
                  <a:pt x="1530248" y="1724719"/>
                </a:cubicBezTo>
                <a:cubicBezTo>
                  <a:pt x="1704644" y="1680727"/>
                  <a:pt x="2111567" y="1374356"/>
                  <a:pt x="2265538" y="1196818"/>
                </a:cubicBezTo>
                <a:cubicBezTo>
                  <a:pt x="2419509" y="1019280"/>
                  <a:pt x="2441505" y="799321"/>
                  <a:pt x="2454074" y="659490"/>
                </a:cubicBezTo>
                <a:cubicBezTo>
                  <a:pt x="2466643" y="519659"/>
                  <a:pt x="2399085" y="463099"/>
                  <a:pt x="2340953" y="357833"/>
                </a:cubicBezTo>
                <a:cubicBezTo>
                  <a:pt x="2282821" y="252567"/>
                  <a:pt x="2256112" y="82885"/>
                  <a:pt x="2105283" y="27895"/>
                </a:cubicBezTo>
                <a:cubicBezTo>
                  <a:pt x="1954454" y="-27095"/>
                  <a:pt x="1688933" y="13755"/>
                  <a:pt x="1435980" y="27895"/>
                </a:cubicBezTo>
                <a:cubicBezTo>
                  <a:pt x="1183027" y="42035"/>
                  <a:pt x="782388" y="100167"/>
                  <a:pt x="587567" y="112736"/>
                </a:cubicBezTo>
                <a:cubicBezTo>
                  <a:pt x="392746" y="125305"/>
                  <a:pt x="351897" y="51462"/>
                  <a:pt x="257629" y="103309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20">
            <a:extLst>
              <a:ext uri="{FF2B5EF4-FFF2-40B4-BE49-F238E27FC236}">
                <a16:creationId xmlns:a16="http://schemas.microsoft.com/office/drawing/2014/main" id="{D5C3E243-45F7-554A-8FA4-48598B9AAA39}"/>
              </a:ext>
            </a:extLst>
          </p:cNvPr>
          <p:cNvSpPr/>
          <p:nvPr/>
        </p:nvSpPr>
        <p:spPr>
          <a:xfrm>
            <a:off x="8728718" y="2476903"/>
            <a:ext cx="1068932" cy="2827046"/>
          </a:xfrm>
          <a:custGeom>
            <a:avLst/>
            <a:gdLst>
              <a:gd name="connsiteX0" fmla="*/ 764074 w 1068932"/>
              <a:gd name="connsiteY0" fmla="*/ 181456 h 2827046"/>
              <a:gd name="connsiteX1" fmla="*/ 830061 w 1068932"/>
              <a:gd name="connsiteY1" fmla="*/ 841332 h 2827046"/>
              <a:gd name="connsiteX2" fmla="*/ 830061 w 1068932"/>
              <a:gd name="connsiteY2" fmla="*/ 1350379 h 2827046"/>
              <a:gd name="connsiteX3" fmla="*/ 339868 w 1068932"/>
              <a:gd name="connsiteY3" fmla="*/ 1510635 h 2827046"/>
              <a:gd name="connsiteX4" fmla="*/ 66490 w 1068932"/>
              <a:gd name="connsiteY4" fmla="*/ 1793439 h 2827046"/>
              <a:gd name="connsiteX5" fmla="*/ 38210 w 1068932"/>
              <a:gd name="connsiteY5" fmla="*/ 2123377 h 2827046"/>
              <a:gd name="connsiteX6" fmla="*/ 528404 w 1068932"/>
              <a:gd name="connsiteY6" fmla="*/ 2679559 h 2827046"/>
              <a:gd name="connsiteX7" fmla="*/ 971463 w 1068932"/>
              <a:gd name="connsiteY7" fmla="*/ 2811534 h 2827046"/>
              <a:gd name="connsiteX8" fmla="*/ 1065731 w 1068932"/>
              <a:gd name="connsiteY8" fmla="*/ 2783254 h 2827046"/>
              <a:gd name="connsiteX9" fmla="*/ 1046878 w 1068932"/>
              <a:gd name="connsiteY9" fmla="*/ 2443889 h 2827046"/>
              <a:gd name="connsiteX10" fmla="*/ 1046878 w 1068932"/>
              <a:gd name="connsiteY10" fmla="*/ 200309 h 2827046"/>
              <a:gd name="connsiteX11" fmla="*/ 764074 w 1068932"/>
              <a:gd name="connsiteY11" fmla="*/ 181456 h 282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8932" h="2827046">
                <a:moveTo>
                  <a:pt x="764074" y="181456"/>
                </a:moveTo>
                <a:cubicBezTo>
                  <a:pt x="727938" y="288293"/>
                  <a:pt x="819063" y="646512"/>
                  <a:pt x="830061" y="841332"/>
                </a:cubicBezTo>
                <a:cubicBezTo>
                  <a:pt x="841059" y="1036152"/>
                  <a:pt x="911760" y="1238829"/>
                  <a:pt x="830061" y="1350379"/>
                </a:cubicBezTo>
                <a:cubicBezTo>
                  <a:pt x="748362" y="1461929"/>
                  <a:pt x="467130" y="1436792"/>
                  <a:pt x="339868" y="1510635"/>
                </a:cubicBezTo>
                <a:cubicBezTo>
                  <a:pt x="212606" y="1584478"/>
                  <a:pt x="116766" y="1691315"/>
                  <a:pt x="66490" y="1793439"/>
                </a:cubicBezTo>
                <a:cubicBezTo>
                  <a:pt x="16214" y="1895563"/>
                  <a:pt x="-38776" y="1975690"/>
                  <a:pt x="38210" y="2123377"/>
                </a:cubicBezTo>
                <a:cubicBezTo>
                  <a:pt x="115196" y="2271064"/>
                  <a:pt x="372862" y="2564866"/>
                  <a:pt x="528404" y="2679559"/>
                </a:cubicBezTo>
                <a:cubicBezTo>
                  <a:pt x="683946" y="2794252"/>
                  <a:pt x="881908" y="2794251"/>
                  <a:pt x="971463" y="2811534"/>
                </a:cubicBezTo>
                <a:cubicBezTo>
                  <a:pt x="1061018" y="2828817"/>
                  <a:pt x="1053162" y="2844528"/>
                  <a:pt x="1065731" y="2783254"/>
                </a:cubicBezTo>
                <a:cubicBezTo>
                  <a:pt x="1078300" y="2721980"/>
                  <a:pt x="1050020" y="2874380"/>
                  <a:pt x="1046878" y="2443889"/>
                </a:cubicBezTo>
                <a:cubicBezTo>
                  <a:pt x="1043736" y="2013398"/>
                  <a:pt x="1094012" y="577381"/>
                  <a:pt x="1046878" y="200309"/>
                </a:cubicBezTo>
                <a:cubicBezTo>
                  <a:pt x="999744" y="-176763"/>
                  <a:pt x="800210" y="74619"/>
                  <a:pt x="764074" y="181456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499AB19-18FF-134B-817C-40391A5CFE1C}"/>
              </a:ext>
            </a:extLst>
          </p:cNvPr>
          <p:cNvSpPr txBox="1"/>
          <p:nvPr/>
        </p:nvSpPr>
        <p:spPr>
          <a:xfrm>
            <a:off x="4138483" y="2935157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independence</a:t>
            </a:r>
            <a:endParaRPr lang="ru-RU" sz="14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3CC3F9F-2F49-0F44-9EF9-8114B79AD285}"/>
              </a:ext>
            </a:extLst>
          </p:cNvPr>
          <p:cNvSpPr txBox="1"/>
          <p:nvPr/>
        </p:nvSpPr>
        <p:spPr>
          <a:xfrm>
            <a:off x="7327035" y="333044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8A6006-8F57-5649-9D08-C780187BFC31}"/>
              </a:ext>
            </a:extLst>
          </p:cNvPr>
          <p:cNvSpPr txBox="1"/>
          <p:nvPr/>
        </p:nvSpPr>
        <p:spPr>
          <a:xfrm>
            <a:off x="5514920" y="2681658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D21DA15-4183-2640-923E-5731BFF3D6A4}"/>
              </a:ext>
            </a:extLst>
          </p:cNvPr>
          <p:cNvSpPr txBox="1"/>
          <p:nvPr/>
        </p:nvSpPr>
        <p:spPr>
          <a:xfrm>
            <a:off x="4297520" y="3511489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757D6B-2346-F346-B263-43DA854ED593}"/>
              </a:ext>
            </a:extLst>
          </p:cNvPr>
          <p:cNvSpPr txBox="1"/>
          <p:nvPr/>
        </p:nvSpPr>
        <p:spPr>
          <a:xfrm>
            <a:off x="4669637" y="4266542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E2BA30-2C71-BE47-B425-88B8D972F707}"/>
              </a:ext>
            </a:extLst>
          </p:cNvPr>
          <p:cNvSpPr txBox="1"/>
          <p:nvPr/>
        </p:nvSpPr>
        <p:spPr>
          <a:xfrm>
            <a:off x="5274815" y="3330441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BD82248-D488-4C47-8C42-07A5F621DDAB}"/>
              </a:ext>
            </a:extLst>
          </p:cNvPr>
          <p:cNvSpPr txBox="1"/>
          <p:nvPr/>
        </p:nvSpPr>
        <p:spPr>
          <a:xfrm>
            <a:off x="5783732" y="3698235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FE74FC-6F6B-4A4D-87F4-00ECFBD8D10E}"/>
              </a:ext>
            </a:extLst>
          </p:cNvPr>
          <p:cNvSpPr txBox="1"/>
          <p:nvPr/>
        </p:nvSpPr>
        <p:spPr>
          <a:xfrm>
            <a:off x="6961162" y="4079028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6BCE04-F6B2-904F-B3E4-B58B15FF038F}"/>
              </a:ext>
            </a:extLst>
          </p:cNvPr>
          <p:cNvSpPr txBox="1"/>
          <p:nvPr/>
        </p:nvSpPr>
        <p:spPr>
          <a:xfrm>
            <a:off x="6961162" y="4976409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ysClr val="windowText" lastClr="000000"/>
                </a:solidFill>
              </a:rPr>
              <a:t>independence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413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Pluriversum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488713"/>
            <a:ext cx="8946541" cy="4195481"/>
          </a:xfrm>
        </p:spPr>
        <p:txBody>
          <a:bodyPr>
            <a:normAutofit fontScale="77500" lnSpcReduction="20000"/>
          </a:bodyPr>
          <a:lstStyle/>
          <a:p>
            <a:endParaRPr lang="ru-RU" b="1" dirty="0"/>
          </a:p>
          <a:p>
            <a:r>
              <a:rPr lang="ru-RU" b="1" dirty="0"/>
              <a:t>Сегодня геополитический дуализм приобретает новое измерение:</a:t>
            </a:r>
            <a:endParaRPr lang="ru-RU" dirty="0"/>
          </a:p>
          <a:p>
            <a:pPr lvl="1"/>
            <a:r>
              <a:rPr lang="ru-RU" dirty="0"/>
              <a:t>Он больше не является биполярным противостоянием Запада (США, ЕС, НАТО) и Хартленда.</a:t>
            </a:r>
          </a:p>
          <a:p>
            <a:pPr lvl="1"/>
            <a:r>
              <a:rPr lang="ru-RU" dirty="0"/>
              <a:t>Теперь это борьба </a:t>
            </a:r>
            <a:r>
              <a:rPr lang="ru-RU" b="1" dirty="0" err="1"/>
              <a:t>униполярности</a:t>
            </a:r>
            <a:r>
              <a:rPr lang="ru-RU" b="1" dirty="0"/>
              <a:t> (или глобализма) против многополярности (порядка цивилизаций или Больших Пространств)</a:t>
            </a:r>
            <a:r>
              <a:rPr lang="ru-RU" dirty="0"/>
              <a:t>.</a:t>
            </a:r>
          </a:p>
          <a:p>
            <a:r>
              <a:rPr lang="ru-RU" b="1" dirty="0"/>
              <a:t>Морская Держава</a:t>
            </a:r>
            <a:r>
              <a:rPr lang="ru-RU" dirty="0"/>
              <a:t> представляет </a:t>
            </a:r>
            <a:r>
              <a:rPr lang="ru-RU" b="1" dirty="0"/>
              <a:t>постмодерн, глобальный Запад</a:t>
            </a:r>
            <a:r>
              <a:rPr lang="ru-RU" dirty="0"/>
              <a:t>.</a:t>
            </a:r>
          </a:p>
          <a:p>
            <a:r>
              <a:rPr lang="ru-RU" b="1" dirty="0"/>
              <a:t>Сухопутная Держава (</a:t>
            </a:r>
            <a:r>
              <a:rPr lang="ru-RU" b="1" dirty="0" err="1"/>
              <a:t>континентализм</a:t>
            </a:r>
            <a:r>
              <a:rPr lang="ru-RU" b="1" dirty="0"/>
              <a:t>)</a:t>
            </a:r>
            <a:r>
              <a:rPr lang="ru-RU" dirty="0"/>
              <a:t> – это </a:t>
            </a:r>
            <a:r>
              <a:rPr lang="ru-RU" b="1" dirty="0"/>
              <a:t>всё остальное (но не Россия сама по себе)</a:t>
            </a:r>
            <a:r>
              <a:rPr lang="ru-RU" dirty="0"/>
              <a:t>.</a:t>
            </a:r>
          </a:p>
          <a:p>
            <a:r>
              <a:rPr lang="ru-RU" b="1" dirty="0"/>
              <a:t>Роль традиционного Хартленда (России) в этом многополярном проекте</a:t>
            </a:r>
            <a:r>
              <a:rPr lang="ru-RU" dirty="0"/>
              <a:t> – быть </a:t>
            </a:r>
            <a:r>
              <a:rPr lang="ru-RU" b="1" dirty="0"/>
              <a:t>авангардом альтернативного мирового порядка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Не как </a:t>
            </a:r>
            <a:r>
              <a:rPr lang="ru-RU" b="1" dirty="0"/>
              <a:t>идеологическая или империалистическая сила (как в прошлом)</a:t>
            </a:r>
            <a:r>
              <a:rPr lang="ru-RU" dirty="0"/>
              <a:t>, а как </a:t>
            </a:r>
            <a:r>
              <a:rPr lang="ru-RU" b="1" dirty="0"/>
              <a:t>дружелюбный и честный защитник множественности цивилизаций</a:t>
            </a:r>
            <a:r>
              <a:rPr lang="ru-RU" dirty="0"/>
              <a:t>.</a:t>
            </a:r>
          </a:p>
          <a:p>
            <a:pPr lvl="1"/>
            <a:r>
              <a:rPr lang="ru-RU" b="1" dirty="0"/>
              <a:t>Китай, Европа, Индия, мусульманские страны, Африка, Латинская Америка и даже сами США</a:t>
            </a:r>
            <a:r>
              <a:rPr lang="ru-RU" dirty="0"/>
              <a:t> найдут в </a:t>
            </a:r>
            <a:r>
              <a:rPr lang="ru-RU" b="1" dirty="0"/>
              <a:t>многополярном мировом порядке</a:t>
            </a:r>
            <a:r>
              <a:rPr lang="ru-RU" dirty="0"/>
              <a:t> достойное место, </a:t>
            </a:r>
            <a:r>
              <a:rPr lang="ru-RU" b="1" dirty="0"/>
              <a:t>независимое от нынешней западной гегемонии, но также независимое от России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047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Распределенный Хартленд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  <a:solidFill>
            <a:schemeClr val="accent1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2D27C-724B-4E40-9E6B-4E7888F9DF34}"/>
              </a:ext>
            </a:extLst>
          </p:cNvPr>
          <p:cNvSpPr txBox="1"/>
          <p:nvPr/>
        </p:nvSpPr>
        <p:spPr>
          <a:xfrm>
            <a:off x="1634246" y="2646481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Американский </a:t>
            </a:r>
          </a:p>
          <a:p>
            <a:r>
              <a:rPr lang="ru-RU" sz="1200" b="1" dirty="0" err="1">
                <a:solidFill>
                  <a:srgbClr val="C00000"/>
                </a:solidFill>
              </a:rPr>
              <a:t>Хартлэнд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97749" y="4457646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Латино-Американский </a:t>
            </a:r>
          </a:p>
          <a:p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8723" y="3832698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Африканский </a:t>
            </a:r>
          </a:p>
          <a:p>
            <a:r>
              <a:rPr lang="ru-RU" sz="1200" b="1" dirty="0" err="1">
                <a:solidFill>
                  <a:schemeClr val="bg2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Русский 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Хартлэнд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Китайский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</a:t>
            </a:r>
            <a:r>
              <a:rPr lang="ru-RU" sz="1200" b="1" dirty="0" err="1">
                <a:solidFill>
                  <a:srgbClr val="FFC000"/>
                </a:solidFill>
              </a:rPr>
              <a:t>Хартлэнд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Индийский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Исламский </a:t>
            </a:r>
            <a:r>
              <a:rPr lang="ru-RU" sz="1200" b="1" dirty="0" err="1">
                <a:solidFill>
                  <a:schemeClr val="accent4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B64CA-CEEA-3F45-B795-4CF1F0652343}"/>
              </a:ext>
            </a:extLst>
          </p:cNvPr>
          <p:cNvSpPr/>
          <p:nvPr/>
        </p:nvSpPr>
        <p:spPr>
          <a:xfrm>
            <a:off x="4297136" y="2616738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Европейский</a:t>
            </a:r>
          </a:p>
          <a:p>
            <a:r>
              <a:rPr lang="ru-RU" sz="1200" b="1" dirty="0">
                <a:solidFill>
                  <a:srgbClr val="0070C0"/>
                </a:solidFill>
              </a:rPr>
              <a:t>  </a:t>
            </a:r>
            <a:r>
              <a:rPr lang="ru-RU" sz="1200" b="1" dirty="0" err="1">
                <a:solidFill>
                  <a:srgbClr val="0070C0"/>
                </a:solidFill>
              </a:rPr>
              <a:t>Хартлэнд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59940" y="2033081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4809" y="270428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449374" y="3180945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50987" y="3520982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noFill/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21711" y="2996119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46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Распределенный Хартленд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488713"/>
            <a:ext cx="8946541" cy="4195481"/>
          </a:xfrm>
        </p:spPr>
        <p:txBody>
          <a:bodyPr>
            <a:normAutofit fontScale="77500" lnSpcReduction="20000"/>
          </a:bodyPr>
          <a:lstStyle/>
          <a:p>
            <a:endParaRPr lang="ru-RU" b="1" dirty="0"/>
          </a:p>
          <a:p>
            <a:r>
              <a:rPr lang="ru-RU" b="1" dirty="0"/>
              <a:t>Сегодня геополитический дуализм приобретает новое измерение:</a:t>
            </a:r>
            <a:endParaRPr lang="ru-RU" dirty="0"/>
          </a:p>
          <a:p>
            <a:pPr lvl="1"/>
            <a:r>
              <a:rPr lang="ru-RU" dirty="0"/>
              <a:t>Он больше не является биполярным противостоянием Запада (США, ЕС, НАТО) и Хартленда.</a:t>
            </a:r>
          </a:p>
          <a:p>
            <a:pPr lvl="1"/>
            <a:r>
              <a:rPr lang="ru-RU" dirty="0"/>
              <a:t>Теперь это борьба </a:t>
            </a:r>
            <a:r>
              <a:rPr lang="ru-RU" b="1" dirty="0" err="1"/>
              <a:t>униполярности</a:t>
            </a:r>
            <a:r>
              <a:rPr lang="ru-RU" b="1" dirty="0"/>
              <a:t> (или глобализма) против многополярности (порядка цивилизаций или Больших Пространств)</a:t>
            </a:r>
            <a:r>
              <a:rPr lang="ru-RU" dirty="0"/>
              <a:t>.</a:t>
            </a:r>
          </a:p>
          <a:p>
            <a:r>
              <a:rPr lang="ru-RU" b="1" dirty="0"/>
              <a:t>Морская Держава</a:t>
            </a:r>
            <a:r>
              <a:rPr lang="ru-RU" dirty="0"/>
              <a:t> представляет </a:t>
            </a:r>
            <a:r>
              <a:rPr lang="ru-RU" b="1" dirty="0"/>
              <a:t>постмодерн, глобальный Запад</a:t>
            </a:r>
            <a:r>
              <a:rPr lang="ru-RU" dirty="0"/>
              <a:t>.</a:t>
            </a:r>
          </a:p>
          <a:p>
            <a:r>
              <a:rPr lang="ru-RU" b="1" dirty="0"/>
              <a:t>Сухопутная Держава (</a:t>
            </a:r>
            <a:r>
              <a:rPr lang="ru-RU" b="1" dirty="0" err="1"/>
              <a:t>континентализм</a:t>
            </a:r>
            <a:r>
              <a:rPr lang="ru-RU" b="1" dirty="0"/>
              <a:t>)</a:t>
            </a:r>
            <a:r>
              <a:rPr lang="ru-RU" dirty="0"/>
              <a:t> – это </a:t>
            </a:r>
            <a:r>
              <a:rPr lang="ru-RU" b="1" dirty="0"/>
              <a:t>всё остальное (но не Россия сама по себе)</a:t>
            </a:r>
            <a:r>
              <a:rPr lang="ru-RU" dirty="0"/>
              <a:t>.</a:t>
            </a:r>
          </a:p>
          <a:p>
            <a:r>
              <a:rPr lang="ru-RU" b="1" dirty="0"/>
              <a:t>Роль традиционного Хартленда (России) в этом многополярном проекте</a:t>
            </a:r>
            <a:r>
              <a:rPr lang="ru-RU" dirty="0"/>
              <a:t> – быть </a:t>
            </a:r>
            <a:r>
              <a:rPr lang="ru-RU" b="1" dirty="0"/>
              <a:t>авангардом альтернативного мирового порядка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Не как </a:t>
            </a:r>
            <a:r>
              <a:rPr lang="ru-RU" b="1" dirty="0"/>
              <a:t>идеологическая или империалистическая сила (как в прошлом)</a:t>
            </a:r>
            <a:r>
              <a:rPr lang="ru-RU" dirty="0"/>
              <a:t>, а как </a:t>
            </a:r>
            <a:r>
              <a:rPr lang="ru-RU" b="1" dirty="0"/>
              <a:t>дружелюбный и честный защитник множественности цивилизаций</a:t>
            </a:r>
            <a:r>
              <a:rPr lang="ru-RU" dirty="0"/>
              <a:t>.</a:t>
            </a:r>
          </a:p>
          <a:p>
            <a:pPr lvl="1"/>
            <a:r>
              <a:rPr lang="ru-RU" b="1" dirty="0"/>
              <a:t>Китай, Европа, Индия, мусульманские страны, Африка, Латинская Америка и даже сами США</a:t>
            </a:r>
            <a:r>
              <a:rPr lang="ru-RU" dirty="0"/>
              <a:t> найдут в </a:t>
            </a:r>
            <a:r>
              <a:rPr lang="ru-RU" b="1" dirty="0"/>
              <a:t>многополярном мировом порядке</a:t>
            </a:r>
            <a:r>
              <a:rPr lang="ru-RU" dirty="0"/>
              <a:t> достойное место, </a:t>
            </a:r>
            <a:r>
              <a:rPr lang="ru-RU" b="1" dirty="0"/>
              <a:t>независимое от нынешней западной гегемонии, но также независимое от России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0488D651-FD8A-9243-874C-113AE970E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35" y="1391837"/>
            <a:ext cx="10058399" cy="475496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21982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Гептархия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2D27C-724B-4E40-9E6B-4E7888F9DF34}"/>
              </a:ext>
            </a:extLst>
          </p:cNvPr>
          <p:cNvSpPr txBox="1"/>
          <p:nvPr/>
        </p:nvSpPr>
        <p:spPr>
          <a:xfrm>
            <a:off x="1634246" y="2646481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Американский </a:t>
            </a:r>
          </a:p>
          <a:p>
            <a:r>
              <a:rPr lang="ru-RU" sz="1200" b="1" dirty="0" err="1">
                <a:solidFill>
                  <a:srgbClr val="C00000"/>
                </a:solidFill>
              </a:rPr>
              <a:t>Хартлэнд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97749" y="4457646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Латино-Американский </a:t>
            </a:r>
          </a:p>
          <a:p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8723" y="3832698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Африканский </a:t>
            </a:r>
          </a:p>
          <a:p>
            <a:r>
              <a:rPr lang="ru-RU" sz="1200" b="1" dirty="0" err="1">
                <a:solidFill>
                  <a:schemeClr val="bg2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Русский 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Хартлэнд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Китайский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</a:t>
            </a:r>
            <a:r>
              <a:rPr lang="ru-RU" sz="1200" b="1" dirty="0" err="1">
                <a:solidFill>
                  <a:srgbClr val="FFC000"/>
                </a:solidFill>
              </a:rPr>
              <a:t>Хартлэнд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Индийский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Исламский </a:t>
            </a:r>
            <a:r>
              <a:rPr lang="ru-RU" sz="1200" b="1" dirty="0" err="1">
                <a:solidFill>
                  <a:schemeClr val="accent4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B64CA-CEEA-3F45-B795-4CF1F0652343}"/>
              </a:ext>
            </a:extLst>
          </p:cNvPr>
          <p:cNvSpPr/>
          <p:nvPr/>
        </p:nvSpPr>
        <p:spPr>
          <a:xfrm>
            <a:off x="4297136" y="2616738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Европейский</a:t>
            </a:r>
          </a:p>
          <a:p>
            <a:r>
              <a:rPr lang="ru-RU" sz="1200" b="1" dirty="0">
                <a:solidFill>
                  <a:srgbClr val="0070C0"/>
                </a:solidFill>
              </a:rPr>
              <a:t>  </a:t>
            </a:r>
            <a:r>
              <a:rPr lang="ru-RU" sz="1200" b="1" dirty="0" err="1">
                <a:solidFill>
                  <a:srgbClr val="0070C0"/>
                </a:solidFill>
              </a:rPr>
              <a:t>Хартлэнд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59940" y="2033081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4809" y="270428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449374" y="3180945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50987" y="3520982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21711" y="2996119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235676" y="1878227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</a:t>
            </a:r>
          </a:p>
          <a:p>
            <a:r>
              <a:rPr lang="en-US" b="1" dirty="0" err="1"/>
              <a:t>NATOland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1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Часть 1. Рождение геополитики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Британская имперская стратеги</a:t>
            </a:r>
          </a:p>
          <a:p>
            <a:r>
              <a:rPr lang="ru-RU" dirty="0"/>
              <a:t>Великая игра</a:t>
            </a:r>
            <a:endParaRPr lang="en-US" dirty="0"/>
          </a:p>
          <a:p>
            <a:r>
              <a:rPr lang="ru-RU" dirty="0"/>
              <a:t>Контроль над океанами</a:t>
            </a:r>
            <a:endParaRPr lang="en-US" dirty="0"/>
          </a:p>
          <a:p>
            <a:r>
              <a:rPr lang="ru-RU" dirty="0"/>
              <a:t>Контроль торговых путей </a:t>
            </a:r>
          </a:p>
          <a:p>
            <a:r>
              <a:rPr lang="ru-RU" dirty="0"/>
              <a:t>Колониальная империя </a:t>
            </a:r>
          </a:p>
          <a:p>
            <a:r>
              <a:rPr lang="ru-RU" dirty="0"/>
              <a:t>Необходимость сохранения Империи</a:t>
            </a:r>
            <a:endParaRPr lang="en-US" dirty="0"/>
          </a:p>
          <a:p>
            <a:r>
              <a:rPr lang="ru-RU" dirty="0"/>
              <a:t>Геополитика как теоретическое отражение англосаксонского империализма</a:t>
            </a:r>
          </a:p>
        </p:txBody>
      </p:sp>
    </p:spTree>
    <p:extLst>
      <p:ext uri="{BB962C8B-B14F-4D97-AF65-F5344CB8AC3E}">
        <p14:creationId xmlns:p14="http://schemas.microsoft.com/office/powerpoint/2010/main" val="83118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БРИКС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2D27C-724B-4E40-9E6B-4E7888F9DF34}"/>
              </a:ext>
            </a:extLst>
          </p:cNvPr>
          <p:cNvSpPr txBox="1"/>
          <p:nvPr/>
        </p:nvSpPr>
        <p:spPr>
          <a:xfrm>
            <a:off x="1634246" y="2646481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Американский </a:t>
            </a:r>
          </a:p>
          <a:p>
            <a:r>
              <a:rPr lang="ru-RU" sz="1200" b="1" dirty="0" err="1">
                <a:solidFill>
                  <a:srgbClr val="C00000"/>
                </a:solidFill>
              </a:rPr>
              <a:t>Хартлэнд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97749" y="4457646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Латино-Американский </a:t>
            </a:r>
          </a:p>
          <a:p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8723" y="3832698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Африканский </a:t>
            </a:r>
          </a:p>
          <a:p>
            <a:r>
              <a:rPr lang="ru-RU" sz="1200" b="1" dirty="0" err="1">
                <a:solidFill>
                  <a:schemeClr val="bg2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Русский 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Хартлэнд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Китайский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</a:t>
            </a:r>
            <a:r>
              <a:rPr lang="ru-RU" sz="1200" b="1" dirty="0" err="1">
                <a:solidFill>
                  <a:srgbClr val="FFC000"/>
                </a:solidFill>
              </a:rPr>
              <a:t>Хартлэнд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Индийский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Исламский </a:t>
            </a:r>
            <a:r>
              <a:rPr lang="ru-RU" sz="1200" b="1" dirty="0" err="1">
                <a:solidFill>
                  <a:schemeClr val="accent4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B64CA-CEEA-3F45-B795-4CF1F0652343}"/>
              </a:ext>
            </a:extLst>
          </p:cNvPr>
          <p:cNvSpPr/>
          <p:nvPr/>
        </p:nvSpPr>
        <p:spPr>
          <a:xfrm>
            <a:off x="4297136" y="2616738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Европейский</a:t>
            </a:r>
          </a:p>
          <a:p>
            <a:r>
              <a:rPr lang="ru-RU" sz="1200" b="1" dirty="0">
                <a:solidFill>
                  <a:srgbClr val="0070C0"/>
                </a:solidFill>
              </a:rPr>
              <a:t>  </a:t>
            </a:r>
            <a:r>
              <a:rPr lang="ru-RU" sz="1200" b="1" dirty="0" err="1">
                <a:solidFill>
                  <a:srgbClr val="0070C0"/>
                </a:solidFill>
              </a:rPr>
              <a:t>Хартлэнд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59940" y="2033081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4809" y="270428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449374" y="3180945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50987" y="3520982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21711" y="2996119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235676" y="1878227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</a:t>
            </a:r>
          </a:p>
          <a:p>
            <a:r>
              <a:rPr lang="en-US" b="1" dirty="0" err="1"/>
              <a:t>NATOland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0E536E8E-BC11-444F-AB57-7304F92FA5E3}"/>
              </a:ext>
            </a:extLst>
          </p:cNvPr>
          <p:cNvSpPr/>
          <p:nvPr/>
        </p:nvSpPr>
        <p:spPr>
          <a:xfrm>
            <a:off x="1819072" y="1867711"/>
            <a:ext cx="7597418" cy="4221804"/>
          </a:xfrm>
          <a:custGeom>
            <a:avLst/>
            <a:gdLst>
              <a:gd name="connsiteX0" fmla="*/ 4270443 w 7597418"/>
              <a:gd name="connsiteY0" fmla="*/ 48638 h 4221804"/>
              <a:gd name="connsiteX1" fmla="*/ 4270443 w 7597418"/>
              <a:gd name="connsiteY1" fmla="*/ 48638 h 4221804"/>
              <a:gd name="connsiteX2" fmla="*/ 4367719 w 7597418"/>
              <a:gd name="connsiteY2" fmla="*/ 58366 h 4221804"/>
              <a:gd name="connsiteX3" fmla="*/ 4649822 w 7597418"/>
              <a:gd name="connsiteY3" fmla="*/ 68093 h 4221804"/>
              <a:gd name="connsiteX4" fmla="*/ 4708188 w 7597418"/>
              <a:gd name="connsiteY4" fmla="*/ 87549 h 4221804"/>
              <a:gd name="connsiteX5" fmla="*/ 4786009 w 7597418"/>
              <a:gd name="connsiteY5" fmla="*/ 107004 h 4221804"/>
              <a:gd name="connsiteX6" fmla="*/ 5000017 w 7597418"/>
              <a:gd name="connsiteY6" fmla="*/ 116732 h 4221804"/>
              <a:gd name="connsiteX7" fmla="*/ 5136205 w 7597418"/>
              <a:gd name="connsiteY7" fmla="*/ 136187 h 4221804"/>
              <a:gd name="connsiteX8" fmla="*/ 5194571 w 7597418"/>
              <a:gd name="connsiteY8" fmla="*/ 145915 h 4221804"/>
              <a:gd name="connsiteX9" fmla="*/ 5496128 w 7597418"/>
              <a:gd name="connsiteY9" fmla="*/ 155642 h 4221804"/>
              <a:gd name="connsiteX10" fmla="*/ 5719864 w 7597418"/>
              <a:gd name="connsiteY10" fmla="*/ 145915 h 4221804"/>
              <a:gd name="connsiteX11" fmla="*/ 5758775 w 7597418"/>
              <a:gd name="connsiteY11" fmla="*/ 136187 h 4221804"/>
              <a:gd name="connsiteX12" fmla="*/ 5972783 w 7597418"/>
              <a:gd name="connsiteY12" fmla="*/ 145915 h 4221804"/>
              <a:gd name="connsiteX13" fmla="*/ 6040877 w 7597418"/>
              <a:gd name="connsiteY13" fmla="*/ 155642 h 4221804"/>
              <a:gd name="connsiteX14" fmla="*/ 6128426 w 7597418"/>
              <a:gd name="connsiteY14" fmla="*/ 165370 h 4221804"/>
              <a:gd name="connsiteX15" fmla="*/ 6235430 w 7597418"/>
              <a:gd name="connsiteY15" fmla="*/ 184825 h 4221804"/>
              <a:gd name="connsiteX16" fmla="*/ 6322979 w 7597418"/>
              <a:gd name="connsiteY16" fmla="*/ 204280 h 4221804"/>
              <a:gd name="connsiteX17" fmla="*/ 6478622 w 7597418"/>
              <a:gd name="connsiteY17" fmla="*/ 214008 h 4221804"/>
              <a:gd name="connsiteX18" fmla="*/ 6643992 w 7597418"/>
              <a:gd name="connsiteY18" fmla="*/ 233463 h 4221804"/>
              <a:gd name="connsiteX19" fmla="*/ 7276290 w 7597418"/>
              <a:gd name="connsiteY19" fmla="*/ 243191 h 4221804"/>
              <a:gd name="connsiteX20" fmla="*/ 7383294 w 7597418"/>
              <a:gd name="connsiteY20" fmla="*/ 282102 h 4221804"/>
              <a:gd name="connsiteX21" fmla="*/ 7461115 w 7597418"/>
              <a:gd name="connsiteY21" fmla="*/ 340468 h 4221804"/>
              <a:gd name="connsiteX22" fmla="*/ 7529209 w 7597418"/>
              <a:gd name="connsiteY22" fmla="*/ 418289 h 4221804"/>
              <a:gd name="connsiteX23" fmla="*/ 7538937 w 7597418"/>
              <a:gd name="connsiteY23" fmla="*/ 447472 h 4221804"/>
              <a:gd name="connsiteX24" fmla="*/ 7568119 w 7597418"/>
              <a:gd name="connsiteY24" fmla="*/ 535021 h 4221804"/>
              <a:gd name="connsiteX25" fmla="*/ 7587575 w 7597418"/>
              <a:gd name="connsiteY25" fmla="*/ 632298 h 4221804"/>
              <a:gd name="connsiteX26" fmla="*/ 7597302 w 7597418"/>
              <a:gd name="connsiteY26" fmla="*/ 749029 h 4221804"/>
              <a:gd name="connsiteX27" fmla="*/ 7577847 w 7597418"/>
              <a:gd name="connsiteY27" fmla="*/ 963038 h 4221804"/>
              <a:gd name="connsiteX28" fmla="*/ 7568119 w 7597418"/>
              <a:gd name="connsiteY28" fmla="*/ 1011676 h 4221804"/>
              <a:gd name="connsiteX29" fmla="*/ 7500026 w 7597418"/>
              <a:gd name="connsiteY29" fmla="*/ 1157591 h 4221804"/>
              <a:gd name="connsiteX30" fmla="*/ 7470843 w 7597418"/>
              <a:gd name="connsiteY30" fmla="*/ 1196502 h 4221804"/>
              <a:gd name="connsiteX31" fmla="*/ 7373566 w 7597418"/>
              <a:gd name="connsiteY31" fmla="*/ 1313234 h 4221804"/>
              <a:gd name="connsiteX32" fmla="*/ 7334656 w 7597418"/>
              <a:gd name="connsiteY32" fmla="*/ 1322961 h 4221804"/>
              <a:gd name="connsiteX33" fmla="*/ 7295745 w 7597418"/>
              <a:gd name="connsiteY33" fmla="*/ 1342417 h 4221804"/>
              <a:gd name="connsiteX34" fmla="*/ 7266562 w 7597418"/>
              <a:gd name="connsiteY34" fmla="*/ 1352144 h 4221804"/>
              <a:gd name="connsiteX35" fmla="*/ 7198468 w 7597418"/>
              <a:gd name="connsiteY35" fmla="*/ 1381327 h 4221804"/>
              <a:gd name="connsiteX36" fmla="*/ 6926094 w 7597418"/>
              <a:gd name="connsiteY36" fmla="*/ 1527242 h 4221804"/>
              <a:gd name="connsiteX37" fmla="*/ 6760724 w 7597418"/>
              <a:gd name="connsiteY37" fmla="*/ 1634246 h 4221804"/>
              <a:gd name="connsiteX38" fmla="*/ 6721813 w 7597418"/>
              <a:gd name="connsiteY38" fmla="*/ 1653702 h 4221804"/>
              <a:gd name="connsiteX39" fmla="*/ 6692630 w 7597418"/>
              <a:gd name="connsiteY39" fmla="*/ 1673157 h 4221804"/>
              <a:gd name="connsiteX40" fmla="*/ 6585626 w 7597418"/>
              <a:gd name="connsiteY40" fmla="*/ 1682885 h 4221804"/>
              <a:gd name="connsiteX41" fmla="*/ 6498077 w 7597418"/>
              <a:gd name="connsiteY41" fmla="*/ 1731523 h 4221804"/>
              <a:gd name="connsiteX42" fmla="*/ 6468894 w 7597418"/>
              <a:gd name="connsiteY42" fmla="*/ 1750978 h 4221804"/>
              <a:gd name="connsiteX43" fmla="*/ 6429983 w 7597418"/>
              <a:gd name="connsiteY43" fmla="*/ 1789889 h 4221804"/>
              <a:gd name="connsiteX44" fmla="*/ 6410528 w 7597418"/>
              <a:gd name="connsiteY44" fmla="*/ 1848255 h 4221804"/>
              <a:gd name="connsiteX45" fmla="*/ 6391073 w 7597418"/>
              <a:gd name="connsiteY45" fmla="*/ 1964987 h 4221804"/>
              <a:gd name="connsiteX46" fmla="*/ 6381345 w 7597418"/>
              <a:gd name="connsiteY46" fmla="*/ 2003898 h 4221804"/>
              <a:gd name="connsiteX47" fmla="*/ 6361890 w 7597418"/>
              <a:gd name="connsiteY47" fmla="*/ 2062263 h 4221804"/>
              <a:gd name="connsiteX48" fmla="*/ 6322979 w 7597418"/>
              <a:gd name="connsiteY48" fmla="*/ 2071991 h 4221804"/>
              <a:gd name="connsiteX49" fmla="*/ 6264613 w 7597418"/>
              <a:gd name="connsiteY49" fmla="*/ 2110902 h 4221804"/>
              <a:gd name="connsiteX50" fmla="*/ 6235430 w 7597418"/>
              <a:gd name="connsiteY50" fmla="*/ 2130357 h 4221804"/>
              <a:gd name="connsiteX51" fmla="*/ 6196519 w 7597418"/>
              <a:gd name="connsiteY51" fmla="*/ 2178995 h 4221804"/>
              <a:gd name="connsiteX52" fmla="*/ 6147881 w 7597418"/>
              <a:gd name="connsiteY52" fmla="*/ 2217906 h 4221804"/>
              <a:gd name="connsiteX53" fmla="*/ 6079788 w 7597418"/>
              <a:gd name="connsiteY53" fmla="*/ 2305455 h 4221804"/>
              <a:gd name="connsiteX54" fmla="*/ 6050605 w 7597418"/>
              <a:gd name="connsiteY54" fmla="*/ 2334638 h 4221804"/>
              <a:gd name="connsiteX55" fmla="*/ 6031149 w 7597418"/>
              <a:gd name="connsiteY55" fmla="*/ 2363821 h 4221804"/>
              <a:gd name="connsiteX56" fmla="*/ 6001966 w 7597418"/>
              <a:gd name="connsiteY56" fmla="*/ 2412459 h 4221804"/>
              <a:gd name="connsiteX57" fmla="*/ 5972783 w 7597418"/>
              <a:gd name="connsiteY57" fmla="*/ 2422187 h 4221804"/>
              <a:gd name="connsiteX58" fmla="*/ 5943600 w 7597418"/>
              <a:gd name="connsiteY58" fmla="*/ 2451370 h 4221804"/>
              <a:gd name="connsiteX59" fmla="*/ 5894962 w 7597418"/>
              <a:gd name="connsiteY59" fmla="*/ 2509736 h 4221804"/>
              <a:gd name="connsiteX60" fmla="*/ 5836596 w 7597418"/>
              <a:gd name="connsiteY60" fmla="*/ 2548646 h 4221804"/>
              <a:gd name="connsiteX61" fmla="*/ 5787958 w 7597418"/>
              <a:gd name="connsiteY61" fmla="*/ 2597285 h 4221804"/>
              <a:gd name="connsiteX62" fmla="*/ 5758775 w 7597418"/>
              <a:gd name="connsiteY62" fmla="*/ 2626468 h 4221804"/>
              <a:gd name="connsiteX63" fmla="*/ 5729592 w 7597418"/>
              <a:gd name="connsiteY63" fmla="*/ 2645923 h 4221804"/>
              <a:gd name="connsiteX64" fmla="*/ 5700409 w 7597418"/>
              <a:gd name="connsiteY64" fmla="*/ 2675106 h 4221804"/>
              <a:gd name="connsiteX65" fmla="*/ 5661498 w 7597418"/>
              <a:gd name="connsiteY65" fmla="*/ 2684834 h 4221804"/>
              <a:gd name="connsiteX66" fmla="*/ 5583677 w 7597418"/>
              <a:gd name="connsiteY66" fmla="*/ 2714017 h 4221804"/>
              <a:gd name="connsiteX67" fmla="*/ 5486400 w 7597418"/>
              <a:gd name="connsiteY67" fmla="*/ 2762655 h 4221804"/>
              <a:gd name="connsiteX68" fmla="*/ 5447490 w 7597418"/>
              <a:gd name="connsiteY68" fmla="*/ 2772383 h 4221804"/>
              <a:gd name="connsiteX69" fmla="*/ 5418307 w 7597418"/>
              <a:gd name="connsiteY69" fmla="*/ 2782110 h 4221804"/>
              <a:gd name="connsiteX70" fmla="*/ 5340485 w 7597418"/>
              <a:gd name="connsiteY70" fmla="*/ 2801566 h 4221804"/>
              <a:gd name="connsiteX71" fmla="*/ 5252937 w 7597418"/>
              <a:gd name="connsiteY71" fmla="*/ 2830749 h 4221804"/>
              <a:gd name="connsiteX72" fmla="*/ 5009745 w 7597418"/>
              <a:gd name="connsiteY72" fmla="*/ 2840476 h 4221804"/>
              <a:gd name="connsiteX73" fmla="*/ 4912468 w 7597418"/>
              <a:gd name="connsiteY73" fmla="*/ 2859932 h 4221804"/>
              <a:gd name="connsiteX74" fmla="*/ 4824919 w 7597418"/>
              <a:gd name="connsiteY74" fmla="*/ 2889115 h 4221804"/>
              <a:gd name="connsiteX75" fmla="*/ 4659549 w 7597418"/>
              <a:gd name="connsiteY75" fmla="*/ 2957208 h 4221804"/>
              <a:gd name="connsiteX76" fmla="*/ 4464996 w 7597418"/>
              <a:gd name="connsiteY76" fmla="*/ 3103123 h 4221804"/>
              <a:gd name="connsiteX77" fmla="*/ 4387175 w 7597418"/>
              <a:gd name="connsiteY77" fmla="*/ 3171217 h 4221804"/>
              <a:gd name="connsiteX78" fmla="*/ 4357992 w 7597418"/>
              <a:gd name="connsiteY78" fmla="*/ 3210127 h 4221804"/>
              <a:gd name="connsiteX79" fmla="*/ 4309354 w 7597418"/>
              <a:gd name="connsiteY79" fmla="*/ 3258766 h 4221804"/>
              <a:gd name="connsiteX80" fmla="*/ 4289898 w 7597418"/>
              <a:gd name="connsiteY80" fmla="*/ 3278221 h 4221804"/>
              <a:gd name="connsiteX81" fmla="*/ 4280171 w 7597418"/>
              <a:gd name="connsiteY81" fmla="*/ 3404680 h 4221804"/>
              <a:gd name="connsiteX82" fmla="*/ 4260715 w 7597418"/>
              <a:gd name="connsiteY82" fmla="*/ 3482502 h 4221804"/>
              <a:gd name="connsiteX83" fmla="*/ 4221805 w 7597418"/>
              <a:gd name="connsiteY83" fmla="*/ 3511685 h 4221804"/>
              <a:gd name="connsiteX84" fmla="*/ 4192622 w 7597418"/>
              <a:gd name="connsiteY84" fmla="*/ 3531140 h 4221804"/>
              <a:gd name="connsiteX85" fmla="*/ 4173166 w 7597418"/>
              <a:gd name="connsiteY85" fmla="*/ 3550595 h 4221804"/>
              <a:gd name="connsiteX86" fmla="*/ 4124528 w 7597418"/>
              <a:gd name="connsiteY86" fmla="*/ 3560323 h 4221804"/>
              <a:gd name="connsiteX87" fmla="*/ 4075890 w 7597418"/>
              <a:gd name="connsiteY87" fmla="*/ 3579778 h 4221804"/>
              <a:gd name="connsiteX88" fmla="*/ 4007796 w 7597418"/>
              <a:gd name="connsiteY88" fmla="*/ 3599234 h 4221804"/>
              <a:gd name="connsiteX89" fmla="*/ 3978613 w 7597418"/>
              <a:gd name="connsiteY89" fmla="*/ 3608961 h 4221804"/>
              <a:gd name="connsiteX90" fmla="*/ 3891064 w 7597418"/>
              <a:gd name="connsiteY90" fmla="*/ 3618689 h 4221804"/>
              <a:gd name="connsiteX91" fmla="*/ 3774332 w 7597418"/>
              <a:gd name="connsiteY91" fmla="*/ 3638144 h 4221804"/>
              <a:gd name="connsiteX92" fmla="*/ 3706239 w 7597418"/>
              <a:gd name="connsiteY92" fmla="*/ 3657600 h 4221804"/>
              <a:gd name="connsiteX93" fmla="*/ 3511685 w 7597418"/>
              <a:gd name="connsiteY93" fmla="*/ 3667327 h 4221804"/>
              <a:gd name="connsiteX94" fmla="*/ 3210128 w 7597418"/>
              <a:gd name="connsiteY94" fmla="*/ 3696510 h 4221804"/>
              <a:gd name="connsiteX95" fmla="*/ 3171217 w 7597418"/>
              <a:gd name="connsiteY95" fmla="*/ 3706238 h 4221804"/>
              <a:gd name="connsiteX96" fmla="*/ 2947481 w 7597418"/>
              <a:gd name="connsiteY96" fmla="*/ 3715966 h 4221804"/>
              <a:gd name="connsiteX97" fmla="*/ 2665379 w 7597418"/>
              <a:gd name="connsiteY97" fmla="*/ 3754876 h 4221804"/>
              <a:gd name="connsiteX98" fmla="*/ 2529192 w 7597418"/>
              <a:gd name="connsiteY98" fmla="*/ 3774332 h 4221804"/>
              <a:gd name="connsiteX99" fmla="*/ 2286000 w 7597418"/>
              <a:gd name="connsiteY99" fmla="*/ 3793787 h 4221804"/>
              <a:gd name="connsiteX100" fmla="*/ 2237362 w 7597418"/>
              <a:gd name="connsiteY100" fmla="*/ 3803515 h 4221804"/>
              <a:gd name="connsiteX101" fmla="*/ 2169268 w 7597418"/>
              <a:gd name="connsiteY101" fmla="*/ 3891063 h 4221804"/>
              <a:gd name="connsiteX102" fmla="*/ 2110902 w 7597418"/>
              <a:gd name="connsiteY102" fmla="*/ 3920246 h 4221804"/>
              <a:gd name="connsiteX103" fmla="*/ 2042809 w 7597418"/>
              <a:gd name="connsiteY103" fmla="*/ 3978612 h 4221804"/>
              <a:gd name="connsiteX104" fmla="*/ 1964988 w 7597418"/>
              <a:gd name="connsiteY104" fmla="*/ 4017523 h 4221804"/>
              <a:gd name="connsiteX105" fmla="*/ 1906622 w 7597418"/>
              <a:gd name="connsiteY105" fmla="*/ 4056434 h 4221804"/>
              <a:gd name="connsiteX106" fmla="*/ 1848256 w 7597418"/>
              <a:gd name="connsiteY106" fmla="*/ 4095344 h 4221804"/>
              <a:gd name="connsiteX107" fmla="*/ 1819073 w 7597418"/>
              <a:gd name="connsiteY107" fmla="*/ 4114800 h 4221804"/>
              <a:gd name="connsiteX108" fmla="*/ 1741251 w 7597418"/>
              <a:gd name="connsiteY108" fmla="*/ 4153710 h 4221804"/>
              <a:gd name="connsiteX109" fmla="*/ 1702341 w 7597418"/>
              <a:gd name="connsiteY109" fmla="*/ 4182893 h 4221804"/>
              <a:gd name="connsiteX110" fmla="*/ 1605064 w 7597418"/>
              <a:gd name="connsiteY110" fmla="*/ 4212076 h 4221804"/>
              <a:gd name="connsiteX111" fmla="*/ 1575881 w 7597418"/>
              <a:gd name="connsiteY111" fmla="*/ 4221804 h 4221804"/>
              <a:gd name="connsiteX112" fmla="*/ 1284051 w 7597418"/>
              <a:gd name="connsiteY112" fmla="*/ 4212076 h 4221804"/>
              <a:gd name="connsiteX113" fmla="*/ 1177047 w 7597418"/>
              <a:gd name="connsiteY113" fmla="*/ 4173166 h 4221804"/>
              <a:gd name="connsiteX114" fmla="*/ 1060315 w 7597418"/>
              <a:gd name="connsiteY114" fmla="*/ 4114800 h 4221804"/>
              <a:gd name="connsiteX115" fmla="*/ 933856 w 7597418"/>
              <a:gd name="connsiteY115" fmla="*/ 4056434 h 4221804"/>
              <a:gd name="connsiteX116" fmla="*/ 894945 w 7597418"/>
              <a:gd name="connsiteY116" fmla="*/ 4036978 h 4221804"/>
              <a:gd name="connsiteX117" fmla="*/ 719847 w 7597418"/>
              <a:gd name="connsiteY117" fmla="*/ 3939702 h 4221804"/>
              <a:gd name="connsiteX118" fmla="*/ 671209 w 7597418"/>
              <a:gd name="connsiteY118" fmla="*/ 3900791 h 4221804"/>
              <a:gd name="connsiteX119" fmla="*/ 642026 w 7597418"/>
              <a:gd name="connsiteY119" fmla="*/ 3881336 h 4221804"/>
              <a:gd name="connsiteX120" fmla="*/ 573932 w 7597418"/>
              <a:gd name="connsiteY120" fmla="*/ 3813242 h 4221804"/>
              <a:gd name="connsiteX121" fmla="*/ 535022 w 7597418"/>
              <a:gd name="connsiteY121" fmla="*/ 3784059 h 4221804"/>
              <a:gd name="connsiteX122" fmla="*/ 505839 w 7597418"/>
              <a:gd name="connsiteY122" fmla="*/ 3764604 h 4221804"/>
              <a:gd name="connsiteX123" fmla="*/ 476656 w 7597418"/>
              <a:gd name="connsiteY123" fmla="*/ 3735421 h 4221804"/>
              <a:gd name="connsiteX124" fmla="*/ 437745 w 7597418"/>
              <a:gd name="connsiteY124" fmla="*/ 3706238 h 4221804"/>
              <a:gd name="connsiteX125" fmla="*/ 408562 w 7597418"/>
              <a:gd name="connsiteY125" fmla="*/ 3677055 h 4221804"/>
              <a:gd name="connsiteX126" fmla="*/ 340468 w 7597418"/>
              <a:gd name="connsiteY126" fmla="*/ 3628417 h 4221804"/>
              <a:gd name="connsiteX127" fmla="*/ 321013 w 7597418"/>
              <a:gd name="connsiteY127" fmla="*/ 3608961 h 4221804"/>
              <a:gd name="connsiteX128" fmla="*/ 252919 w 7597418"/>
              <a:gd name="connsiteY128" fmla="*/ 3570051 h 4221804"/>
              <a:gd name="connsiteX129" fmla="*/ 223737 w 7597418"/>
              <a:gd name="connsiteY129" fmla="*/ 3540868 h 4221804"/>
              <a:gd name="connsiteX130" fmla="*/ 204281 w 7597418"/>
              <a:gd name="connsiteY130" fmla="*/ 3511685 h 4221804"/>
              <a:gd name="connsiteX131" fmla="*/ 175098 w 7597418"/>
              <a:gd name="connsiteY131" fmla="*/ 3492229 h 4221804"/>
              <a:gd name="connsiteX132" fmla="*/ 155643 w 7597418"/>
              <a:gd name="connsiteY132" fmla="*/ 3453319 h 4221804"/>
              <a:gd name="connsiteX133" fmla="*/ 116732 w 7597418"/>
              <a:gd name="connsiteY133" fmla="*/ 3385225 h 4221804"/>
              <a:gd name="connsiteX134" fmla="*/ 77822 w 7597418"/>
              <a:gd name="connsiteY134" fmla="*/ 3258766 h 4221804"/>
              <a:gd name="connsiteX135" fmla="*/ 58366 w 7597418"/>
              <a:gd name="connsiteY135" fmla="*/ 3180944 h 4221804"/>
              <a:gd name="connsiteX136" fmla="*/ 48639 w 7597418"/>
              <a:gd name="connsiteY136" fmla="*/ 3093395 h 4221804"/>
              <a:gd name="connsiteX137" fmla="*/ 29183 w 7597418"/>
              <a:gd name="connsiteY137" fmla="*/ 3015574 h 4221804"/>
              <a:gd name="connsiteX138" fmla="*/ 9728 w 7597418"/>
              <a:gd name="connsiteY138" fmla="*/ 2743200 h 4221804"/>
              <a:gd name="connsiteX139" fmla="*/ 0 w 7597418"/>
              <a:gd name="connsiteY139" fmla="*/ 2616740 h 4221804"/>
              <a:gd name="connsiteX140" fmla="*/ 9728 w 7597418"/>
              <a:gd name="connsiteY140" fmla="*/ 2441642 h 4221804"/>
              <a:gd name="connsiteX141" fmla="*/ 0 w 7597418"/>
              <a:gd name="connsiteY141" fmla="*/ 2393004 h 4221804"/>
              <a:gd name="connsiteX142" fmla="*/ 9728 w 7597418"/>
              <a:gd name="connsiteY142" fmla="*/ 2247089 h 4221804"/>
              <a:gd name="connsiteX143" fmla="*/ 29183 w 7597418"/>
              <a:gd name="connsiteY143" fmla="*/ 2217906 h 4221804"/>
              <a:gd name="connsiteX144" fmla="*/ 107005 w 7597418"/>
              <a:gd name="connsiteY144" fmla="*/ 2149812 h 4221804"/>
              <a:gd name="connsiteX145" fmla="*/ 136188 w 7597418"/>
              <a:gd name="connsiteY145" fmla="*/ 2140085 h 4221804"/>
              <a:gd name="connsiteX146" fmla="*/ 165371 w 7597418"/>
              <a:gd name="connsiteY146" fmla="*/ 2120629 h 4221804"/>
              <a:gd name="connsiteX147" fmla="*/ 214009 w 7597418"/>
              <a:gd name="connsiteY147" fmla="*/ 2110902 h 4221804"/>
              <a:gd name="connsiteX148" fmla="*/ 243192 w 7597418"/>
              <a:gd name="connsiteY148" fmla="*/ 2101174 h 4221804"/>
              <a:gd name="connsiteX149" fmla="*/ 291830 w 7597418"/>
              <a:gd name="connsiteY149" fmla="*/ 2091446 h 4221804"/>
              <a:gd name="connsiteX150" fmla="*/ 359924 w 7597418"/>
              <a:gd name="connsiteY150" fmla="*/ 2071991 h 4221804"/>
              <a:gd name="connsiteX151" fmla="*/ 593388 w 7597418"/>
              <a:gd name="connsiteY151" fmla="*/ 2042808 h 4221804"/>
              <a:gd name="connsiteX152" fmla="*/ 807396 w 7597418"/>
              <a:gd name="connsiteY152" fmla="*/ 2023353 h 4221804"/>
              <a:gd name="connsiteX153" fmla="*/ 894945 w 7597418"/>
              <a:gd name="connsiteY153" fmla="*/ 2003898 h 4221804"/>
              <a:gd name="connsiteX154" fmla="*/ 924128 w 7597418"/>
              <a:gd name="connsiteY154" fmla="*/ 1984442 h 4221804"/>
              <a:gd name="connsiteX155" fmla="*/ 992222 w 7597418"/>
              <a:gd name="connsiteY155" fmla="*/ 1945532 h 4221804"/>
              <a:gd name="connsiteX156" fmla="*/ 1011677 w 7597418"/>
              <a:gd name="connsiteY156" fmla="*/ 1916349 h 4221804"/>
              <a:gd name="connsiteX157" fmla="*/ 1050588 w 7597418"/>
              <a:gd name="connsiteY157" fmla="*/ 1877438 h 4221804"/>
              <a:gd name="connsiteX158" fmla="*/ 1079771 w 7597418"/>
              <a:gd name="connsiteY158" fmla="*/ 1848255 h 4221804"/>
              <a:gd name="connsiteX159" fmla="*/ 1108954 w 7597418"/>
              <a:gd name="connsiteY159" fmla="*/ 1819072 h 4221804"/>
              <a:gd name="connsiteX160" fmla="*/ 1167319 w 7597418"/>
              <a:gd name="connsiteY160" fmla="*/ 1789889 h 4221804"/>
              <a:gd name="connsiteX161" fmla="*/ 1196502 w 7597418"/>
              <a:gd name="connsiteY161" fmla="*/ 1780161 h 4221804"/>
              <a:gd name="connsiteX162" fmla="*/ 1235413 w 7597418"/>
              <a:gd name="connsiteY162" fmla="*/ 1760706 h 4221804"/>
              <a:gd name="connsiteX163" fmla="*/ 1264596 w 7597418"/>
              <a:gd name="connsiteY163" fmla="*/ 1750978 h 4221804"/>
              <a:gd name="connsiteX164" fmla="*/ 1293779 w 7597418"/>
              <a:gd name="connsiteY164" fmla="*/ 1731523 h 4221804"/>
              <a:gd name="connsiteX165" fmla="*/ 1352145 w 7597418"/>
              <a:gd name="connsiteY165" fmla="*/ 1702340 h 4221804"/>
              <a:gd name="connsiteX166" fmla="*/ 1410511 w 7597418"/>
              <a:gd name="connsiteY166" fmla="*/ 1643974 h 4221804"/>
              <a:gd name="connsiteX167" fmla="*/ 1449422 w 7597418"/>
              <a:gd name="connsiteY167" fmla="*/ 1605063 h 4221804"/>
              <a:gd name="connsiteX168" fmla="*/ 1566154 w 7597418"/>
              <a:gd name="connsiteY168" fmla="*/ 1468876 h 4221804"/>
              <a:gd name="connsiteX169" fmla="*/ 1624519 w 7597418"/>
              <a:gd name="connsiteY169" fmla="*/ 1400783 h 4221804"/>
              <a:gd name="connsiteX170" fmla="*/ 1741251 w 7597418"/>
              <a:gd name="connsiteY170" fmla="*/ 1264595 h 4221804"/>
              <a:gd name="connsiteX171" fmla="*/ 1770434 w 7597418"/>
              <a:gd name="connsiteY171" fmla="*/ 1245140 h 4221804"/>
              <a:gd name="connsiteX172" fmla="*/ 1857983 w 7597418"/>
              <a:gd name="connsiteY172" fmla="*/ 1138136 h 4221804"/>
              <a:gd name="connsiteX173" fmla="*/ 1916349 w 7597418"/>
              <a:gd name="connsiteY173" fmla="*/ 1079770 h 4221804"/>
              <a:gd name="connsiteX174" fmla="*/ 1935805 w 7597418"/>
              <a:gd name="connsiteY174" fmla="*/ 1060315 h 4221804"/>
              <a:gd name="connsiteX175" fmla="*/ 1964988 w 7597418"/>
              <a:gd name="connsiteY175" fmla="*/ 1040859 h 4221804"/>
              <a:gd name="connsiteX176" fmla="*/ 1994171 w 7597418"/>
              <a:gd name="connsiteY176" fmla="*/ 1011676 h 4221804"/>
              <a:gd name="connsiteX177" fmla="*/ 2052537 w 7597418"/>
              <a:gd name="connsiteY177" fmla="*/ 982493 h 4221804"/>
              <a:gd name="connsiteX178" fmla="*/ 2081719 w 7597418"/>
              <a:gd name="connsiteY178" fmla="*/ 963038 h 4221804"/>
              <a:gd name="connsiteX179" fmla="*/ 2130358 w 7597418"/>
              <a:gd name="connsiteY179" fmla="*/ 943583 h 4221804"/>
              <a:gd name="connsiteX180" fmla="*/ 2169268 w 7597418"/>
              <a:gd name="connsiteY180" fmla="*/ 924127 h 4221804"/>
              <a:gd name="connsiteX181" fmla="*/ 2247090 w 7597418"/>
              <a:gd name="connsiteY181" fmla="*/ 904672 h 4221804"/>
              <a:gd name="connsiteX182" fmla="*/ 2276273 w 7597418"/>
              <a:gd name="connsiteY182" fmla="*/ 924127 h 4221804"/>
              <a:gd name="connsiteX183" fmla="*/ 2295728 w 7597418"/>
              <a:gd name="connsiteY183" fmla="*/ 992221 h 4221804"/>
              <a:gd name="connsiteX184" fmla="*/ 2324911 w 7597418"/>
              <a:gd name="connsiteY184" fmla="*/ 1060315 h 4221804"/>
              <a:gd name="connsiteX185" fmla="*/ 2344366 w 7597418"/>
              <a:gd name="connsiteY185" fmla="*/ 1089498 h 4221804"/>
              <a:gd name="connsiteX186" fmla="*/ 2393005 w 7597418"/>
              <a:gd name="connsiteY186" fmla="*/ 1128408 h 4221804"/>
              <a:gd name="connsiteX187" fmla="*/ 2431915 w 7597418"/>
              <a:gd name="connsiteY187" fmla="*/ 1147863 h 4221804"/>
              <a:gd name="connsiteX188" fmla="*/ 2490281 w 7597418"/>
              <a:gd name="connsiteY188" fmla="*/ 1177046 h 4221804"/>
              <a:gd name="connsiteX189" fmla="*/ 2509737 w 7597418"/>
              <a:gd name="connsiteY189" fmla="*/ 1196502 h 4221804"/>
              <a:gd name="connsiteX190" fmla="*/ 2568102 w 7597418"/>
              <a:gd name="connsiteY190" fmla="*/ 1235412 h 4221804"/>
              <a:gd name="connsiteX191" fmla="*/ 2597285 w 7597418"/>
              <a:gd name="connsiteY191" fmla="*/ 1254868 h 4221804"/>
              <a:gd name="connsiteX192" fmla="*/ 2626468 w 7597418"/>
              <a:gd name="connsiteY192" fmla="*/ 1274323 h 4221804"/>
              <a:gd name="connsiteX193" fmla="*/ 2645924 w 7597418"/>
              <a:gd name="connsiteY193" fmla="*/ 1293778 h 4221804"/>
              <a:gd name="connsiteX194" fmla="*/ 2675107 w 7597418"/>
              <a:gd name="connsiteY194" fmla="*/ 1303506 h 4221804"/>
              <a:gd name="connsiteX195" fmla="*/ 2714017 w 7597418"/>
              <a:gd name="connsiteY195" fmla="*/ 1322961 h 4221804"/>
              <a:gd name="connsiteX196" fmla="*/ 2772383 w 7597418"/>
              <a:gd name="connsiteY196" fmla="*/ 1352144 h 4221804"/>
              <a:gd name="connsiteX197" fmla="*/ 2850205 w 7597418"/>
              <a:gd name="connsiteY197" fmla="*/ 1332689 h 4221804"/>
              <a:gd name="connsiteX198" fmla="*/ 2889115 w 7597418"/>
              <a:gd name="connsiteY198" fmla="*/ 1322961 h 4221804"/>
              <a:gd name="connsiteX199" fmla="*/ 2976664 w 7597418"/>
              <a:gd name="connsiteY199" fmla="*/ 1303506 h 4221804"/>
              <a:gd name="connsiteX200" fmla="*/ 3025302 w 7597418"/>
              <a:gd name="connsiteY200" fmla="*/ 1293778 h 4221804"/>
              <a:gd name="connsiteX201" fmla="*/ 3083668 w 7597418"/>
              <a:gd name="connsiteY201" fmla="*/ 1274323 h 4221804"/>
              <a:gd name="connsiteX202" fmla="*/ 3151762 w 7597418"/>
              <a:gd name="connsiteY202" fmla="*/ 1245140 h 4221804"/>
              <a:gd name="connsiteX203" fmla="*/ 3589507 w 7597418"/>
              <a:gd name="connsiteY203" fmla="*/ 1235412 h 4221804"/>
              <a:gd name="connsiteX204" fmla="*/ 3647873 w 7597418"/>
              <a:gd name="connsiteY204" fmla="*/ 1167319 h 4221804"/>
              <a:gd name="connsiteX205" fmla="*/ 3657600 w 7597418"/>
              <a:gd name="connsiteY205" fmla="*/ 1118680 h 4221804"/>
              <a:gd name="connsiteX206" fmla="*/ 3677056 w 7597418"/>
              <a:gd name="connsiteY206" fmla="*/ 1011676 h 4221804"/>
              <a:gd name="connsiteX207" fmla="*/ 3657600 w 7597418"/>
              <a:gd name="connsiteY207" fmla="*/ 749029 h 4221804"/>
              <a:gd name="connsiteX208" fmla="*/ 3647873 w 7597418"/>
              <a:gd name="connsiteY208" fmla="*/ 700391 h 4221804"/>
              <a:gd name="connsiteX209" fmla="*/ 3657600 w 7597418"/>
              <a:gd name="connsiteY209" fmla="*/ 126459 h 4221804"/>
              <a:gd name="connsiteX210" fmla="*/ 3667328 w 7597418"/>
              <a:gd name="connsiteY210" fmla="*/ 97276 h 4221804"/>
              <a:gd name="connsiteX211" fmla="*/ 3686783 w 7597418"/>
              <a:gd name="connsiteY211" fmla="*/ 68093 h 4221804"/>
              <a:gd name="connsiteX212" fmla="*/ 3774332 w 7597418"/>
              <a:gd name="connsiteY212" fmla="*/ 29183 h 4221804"/>
              <a:gd name="connsiteX213" fmla="*/ 3852154 w 7597418"/>
              <a:gd name="connsiteY213" fmla="*/ 9727 h 4221804"/>
              <a:gd name="connsiteX214" fmla="*/ 3891064 w 7597418"/>
              <a:gd name="connsiteY214" fmla="*/ 0 h 4221804"/>
              <a:gd name="connsiteX215" fmla="*/ 4046707 w 7597418"/>
              <a:gd name="connsiteY215" fmla="*/ 19455 h 4221804"/>
              <a:gd name="connsiteX216" fmla="*/ 4105073 w 7597418"/>
              <a:gd name="connsiteY216" fmla="*/ 38910 h 4221804"/>
              <a:gd name="connsiteX217" fmla="*/ 4182894 w 7597418"/>
              <a:gd name="connsiteY217" fmla="*/ 97276 h 4221804"/>
              <a:gd name="connsiteX218" fmla="*/ 4212077 w 7597418"/>
              <a:gd name="connsiteY218" fmla="*/ 107004 h 4221804"/>
              <a:gd name="connsiteX219" fmla="*/ 4280171 w 7597418"/>
              <a:gd name="connsiteY219" fmla="*/ 87549 h 4221804"/>
              <a:gd name="connsiteX220" fmla="*/ 4270443 w 7597418"/>
              <a:gd name="connsiteY220" fmla="*/ 48638 h 4221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7597418" h="4221804">
                <a:moveTo>
                  <a:pt x="4270443" y="48638"/>
                </a:moveTo>
                <a:lnTo>
                  <a:pt x="4270443" y="48638"/>
                </a:lnTo>
                <a:cubicBezTo>
                  <a:pt x="4302868" y="51881"/>
                  <a:pt x="4335175" y="56697"/>
                  <a:pt x="4367719" y="58366"/>
                </a:cubicBezTo>
                <a:cubicBezTo>
                  <a:pt x="4461686" y="63185"/>
                  <a:pt x="4556076" y="60058"/>
                  <a:pt x="4649822" y="68093"/>
                </a:cubicBezTo>
                <a:cubicBezTo>
                  <a:pt x="4670255" y="69844"/>
                  <a:pt x="4688733" y="81064"/>
                  <a:pt x="4708188" y="87549"/>
                </a:cubicBezTo>
                <a:cubicBezTo>
                  <a:pt x="4735372" y="96610"/>
                  <a:pt x="4755832" y="104769"/>
                  <a:pt x="4786009" y="107004"/>
                </a:cubicBezTo>
                <a:cubicBezTo>
                  <a:pt x="4857224" y="112279"/>
                  <a:pt x="4928681" y="113489"/>
                  <a:pt x="5000017" y="116732"/>
                </a:cubicBezTo>
                <a:cubicBezTo>
                  <a:pt x="5045413" y="123217"/>
                  <a:pt x="5090972" y="128648"/>
                  <a:pt x="5136205" y="136187"/>
                </a:cubicBezTo>
                <a:cubicBezTo>
                  <a:pt x="5155660" y="139430"/>
                  <a:pt x="5174876" y="144850"/>
                  <a:pt x="5194571" y="145915"/>
                </a:cubicBezTo>
                <a:cubicBezTo>
                  <a:pt x="5294996" y="151343"/>
                  <a:pt x="5395609" y="152400"/>
                  <a:pt x="5496128" y="155642"/>
                </a:cubicBezTo>
                <a:cubicBezTo>
                  <a:pt x="5570707" y="152400"/>
                  <a:pt x="5645419" y="151429"/>
                  <a:pt x="5719864" y="145915"/>
                </a:cubicBezTo>
                <a:cubicBezTo>
                  <a:pt x="5733197" y="144927"/>
                  <a:pt x="5745405" y="136187"/>
                  <a:pt x="5758775" y="136187"/>
                </a:cubicBezTo>
                <a:cubicBezTo>
                  <a:pt x="5830185" y="136187"/>
                  <a:pt x="5901447" y="142672"/>
                  <a:pt x="5972783" y="145915"/>
                </a:cubicBezTo>
                <a:lnTo>
                  <a:pt x="6040877" y="155642"/>
                </a:lnTo>
                <a:cubicBezTo>
                  <a:pt x="6070013" y="159284"/>
                  <a:pt x="6099388" y="161014"/>
                  <a:pt x="6128426" y="165370"/>
                </a:cubicBezTo>
                <a:cubicBezTo>
                  <a:pt x="6164278" y="170748"/>
                  <a:pt x="6199881" y="177715"/>
                  <a:pt x="6235430" y="184825"/>
                </a:cubicBezTo>
                <a:cubicBezTo>
                  <a:pt x="6264744" y="190688"/>
                  <a:pt x="6293297" y="200718"/>
                  <a:pt x="6322979" y="204280"/>
                </a:cubicBezTo>
                <a:cubicBezTo>
                  <a:pt x="6374591" y="210473"/>
                  <a:pt x="6426741" y="210765"/>
                  <a:pt x="6478622" y="214008"/>
                </a:cubicBezTo>
                <a:cubicBezTo>
                  <a:pt x="6525654" y="220727"/>
                  <a:pt x="6599685" y="232281"/>
                  <a:pt x="6643992" y="233463"/>
                </a:cubicBezTo>
                <a:cubicBezTo>
                  <a:pt x="6854708" y="239082"/>
                  <a:pt x="7065524" y="239948"/>
                  <a:pt x="7276290" y="243191"/>
                </a:cubicBezTo>
                <a:cubicBezTo>
                  <a:pt x="7303539" y="252274"/>
                  <a:pt x="7356215" y="268563"/>
                  <a:pt x="7383294" y="282102"/>
                </a:cubicBezTo>
                <a:cubicBezTo>
                  <a:pt x="7402265" y="291588"/>
                  <a:pt x="7452163" y="332411"/>
                  <a:pt x="7461115" y="340468"/>
                </a:cubicBezTo>
                <a:cubicBezTo>
                  <a:pt x="7484170" y="361217"/>
                  <a:pt x="7514297" y="388464"/>
                  <a:pt x="7529209" y="418289"/>
                </a:cubicBezTo>
                <a:cubicBezTo>
                  <a:pt x="7533795" y="427460"/>
                  <a:pt x="7535337" y="437871"/>
                  <a:pt x="7538937" y="447472"/>
                </a:cubicBezTo>
                <a:cubicBezTo>
                  <a:pt x="7559316" y="501816"/>
                  <a:pt x="7557251" y="484305"/>
                  <a:pt x="7568119" y="535021"/>
                </a:cubicBezTo>
                <a:cubicBezTo>
                  <a:pt x="7575048" y="567355"/>
                  <a:pt x="7587575" y="632298"/>
                  <a:pt x="7587575" y="632298"/>
                </a:cubicBezTo>
                <a:cubicBezTo>
                  <a:pt x="7590817" y="671208"/>
                  <a:pt x="7598450" y="710001"/>
                  <a:pt x="7597302" y="749029"/>
                </a:cubicBezTo>
                <a:cubicBezTo>
                  <a:pt x="7595196" y="820629"/>
                  <a:pt x="7585757" y="891846"/>
                  <a:pt x="7577847" y="963038"/>
                </a:cubicBezTo>
                <a:cubicBezTo>
                  <a:pt x="7576021" y="979471"/>
                  <a:pt x="7572870" y="995840"/>
                  <a:pt x="7568119" y="1011676"/>
                </a:cubicBezTo>
                <a:cubicBezTo>
                  <a:pt x="7557978" y="1045478"/>
                  <a:pt x="7509184" y="1145380"/>
                  <a:pt x="7500026" y="1157591"/>
                </a:cubicBezTo>
                <a:cubicBezTo>
                  <a:pt x="7490298" y="1170561"/>
                  <a:pt x="7480140" y="1183220"/>
                  <a:pt x="7470843" y="1196502"/>
                </a:cubicBezTo>
                <a:cubicBezTo>
                  <a:pt x="7453894" y="1220715"/>
                  <a:pt x="7404665" y="1305460"/>
                  <a:pt x="7373566" y="1313234"/>
                </a:cubicBezTo>
                <a:lnTo>
                  <a:pt x="7334656" y="1322961"/>
                </a:lnTo>
                <a:cubicBezTo>
                  <a:pt x="7321686" y="1329446"/>
                  <a:pt x="7309074" y="1336705"/>
                  <a:pt x="7295745" y="1342417"/>
                </a:cubicBezTo>
                <a:cubicBezTo>
                  <a:pt x="7286320" y="1346456"/>
                  <a:pt x="7276082" y="1348336"/>
                  <a:pt x="7266562" y="1352144"/>
                </a:cubicBezTo>
                <a:cubicBezTo>
                  <a:pt x="7243634" y="1361315"/>
                  <a:pt x="7220764" y="1370710"/>
                  <a:pt x="7198468" y="1381327"/>
                </a:cubicBezTo>
                <a:cubicBezTo>
                  <a:pt x="7125877" y="1415894"/>
                  <a:pt x="6992659" y="1482865"/>
                  <a:pt x="6926094" y="1527242"/>
                </a:cubicBezTo>
                <a:cubicBezTo>
                  <a:pt x="6925322" y="1527756"/>
                  <a:pt x="6796219" y="1616498"/>
                  <a:pt x="6760724" y="1634246"/>
                </a:cubicBezTo>
                <a:cubicBezTo>
                  <a:pt x="6747754" y="1640731"/>
                  <a:pt x="6734404" y="1646507"/>
                  <a:pt x="6721813" y="1653702"/>
                </a:cubicBezTo>
                <a:cubicBezTo>
                  <a:pt x="6711662" y="1659502"/>
                  <a:pt x="6704062" y="1670707"/>
                  <a:pt x="6692630" y="1673157"/>
                </a:cubicBezTo>
                <a:cubicBezTo>
                  <a:pt x="6657610" y="1680661"/>
                  <a:pt x="6621294" y="1679642"/>
                  <a:pt x="6585626" y="1682885"/>
                </a:cubicBezTo>
                <a:cubicBezTo>
                  <a:pt x="6492501" y="1713926"/>
                  <a:pt x="6556323" y="1682985"/>
                  <a:pt x="6498077" y="1731523"/>
                </a:cubicBezTo>
                <a:cubicBezTo>
                  <a:pt x="6489096" y="1739007"/>
                  <a:pt x="6477771" y="1743370"/>
                  <a:pt x="6468894" y="1750978"/>
                </a:cubicBezTo>
                <a:cubicBezTo>
                  <a:pt x="6454967" y="1762915"/>
                  <a:pt x="6429983" y="1789889"/>
                  <a:pt x="6429983" y="1789889"/>
                </a:cubicBezTo>
                <a:cubicBezTo>
                  <a:pt x="6423498" y="1809344"/>
                  <a:pt x="6413428" y="1827953"/>
                  <a:pt x="6410528" y="1848255"/>
                </a:cubicBezTo>
                <a:cubicBezTo>
                  <a:pt x="6402409" y="1905087"/>
                  <a:pt x="6402450" y="1913789"/>
                  <a:pt x="6391073" y="1964987"/>
                </a:cubicBezTo>
                <a:cubicBezTo>
                  <a:pt x="6388173" y="1978038"/>
                  <a:pt x="6385187" y="1991092"/>
                  <a:pt x="6381345" y="2003898"/>
                </a:cubicBezTo>
                <a:cubicBezTo>
                  <a:pt x="6375452" y="2023540"/>
                  <a:pt x="6381785" y="2057289"/>
                  <a:pt x="6361890" y="2062263"/>
                </a:cubicBezTo>
                <a:lnTo>
                  <a:pt x="6322979" y="2071991"/>
                </a:lnTo>
                <a:lnTo>
                  <a:pt x="6264613" y="2110902"/>
                </a:lnTo>
                <a:cubicBezTo>
                  <a:pt x="6254885" y="2117387"/>
                  <a:pt x="6242733" y="2121228"/>
                  <a:pt x="6235430" y="2130357"/>
                </a:cubicBezTo>
                <a:cubicBezTo>
                  <a:pt x="6222460" y="2146570"/>
                  <a:pt x="6211200" y="2164314"/>
                  <a:pt x="6196519" y="2178995"/>
                </a:cubicBezTo>
                <a:cubicBezTo>
                  <a:pt x="6139837" y="2235678"/>
                  <a:pt x="6191191" y="2164972"/>
                  <a:pt x="6147881" y="2217906"/>
                </a:cubicBezTo>
                <a:cubicBezTo>
                  <a:pt x="6124470" y="2246520"/>
                  <a:pt x="6105930" y="2279313"/>
                  <a:pt x="6079788" y="2305455"/>
                </a:cubicBezTo>
                <a:cubicBezTo>
                  <a:pt x="6070060" y="2315183"/>
                  <a:pt x="6059412" y="2324070"/>
                  <a:pt x="6050605" y="2334638"/>
                </a:cubicBezTo>
                <a:cubicBezTo>
                  <a:pt x="6043120" y="2343619"/>
                  <a:pt x="6037345" y="2353907"/>
                  <a:pt x="6031149" y="2363821"/>
                </a:cubicBezTo>
                <a:cubicBezTo>
                  <a:pt x="6021128" y="2379854"/>
                  <a:pt x="6015335" y="2399090"/>
                  <a:pt x="6001966" y="2412459"/>
                </a:cubicBezTo>
                <a:cubicBezTo>
                  <a:pt x="5994715" y="2419710"/>
                  <a:pt x="5982511" y="2418944"/>
                  <a:pt x="5972783" y="2422187"/>
                </a:cubicBezTo>
                <a:cubicBezTo>
                  <a:pt x="5963055" y="2431915"/>
                  <a:pt x="5952553" y="2440925"/>
                  <a:pt x="5943600" y="2451370"/>
                </a:cubicBezTo>
                <a:cubicBezTo>
                  <a:pt x="5927841" y="2469755"/>
                  <a:pt x="5915174" y="2494577"/>
                  <a:pt x="5894962" y="2509736"/>
                </a:cubicBezTo>
                <a:cubicBezTo>
                  <a:pt x="5876256" y="2523765"/>
                  <a:pt x="5853130" y="2532112"/>
                  <a:pt x="5836596" y="2548646"/>
                </a:cubicBezTo>
                <a:lnTo>
                  <a:pt x="5787958" y="2597285"/>
                </a:lnTo>
                <a:cubicBezTo>
                  <a:pt x="5778230" y="2607013"/>
                  <a:pt x="5770222" y="2618837"/>
                  <a:pt x="5758775" y="2626468"/>
                </a:cubicBezTo>
                <a:cubicBezTo>
                  <a:pt x="5749047" y="2632953"/>
                  <a:pt x="5738573" y="2638439"/>
                  <a:pt x="5729592" y="2645923"/>
                </a:cubicBezTo>
                <a:cubicBezTo>
                  <a:pt x="5719024" y="2654730"/>
                  <a:pt x="5712353" y="2668281"/>
                  <a:pt x="5700409" y="2675106"/>
                </a:cubicBezTo>
                <a:cubicBezTo>
                  <a:pt x="5688801" y="2681739"/>
                  <a:pt x="5674468" y="2681591"/>
                  <a:pt x="5661498" y="2684834"/>
                </a:cubicBezTo>
                <a:cubicBezTo>
                  <a:pt x="5586682" y="2734710"/>
                  <a:pt x="5688858" y="2671944"/>
                  <a:pt x="5583677" y="2714017"/>
                </a:cubicBezTo>
                <a:cubicBezTo>
                  <a:pt x="5400904" y="2787128"/>
                  <a:pt x="5662647" y="2703906"/>
                  <a:pt x="5486400" y="2762655"/>
                </a:cubicBezTo>
                <a:cubicBezTo>
                  <a:pt x="5473717" y="2766883"/>
                  <a:pt x="5460345" y="2768710"/>
                  <a:pt x="5447490" y="2772383"/>
                </a:cubicBezTo>
                <a:cubicBezTo>
                  <a:pt x="5437631" y="2775200"/>
                  <a:pt x="5428199" y="2779412"/>
                  <a:pt x="5418307" y="2782110"/>
                </a:cubicBezTo>
                <a:cubicBezTo>
                  <a:pt x="5392510" y="2789145"/>
                  <a:pt x="5364401" y="2789608"/>
                  <a:pt x="5340485" y="2801566"/>
                </a:cubicBezTo>
                <a:cubicBezTo>
                  <a:pt x="5303751" y="2819933"/>
                  <a:pt x="5296452" y="2827848"/>
                  <a:pt x="5252937" y="2830749"/>
                </a:cubicBezTo>
                <a:cubicBezTo>
                  <a:pt x="5171988" y="2836146"/>
                  <a:pt x="5090809" y="2837234"/>
                  <a:pt x="5009745" y="2840476"/>
                </a:cubicBezTo>
                <a:cubicBezTo>
                  <a:pt x="4977319" y="2846961"/>
                  <a:pt x="4944447" y="2851516"/>
                  <a:pt x="4912468" y="2859932"/>
                </a:cubicBezTo>
                <a:cubicBezTo>
                  <a:pt x="4882719" y="2867761"/>
                  <a:pt x="4853927" y="2878877"/>
                  <a:pt x="4824919" y="2889115"/>
                </a:cubicBezTo>
                <a:cubicBezTo>
                  <a:pt x="4777808" y="2905742"/>
                  <a:pt x="4702545" y="2934445"/>
                  <a:pt x="4659549" y="2957208"/>
                </a:cubicBezTo>
                <a:cubicBezTo>
                  <a:pt x="4575205" y="3001860"/>
                  <a:pt x="4544910" y="3037311"/>
                  <a:pt x="4464996" y="3103123"/>
                </a:cubicBezTo>
                <a:cubicBezTo>
                  <a:pt x="4433699" y="3128897"/>
                  <a:pt x="4412431" y="3141751"/>
                  <a:pt x="4387175" y="3171217"/>
                </a:cubicBezTo>
                <a:cubicBezTo>
                  <a:pt x="4376624" y="3183526"/>
                  <a:pt x="4368763" y="3198010"/>
                  <a:pt x="4357992" y="3210127"/>
                </a:cubicBezTo>
                <a:cubicBezTo>
                  <a:pt x="4342759" y="3227264"/>
                  <a:pt x="4325567" y="3242553"/>
                  <a:pt x="4309354" y="3258766"/>
                </a:cubicBezTo>
                <a:lnTo>
                  <a:pt x="4289898" y="3278221"/>
                </a:lnTo>
                <a:cubicBezTo>
                  <a:pt x="4286656" y="3320374"/>
                  <a:pt x="4286150" y="3362827"/>
                  <a:pt x="4280171" y="3404680"/>
                </a:cubicBezTo>
                <a:cubicBezTo>
                  <a:pt x="4276390" y="3431150"/>
                  <a:pt x="4282106" y="3466458"/>
                  <a:pt x="4260715" y="3482502"/>
                </a:cubicBezTo>
                <a:cubicBezTo>
                  <a:pt x="4247745" y="3492230"/>
                  <a:pt x="4234998" y="3502262"/>
                  <a:pt x="4221805" y="3511685"/>
                </a:cubicBezTo>
                <a:cubicBezTo>
                  <a:pt x="4212292" y="3518480"/>
                  <a:pt x="4201751" y="3523837"/>
                  <a:pt x="4192622" y="3531140"/>
                </a:cubicBezTo>
                <a:cubicBezTo>
                  <a:pt x="4185460" y="3536869"/>
                  <a:pt x="4181596" y="3546982"/>
                  <a:pt x="4173166" y="3550595"/>
                </a:cubicBezTo>
                <a:cubicBezTo>
                  <a:pt x="4157969" y="3557108"/>
                  <a:pt x="4140364" y="3555572"/>
                  <a:pt x="4124528" y="3560323"/>
                </a:cubicBezTo>
                <a:cubicBezTo>
                  <a:pt x="4107803" y="3565341"/>
                  <a:pt x="4092240" y="3573647"/>
                  <a:pt x="4075890" y="3579778"/>
                </a:cubicBezTo>
                <a:cubicBezTo>
                  <a:pt x="4038573" y="3593772"/>
                  <a:pt x="4050724" y="3586969"/>
                  <a:pt x="4007796" y="3599234"/>
                </a:cubicBezTo>
                <a:cubicBezTo>
                  <a:pt x="3997937" y="3602051"/>
                  <a:pt x="3988727" y="3607275"/>
                  <a:pt x="3978613" y="3608961"/>
                </a:cubicBezTo>
                <a:cubicBezTo>
                  <a:pt x="3949650" y="3613788"/>
                  <a:pt x="3920247" y="3615446"/>
                  <a:pt x="3891064" y="3618689"/>
                </a:cubicBezTo>
                <a:cubicBezTo>
                  <a:pt x="3756928" y="3652225"/>
                  <a:pt x="4002034" y="3592604"/>
                  <a:pt x="3774332" y="3638144"/>
                </a:cubicBezTo>
                <a:cubicBezTo>
                  <a:pt x="3751184" y="3642774"/>
                  <a:pt x="3729701" y="3654993"/>
                  <a:pt x="3706239" y="3657600"/>
                </a:cubicBezTo>
                <a:cubicBezTo>
                  <a:pt x="3641704" y="3664771"/>
                  <a:pt x="3576536" y="3664085"/>
                  <a:pt x="3511685" y="3667327"/>
                </a:cubicBezTo>
                <a:cubicBezTo>
                  <a:pt x="3096990" y="3722622"/>
                  <a:pt x="3644899" y="3653034"/>
                  <a:pt x="3210128" y="3696510"/>
                </a:cubicBezTo>
                <a:cubicBezTo>
                  <a:pt x="3196825" y="3697840"/>
                  <a:pt x="3184550" y="3705250"/>
                  <a:pt x="3171217" y="3706238"/>
                </a:cubicBezTo>
                <a:cubicBezTo>
                  <a:pt x="3096772" y="3711753"/>
                  <a:pt x="3022060" y="3712723"/>
                  <a:pt x="2947481" y="3715966"/>
                </a:cubicBezTo>
                <a:cubicBezTo>
                  <a:pt x="2566124" y="3779526"/>
                  <a:pt x="2934772" y="3722549"/>
                  <a:pt x="2665379" y="3754876"/>
                </a:cubicBezTo>
                <a:cubicBezTo>
                  <a:pt x="2619849" y="3760340"/>
                  <a:pt x="2574903" y="3770675"/>
                  <a:pt x="2529192" y="3774332"/>
                </a:cubicBezTo>
                <a:lnTo>
                  <a:pt x="2286000" y="3793787"/>
                </a:lnTo>
                <a:cubicBezTo>
                  <a:pt x="2269787" y="3797030"/>
                  <a:pt x="2252150" y="3796121"/>
                  <a:pt x="2237362" y="3803515"/>
                </a:cubicBezTo>
                <a:cubicBezTo>
                  <a:pt x="2191887" y="3826253"/>
                  <a:pt x="2215399" y="3860308"/>
                  <a:pt x="2169268" y="3891063"/>
                </a:cubicBezTo>
                <a:cubicBezTo>
                  <a:pt x="2131553" y="3916207"/>
                  <a:pt x="2151176" y="3906822"/>
                  <a:pt x="2110902" y="3920246"/>
                </a:cubicBezTo>
                <a:cubicBezTo>
                  <a:pt x="2088595" y="3942554"/>
                  <a:pt x="2071830" y="3960753"/>
                  <a:pt x="2042809" y="3978612"/>
                </a:cubicBezTo>
                <a:cubicBezTo>
                  <a:pt x="2018109" y="3993812"/>
                  <a:pt x="1989119" y="4001435"/>
                  <a:pt x="1964988" y="4017523"/>
                </a:cubicBezTo>
                <a:cubicBezTo>
                  <a:pt x="1945533" y="4030493"/>
                  <a:pt x="1923156" y="4039900"/>
                  <a:pt x="1906622" y="4056434"/>
                </a:cubicBezTo>
                <a:cubicBezTo>
                  <a:pt x="1870188" y="4092868"/>
                  <a:pt x="1890490" y="4081267"/>
                  <a:pt x="1848256" y="4095344"/>
                </a:cubicBezTo>
                <a:cubicBezTo>
                  <a:pt x="1838528" y="4101829"/>
                  <a:pt x="1829337" y="4109202"/>
                  <a:pt x="1819073" y="4114800"/>
                </a:cubicBezTo>
                <a:cubicBezTo>
                  <a:pt x="1793612" y="4128688"/>
                  <a:pt x="1764453" y="4136308"/>
                  <a:pt x="1741251" y="4153710"/>
                </a:cubicBezTo>
                <a:cubicBezTo>
                  <a:pt x="1728281" y="4163438"/>
                  <a:pt x="1716842" y="4175642"/>
                  <a:pt x="1702341" y="4182893"/>
                </a:cubicBezTo>
                <a:cubicBezTo>
                  <a:pt x="1671509" y="4198309"/>
                  <a:pt x="1637652" y="4202765"/>
                  <a:pt x="1605064" y="4212076"/>
                </a:cubicBezTo>
                <a:cubicBezTo>
                  <a:pt x="1595205" y="4214893"/>
                  <a:pt x="1585609" y="4218561"/>
                  <a:pt x="1575881" y="4221804"/>
                </a:cubicBezTo>
                <a:cubicBezTo>
                  <a:pt x="1478604" y="4218561"/>
                  <a:pt x="1381214" y="4217791"/>
                  <a:pt x="1284051" y="4212076"/>
                </a:cubicBezTo>
                <a:cubicBezTo>
                  <a:pt x="1254885" y="4210360"/>
                  <a:pt x="1195179" y="4181755"/>
                  <a:pt x="1177047" y="4173166"/>
                </a:cubicBezTo>
                <a:cubicBezTo>
                  <a:pt x="1137731" y="4154543"/>
                  <a:pt x="1099226" y="4134256"/>
                  <a:pt x="1060315" y="4114800"/>
                </a:cubicBezTo>
                <a:cubicBezTo>
                  <a:pt x="972461" y="4070873"/>
                  <a:pt x="1079539" y="4123672"/>
                  <a:pt x="933856" y="4056434"/>
                </a:cubicBezTo>
                <a:cubicBezTo>
                  <a:pt x="920689" y="4050357"/>
                  <a:pt x="908147" y="4042979"/>
                  <a:pt x="894945" y="4036978"/>
                </a:cubicBezTo>
                <a:cubicBezTo>
                  <a:pt x="815322" y="4000785"/>
                  <a:pt x="800895" y="4004542"/>
                  <a:pt x="719847" y="3939702"/>
                </a:cubicBezTo>
                <a:cubicBezTo>
                  <a:pt x="703634" y="3926732"/>
                  <a:pt x="687819" y="3913249"/>
                  <a:pt x="671209" y="3900791"/>
                </a:cubicBezTo>
                <a:cubicBezTo>
                  <a:pt x="661856" y="3893776"/>
                  <a:pt x="650716" y="3889157"/>
                  <a:pt x="642026" y="3881336"/>
                </a:cubicBezTo>
                <a:cubicBezTo>
                  <a:pt x="618166" y="3859862"/>
                  <a:pt x="599612" y="3832502"/>
                  <a:pt x="573932" y="3813242"/>
                </a:cubicBezTo>
                <a:cubicBezTo>
                  <a:pt x="560962" y="3803514"/>
                  <a:pt x="548215" y="3793482"/>
                  <a:pt x="535022" y="3784059"/>
                </a:cubicBezTo>
                <a:cubicBezTo>
                  <a:pt x="525509" y="3777264"/>
                  <a:pt x="514820" y="3772088"/>
                  <a:pt x="505839" y="3764604"/>
                </a:cubicBezTo>
                <a:cubicBezTo>
                  <a:pt x="495271" y="3755797"/>
                  <a:pt x="487101" y="3744374"/>
                  <a:pt x="476656" y="3735421"/>
                </a:cubicBezTo>
                <a:cubicBezTo>
                  <a:pt x="464346" y="3724870"/>
                  <a:pt x="450055" y="3716789"/>
                  <a:pt x="437745" y="3706238"/>
                </a:cubicBezTo>
                <a:cubicBezTo>
                  <a:pt x="427300" y="3697285"/>
                  <a:pt x="419007" y="3686008"/>
                  <a:pt x="408562" y="3677055"/>
                </a:cubicBezTo>
                <a:cubicBezTo>
                  <a:pt x="312676" y="3594867"/>
                  <a:pt x="417482" y="3690029"/>
                  <a:pt x="340468" y="3628417"/>
                </a:cubicBezTo>
                <a:cubicBezTo>
                  <a:pt x="333306" y="3622688"/>
                  <a:pt x="328175" y="3614690"/>
                  <a:pt x="321013" y="3608961"/>
                </a:cubicBezTo>
                <a:cubicBezTo>
                  <a:pt x="298099" y="3590629"/>
                  <a:pt x="279546" y="3583364"/>
                  <a:pt x="252919" y="3570051"/>
                </a:cubicBezTo>
                <a:cubicBezTo>
                  <a:pt x="243192" y="3560323"/>
                  <a:pt x="232544" y="3551436"/>
                  <a:pt x="223737" y="3540868"/>
                </a:cubicBezTo>
                <a:cubicBezTo>
                  <a:pt x="216252" y="3531886"/>
                  <a:pt x="212548" y="3519952"/>
                  <a:pt x="204281" y="3511685"/>
                </a:cubicBezTo>
                <a:cubicBezTo>
                  <a:pt x="196014" y="3503418"/>
                  <a:pt x="184826" y="3498714"/>
                  <a:pt x="175098" y="3492229"/>
                </a:cubicBezTo>
                <a:cubicBezTo>
                  <a:pt x="168613" y="3479259"/>
                  <a:pt x="162837" y="3465909"/>
                  <a:pt x="155643" y="3453319"/>
                </a:cubicBezTo>
                <a:cubicBezTo>
                  <a:pt x="100640" y="3357063"/>
                  <a:pt x="175532" y="3502823"/>
                  <a:pt x="116732" y="3385225"/>
                </a:cubicBezTo>
                <a:cubicBezTo>
                  <a:pt x="95387" y="3278492"/>
                  <a:pt x="123175" y="3403893"/>
                  <a:pt x="77822" y="3258766"/>
                </a:cubicBezTo>
                <a:cubicBezTo>
                  <a:pt x="69846" y="3233244"/>
                  <a:pt x="64851" y="3206885"/>
                  <a:pt x="58366" y="3180944"/>
                </a:cubicBezTo>
                <a:cubicBezTo>
                  <a:pt x="55124" y="3151761"/>
                  <a:pt x="53742" y="3122311"/>
                  <a:pt x="48639" y="3093395"/>
                </a:cubicBezTo>
                <a:cubicBezTo>
                  <a:pt x="43992" y="3067063"/>
                  <a:pt x="32136" y="3042149"/>
                  <a:pt x="29183" y="3015574"/>
                </a:cubicBezTo>
                <a:cubicBezTo>
                  <a:pt x="19131" y="2925108"/>
                  <a:pt x="16370" y="2833980"/>
                  <a:pt x="9728" y="2743200"/>
                </a:cubicBezTo>
                <a:cubicBezTo>
                  <a:pt x="6643" y="2701035"/>
                  <a:pt x="0" y="2616740"/>
                  <a:pt x="0" y="2616740"/>
                </a:cubicBezTo>
                <a:cubicBezTo>
                  <a:pt x="3243" y="2558374"/>
                  <a:pt x="9728" y="2500098"/>
                  <a:pt x="9728" y="2441642"/>
                </a:cubicBezTo>
                <a:cubicBezTo>
                  <a:pt x="9728" y="2425108"/>
                  <a:pt x="0" y="2409538"/>
                  <a:pt x="0" y="2393004"/>
                </a:cubicBezTo>
                <a:cubicBezTo>
                  <a:pt x="0" y="2344258"/>
                  <a:pt x="1714" y="2295172"/>
                  <a:pt x="9728" y="2247089"/>
                </a:cubicBezTo>
                <a:cubicBezTo>
                  <a:pt x="11650" y="2235557"/>
                  <a:pt x="21484" y="2226704"/>
                  <a:pt x="29183" y="2217906"/>
                </a:cubicBezTo>
                <a:cubicBezTo>
                  <a:pt x="48901" y="2195372"/>
                  <a:pt x="77707" y="2164461"/>
                  <a:pt x="107005" y="2149812"/>
                </a:cubicBezTo>
                <a:cubicBezTo>
                  <a:pt x="116176" y="2145226"/>
                  <a:pt x="126460" y="2143327"/>
                  <a:pt x="136188" y="2140085"/>
                </a:cubicBezTo>
                <a:cubicBezTo>
                  <a:pt x="145916" y="2133600"/>
                  <a:pt x="154424" y="2124734"/>
                  <a:pt x="165371" y="2120629"/>
                </a:cubicBezTo>
                <a:cubicBezTo>
                  <a:pt x="180852" y="2114824"/>
                  <a:pt x="197969" y="2114912"/>
                  <a:pt x="214009" y="2110902"/>
                </a:cubicBezTo>
                <a:cubicBezTo>
                  <a:pt x="223957" y="2108415"/>
                  <a:pt x="233244" y="2103661"/>
                  <a:pt x="243192" y="2101174"/>
                </a:cubicBezTo>
                <a:cubicBezTo>
                  <a:pt x="259232" y="2097164"/>
                  <a:pt x="275790" y="2095456"/>
                  <a:pt x="291830" y="2091446"/>
                </a:cubicBezTo>
                <a:cubicBezTo>
                  <a:pt x="338078" y="2079884"/>
                  <a:pt x="305352" y="2081086"/>
                  <a:pt x="359924" y="2071991"/>
                </a:cubicBezTo>
                <a:cubicBezTo>
                  <a:pt x="496392" y="2049246"/>
                  <a:pt x="473207" y="2056162"/>
                  <a:pt x="593388" y="2042808"/>
                </a:cubicBezTo>
                <a:cubicBezTo>
                  <a:pt x="759406" y="2024361"/>
                  <a:pt x="570209" y="2040294"/>
                  <a:pt x="807396" y="2023353"/>
                </a:cubicBezTo>
                <a:cubicBezTo>
                  <a:pt x="829805" y="2019618"/>
                  <a:pt x="871001" y="2015870"/>
                  <a:pt x="894945" y="2003898"/>
                </a:cubicBezTo>
                <a:cubicBezTo>
                  <a:pt x="905402" y="1998669"/>
                  <a:pt x="913977" y="1990243"/>
                  <a:pt x="924128" y="1984442"/>
                </a:cubicBezTo>
                <a:cubicBezTo>
                  <a:pt x="1010535" y="1935066"/>
                  <a:pt x="921112" y="1992938"/>
                  <a:pt x="992222" y="1945532"/>
                </a:cubicBezTo>
                <a:cubicBezTo>
                  <a:pt x="998707" y="1935804"/>
                  <a:pt x="1004069" y="1925226"/>
                  <a:pt x="1011677" y="1916349"/>
                </a:cubicBezTo>
                <a:cubicBezTo>
                  <a:pt x="1023614" y="1902422"/>
                  <a:pt x="1037618" y="1890408"/>
                  <a:pt x="1050588" y="1877438"/>
                </a:cubicBezTo>
                <a:lnTo>
                  <a:pt x="1079771" y="1848255"/>
                </a:lnTo>
                <a:cubicBezTo>
                  <a:pt x="1089499" y="1838527"/>
                  <a:pt x="1095903" y="1823422"/>
                  <a:pt x="1108954" y="1819072"/>
                </a:cubicBezTo>
                <a:cubicBezTo>
                  <a:pt x="1182307" y="1794620"/>
                  <a:pt x="1091890" y="1827604"/>
                  <a:pt x="1167319" y="1789889"/>
                </a:cubicBezTo>
                <a:cubicBezTo>
                  <a:pt x="1176490" y="1785303"/>
                  <a:pt x="1187077" y="1784200"/>
                  <a:pt x="1196502" y="1780161"/>
                </a:cubicBezTo>
                <a:cubicBezTo>
                  <a:pt x="1209831" y="1774449"/>
                  <a:pt x="1222084" y="1766418"/>
                  <a:pt x="1235413" y="1760706"/>
                </a:cubicBezTo>
                <a:cubicBezTo>
                  <a:pt x="1244838" y="1756667"/>
                  <a:pt x="1255425" y="1755564"/>
                  <a:pt x="1264596" y="1750978"/>
                </a:cubicBezTo>
                <a:cubicBezTo>
                  <a:pt x="1275053" y="1745750"/>
                  <a:pt x="1283322" y="1736751"/>
                  <a:pt x="1293779" y="1731523"/>
                </a:cubicBezTo>
                <a:cubicBezTo>
                  <a:pt x="1332410" y="1712208"/>
                  <a:pt x="1316304" y="1734199"/>
                  <a:pt x="1352145" y="1702340"/>
                </a:cubicBezTo>
                <a:cubicBezTo>
                  <a:pt x="1372709" y="1684061"/>
                  <a:pt x="1391056" y="1663429"/>
                  <a:pt x="1410511" y="1643974"/>
                </a:cubicBezTo>
                <a:cubicBezTo>
                  <a:pt x="1423481" y="1631004"/>
                  <a:pt x="1437485" y="1618990"/>
                  <a:pt x="1449422" y="1605063"/>
                </a:cubicBezTo>
                <a:lnTo>
                  <a:pt x="1566154" y="1468876"/>
                </a:lnTo>
                <a:lnTo>
                  <a:pt x="1624519" y="1400783"/>
                </a:lnTo>
                <a:cubicBezTo>
                  <a:pt x="1640143" y="1382318"/>
                  <a:pt x="1731450" y="1271129"/>
                  <a:pt x="1741251" y="1264595"/>
                </a:cubicBezTo>
                <a:cubicBezTo>
                  <a:pt x="1750979" y="1258110"/>
                  <a:pt x="1762504" y="1253731"/>
                  <a:pt x="1770434" y="1245140"/>
                </a:cubicBezTo>
                <a:cubicBezTo>
                  <a:pt x="1801693" y="1211276"/>
                  <a:pt x="1825396" y="1170723"/>
                  <a:pt x="1857983" y="1138136"/>
                </a:cubicBezTo>
                <a:lnTo>
                  <a:pt x="1916349" y="1079770"/>
                </a:lnTo>
                <a:cubicBezTo>
                  <a:pt x="1922834" y="1073285"/>
                  <a:pt x="1928174" y="1065403"/>
                  <a:pt x="1935805" y="1060315"/>
                </a:cubicBezTo>
                <a:cubicBezTo>
                  <a:pt x="1945533" y="1053830"/>
                  <a:pt x="1956007" y="1048344"/>
                  <a:pt x="1964988" y="1040859"/>
                </a:cubicBezTo>
                <a:cubicBezTo>
                  <a:pt x="1975556" y="1032052"/>
                  <a:pt x="1983603" y="1020483"/>
                  <a:pt x="1994171" y="1011676"/>
                </a:cubicBezTo>
                <a:cubicBezTo>
                  <a:pt x="2035987" y="976829"/>
                  <a:pt x="2008666" y="1004429"/>
                  <a:pt x="2052537" y="982493"/>
                </a:cubicBezTo>
                <a:cubicBezTo>
                  <a:pt x="2062994" y="977265"/>
                  <a:pt x="2071262" y="968266"/>
                  <a:pt x="2081719" y="963038"/>
                </a:cubicBezTo>
                <a:cubicBezTo>
                  <a:pt x="2097337" y="955229"/>
                  <a:pt x="2114401" y="950675"/>
                  <a:pt x="2130358" y="943583"/>
                </a:cubicBezTo>
                <a:cubicBezTo>
                  <a:pt x="2143609" y="937694"/>
                  <a:pt x="2155511" y="928713"/>
                  <a:pt x="2169268" y="924127"/>
                </a:cubicBezTo>
                <a:cubicBezTo>
                  <a:pt x="2194635" y="915671"/>
                  <a:pt x="2247090" y="904672"/>
                  <a:pt x="2247090" y="904672"/>
                </a:cubicBezTo>
                <a:cubicBezTo>
                  <a:pt x="2256818" y="911157"/>
                  <a:pt x="2268970" y="914998"/>
                  <a:pt x="2276273" y="924127"/>
                </a:cubicBezTo>
                <a:cubicBezTo>
                  <a:pt x="2281454" y="930604"/>
                  <a:pt x="2294952" y="989506"/>
                  <a:pt x="2295728" y="992221"/>
                </a:cubicBezTo>
                <a:cubicBezTo>
                  <a:pt x="2303523" y="1019503"/>
                  <a:pt x="2310089" y="1034377"/>
                  <a:pt x="2324911" y="1060315"/>
                </a:cubicBezTo>
                <a:cubicBezTo>
                  <a:pt x="2330711" y="1070466"/>
                  <a:pt x="2337063" y="1080369"/>
                  <a:pt x="2344366" y="1089498"/>
                </a:cubicBezTo>
                <a:cubicBezTo>
                  <a:pt x="2357821" y="1106316"/>
                  <a:pt x="2374379" y="1117765"/>
                  <a:pt x="2393005" y="1128408"/>
                </a:cubicBezTo>
                <a:cubicBezTo>
                  <a:pt x="2405595" y="1135602"/>
                  <a:pt x="2418587" y="1142151"/>
                  <a:pt x="2431915" y="1147863"/>
                </a:cubicBezTo>
                <a:cubicBezTo>
                  <a:pt x="2470640" y="1164460"/>
                  <a:pt x="2454332" y="1148287"/>
                  <a:pt x="2490281" y="1177046"/>
                </a:cubicBezTo>
                <a:cubicBezTo>
                  <a:pt x="2497443" y="1182775"/>
                  <a:pt x="2502400" y="1190999"/>
                  <a:pt x="2509737" y="1196502"/>
                </a:cubicBezTo>
                <a:cubicBezTo>
                  <a:pt x="2528443" y="1210531"/>
                  <a:pt x="2548647" y="1222442"/>
                  <a:pt x="2568102" y="1235412"/>
                </a:cubicBezTo>
                <a:lnTo>
                  <a:pt x="2597285" y="1254868"/>
                </a:lnTo>
                <a:cubicBezTo>
                  <a:pt x="2607013" y="1261353"/>
                  <a:pt x="2618201" y="1266056"/>
                  <a:pt x="2626468" y="1274323"/>
                </a:cubicBezTo>
                <a:cubicBezTo>
                  <a:pt x="2632953" y="1280808"/>
                  <a:pt x="2638060" y="1289059"/>
                  <a:pt x="2645924" y="1293778"/>
                </a:cubicBezTo>
                <a:cubicBezTo>
                  <a:pt x="2654717" y="1299054"/>
                  <a:pt x="2665682" y="1299467"/>
                  <a:pt x="2675107" y="1303506"/>
                </a:cubicBezTo>
                <a:cubicBezTo>
                  <a:pt x="2688435" y="1309218"/>
                  <a:pt x="2701427" y="1315766"/>
                  <a:pt x="2714017" y="1322961"/>
                </a:cubicBezTo>
                <a:cubicBezTo>
                  <a:pt x="2766817" y="1353133"/>
                  <a:pt x="2718878" y="1334310"/>
                  <a:pt x="2772383" y="1352144"/>
                </a:cubicBezTo>
                <a:lnTo>
                  <a:pt x="2850205" y="1332689"/>
                </a:lnTo>
                <a:cubicBezTo>
                  <a:pt x="2863175" y="1329446"/>
                  <a:pt x="2876005" y="1325583"/>
                  <a:pt x="2889115" y="1322961"/>
                </a:cubicBezTo>
                <a:cubicBezTo>
                  <a:pt x="3035718" y="1293643"/>
                  <a:pt x="2853101" y="1330966"/>
                  <a:pt x="2976664" y="1303506"/>
                </a:cubicBezTo>
                <a:cubicBezTo>
                  <a:pt x="2992804" y="1299919"/>
                  <a:pt x="3009351" y="1298128"/>
                  <a:pt x="3025302" y="1293778"/>
                </a:cubicBezTo>
                <a:cubicBezTo>
                  <a:pt x="3045087" y="1288382"/>
                  <a:pt x="3065325" y="1283494"/>
                  <a:pt x="3083668" y="1274323"/>
                </a:cubicBezTo>
                <a:cubicBezTo>
                  <a:pt x="3093104" y="1269605"/>
                  <a:pt x="3136149" y="1245791"/>
                  <a:pt x="3151762" y="1245140"/>
                </a:cubicBezTo>
                <a:cubicBezTo>
                  <a:pt x="3297586" y="1239064"/>
                  <a:pt x="3443592" y="1238655"/>
                  <a:pt x="3589507" y="1235412"/>
                </a:cubicBezTo>
                <a:cubicBezTo>
                  <a:pt x="3604141" y="1220778"/>
                  <a:pt x="3638985" y="1191021"/>
                  <a:pt x="3647873" y="1167319"/>
                </a:cubicBezTo>
                <a:cubicBezTo>
                  <a:pt x="3653678" y="1151838"/>
                  <a:pt x="3654013" y="1134820"/>
                  <a:pt x="3657600" y="1118680"/>
                </a:cubicBezTo>
                <a:cubicBezTo>
                  <a:pt x="3675949" y="1036107"/>
                  <a:pt x="3660189" y="1129739"/>
                  <a:pt x="3677056" y="1011676"/>
                </a:cubicBezTo>
                <a:cubicBezTo>
                  <a:pt x="3673991" y="965704"/>
                  <a:pt x="3663959" y="803079"/>
                  <a:pt x="3657600" y="749029"/>
                </a:cubicBezTo>
                <a:cubicBezTo>
                  <a:pt x="3655668" y="732609"/>
                  <a:pt x="3651115" y="716604"/>
                  <a:pt x="3647873" y="700391"/>
                </a:cubicBezTo>
                <a:cubicBezTo>
                  <a:pt x="3651115" y="509080"/>
                  <a:pt x="3651431" y="317698"/>
                  <a:pt x="3657600" y="126459"/>
                </a:cubicBezTo>
                <a:cubicBezTo>
                  <a:pt x="3657931" y="116210"/>
                  <a:pt x="3662742" y="106447"/>
                  <a:pt x="3667328" y="97276"/>
                </a:cubicBezTo>
                <a:cubicBezTo>
                  <a:pt x="3672556" y="86819"/>
                  <a:pt x="3678516" y="76360"/>
                  <a:pt x="3686783" y="68093"/>
                </a:cubicBezTo>
                <a:cubicBezTo>
                  <a:pt x="3708076" y="46800"/>
                  <a:pt x="3748647" y="35604"/>
                  <a:pt x="3774332" y="29183"/>
                </a:cubicBezTo>
                <a:lnTo>
                  <a:pt x="3852154" y="9727"/>
                </a:lnTo>
                <a:lnTo>
                  <a:pt x="3891064" y="0"/>
                </a:lnTo>
                <a:cubicBezTo>
                  <a:pt x="3969375" y="6525"/>
                  <a:pt x="3987634" y="1733"/>
                  <a:pt x="4046707" y="19455"/>
                </a:cubicBezTo>
                <a:cubicBezTo>
                  <a:pt x="4066350" y="25348"/>
                  <a:pt x="4105073" y="38910"/>
                  <a:pt x="4105073" y="38910"/>
                </a:cubicBezTo>
                <a:cubicBezTo>
                  <a:pt x="4128120" y="61958"/>
                  <a:pt x="4149891" y="86275"/>
                  <a:pt x="4182894" y="97276"/>
                </a:cubicBezTo>
                <a:lnTo>
                  <a:pt x="4212077" y="107004"/>
                </a:lnTo>
                <a:cubicBezTo>
                  <a:pt x="4219340" y="105188"/>
                  <a:pt x="4270206" y="93528"/>
                  <a:pt x="4280171" y="87549"/>
                </a:cubicBezTo>
                <a:cubicBezTo>
                  <a:pt x="4288035" y="82830"/>
                  <a:pt x="4272064" y="55123"/>
                  <a:pt x="4270443" y="48638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 w="476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251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Больших Держав</a:t>
            </a:r>
            <a:br>
              <a:rPr lang="ru-RU" dirty="0"/>
            </a:br>
            <a:r>
              <a:rPr lang="ru-RU" dirty="0"/>
              <a:t>(геополитика </a:t>
            </a:r>
            <a:r>
              <a:rPr lang="ru-RU" dirty="0" err="1"/>
              <a:t>трампизма</a:t>
            </a:r>
            <a:r>
              <a:rPr lang="ru-RU" dirty="0"/>
              <a:t>)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MIGA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VIKSAT</a:t>
            </a:r>
          </a:p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BHARAT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47528" y="2082118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586483" y="266586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39415" y="3253778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20BEBA-8EF8-2F4A-8B3E-65F251F173D9}"/>
              </a:ext>
            </a:extLst>
          </p:cNvPr>
          <p:cNvSpPr txBox="1"/>
          <p:nvPr/>
        </p:nvSpPr>
        <p:spPr>
          <a:xfrm>
            <a:off x="1698387" y="283307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MAGA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46A6D3-32F3-404C-B122-D0D12C40743A}"/>
              </a:ext>
            </a:extLst>
          </p:cNvPr>
          <p:cNvSpPr txBox="1"/>
          <p:nvPr/>
        </p:nvSpPr>
        <p:spPr>
          <a:xfrm>
            <a:off x="4510039" y="259918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MEGA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E6B325-250C-104C-B943-8F51B855A080}"/>
              </a:ext>
            </a:extLst>
          </p:cNvPr>
          <p:cNvSpPr txBox="1"/>
          <p:nvPr/>
        </p:nvSpPr>
        <p:spPr>
          <a:xfrm>
            <a:off x="6052470" y="2304075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PUTIN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56462A-D93F-8A4E-83C4-649D7BB35E4A}"/>
              </a:ext>
            </a:extLst>
          </p:cNvPr>
          <p:cNvSpPr txBox="1"/>
          <p:nvPr/>
        </p:nvSpPr>
        <p:spPr>
          <a:xfrm>
            <a:off x="5238271" y="3179778"/>
            <a:ext cx="747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Великий </a:t>
            </a:r>
          </a:p>
          <a:p>
            <a:r>
              <a:rPr lang="ru-RU" sz="1000" b="1" dirty="0">
                <a:solidFill>
                  <a:srgbClr val="002060"/>
                </a:solidFill>
              </a:rPr>
              <a:t>Израиль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1BDAED8-B0E7-3145-98E5-2B61D49C99C1}"/>
              </a:ext>
            </a:extLst>
          </p:cNvPr>
          <p:cNvCxnSpPr/>
          <p:nvPr/>
        </p:nvCxnSpPr>
        <p:spPr>
          <a:xfrm>
            <a:off x="1817777" y="3429000"/>
            <a:ext cx="464138" cy="127267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06E5C77-2143-5744-8F5B-0CB8D11DCCC7}"/>
              </a:ext>
            </a:extLst>
          </p:cNvPr>
          <p:cNvSpPr txBox="1"/>
          <p:nvPr/>
        </p:nvSpPr>
        <p:spPr>
          <a:xfrm>
            <a:off x="1702910" y="3496847"/>
            <a:ext cx="579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стена</a:t>
            </a:r>
          </a:p>
        </p:txBody>
      </p:sp>
    </p:spTree>
    <p:extLst>
      <p:ext uri="{BB962C8B-B14F-4D97-AF65-F5344CB8AC3E}">
        <p14:creationId xmlns:p14="http://schemas.microsoft.com/office/powerpoint/2010/main" val="183047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Радикальный дуализм – основа геополитической теории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Хэлфорд</a:t>
            </a:r>
            <a:r>
              <a:rPr lang="ru-RU" dirty="0"/>
              <a:t> </a:t>
            </a:r>
            <a:r>
              <a:rPr lang="ru-RU" dirty="0" err="1"/>
              <a:t>Макиндер</a:t>
            </a:r>
            <a:r>
              <a:rPr lang="ru-RU" dirty="0"/>
              <a:t> (1861–1947)** – основатель геополитики. </a:t>
            </a:r>
            <a:r>
              <a:rPr lang="en-US" dirty="0"/>
              <a:t>"The Geographical Pivot of History”</a:t>
            </a:r>
            <a:r>
              <a:rPr lang="ru-RU" dirty="0"/>
              <a:t> «Географический стержень истории» (1904) </a:t>
            </a:r>
            <a:endParaRPr lang="en-US" dirty="0"/>
          </a:p>
          <a:p>
            <a:r>
              <a:rPr lang="ru-RU" dirty="0"/>
              <a:t>Противостояние двух глобальных сил: Суша (</a:t>
            </a:r>
            <a:r>
              <a:rPr lang="en-GB" dirty="0"/>
              <a:t>Heartland) </a:t>
            </a:r>
            <a:r>
              <a:rPr lang="ru-RU" dirty="0"/>
              <a:t>против Морской Державы (</a:t>
            </a:r>
            <a:r>
              <a:rPr lang="en-GB" dirty="0"/>
              <a:t>Sea Power).  </a:t>
            </a:r>
            <a:endParaRPr lang="en-US" dirty="0"/>
          </a:p>
          <a:p>
            <a:r>
              <a:rPr lang="ru-RU" dirty="0"/>
              <a:t>В истории: </a:t>
            </a:r>
          </a:p>
          <a:p>
            <a:r>
              <a:rPr lang="ru-RU" dirty="0"/>
              <a:t>Морская держава: Афины, Карфаген, Венеция, Голландия, Великобритания.  </a:t>
            </a:r>
          </a:p>
          <a:p>
            <a:r>
              <a:rPr lang="ru-RU" dirty="0"/>
              <a:t>Сухопутная держава: Спарта, Рим, Австрия, Германия, Россия.  </a:t>
            </a:r>
          </a:p>
          <a:p>
            <a:r>
              <a:rPr lang="ru-RU" dirty="0"/>
              <a:t>Характеристика: </a:t>
            </a:r>
          </a:p>
          <a:p>
            <a:r>
              <a:rPr lang="ru-RU" dirty="0"/>
              <a:t> Морская держава – торговля, либерализм, демократия, прогресс, наука, предпринимательство.  </a:t>
            </a:r>
            <a:endParaRPr lang="en-US" dirty="0"/>
          </a:p>
          <a:p>
            <a:r>
              <a:rPr lang="ru-RU" dirty="0"/>
              <a:t> Сухопутная держава – сила, консерватизм, иерархия, религия, стабильность.  </a:t>
            </a:r>
            <a:r>
              <a:rPr lang="en-US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701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геополитические термины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TW" sz="3600" b="1" dirty="0"/>
              <a:t>Sea Power </a:t>
            </a:r>
            <a:r>
              <a:rPr lang="ru-RU" sz="3600" dirty="0"/>
              <a:t>Морская держава, господство над океанами </a:t>
            </a:r>
            <a:endParaRPr lang="en-US" altLang="zh-CN" sz="3600" b="1" dirty="0"/>
          </a:p>
          <a:p>
            <a:r>
              <a:rPr lang="en-US" altLang="zh-TW" sz="3600" b="1" dirty="0"/>
              <a:t>Land Power </a:t>
            </a:r>
            <a:r>
              <a:rPr lang="ru-RU" altLang="zh-TW" sz="3600" dirty="0"/>
              <a:t>К</a:t>
            </a:r>
            <a:r>
              <a:rPr lang="ru-RU" sz="3600" dirty="0"/>
              <a:t>онтроль над континентами</a:t>
            </a:r>
            <a:endParaRPr lang="en-US" altLang="zh-TW" sz="3600" b="1" dirty="0"/>
          </a:p>
          <a:p>
            <a:r>
              <a:rPr lang="en-US" altLang="zh-TW" sz="3600" b="1" dirty="0"/>
              <a:t>Rimland </a:t>
            </a:r>
            <a:r>
              <a:rPr lang="ru-RU" altLang="zh-TW" sz="3600" b="1" dirty="0"/>
              <a:t> </a:t>
            </a:r>
            <a:r>
              <a:rPr lang="ru-RU" sz="3600" dirty="0"/>
              <a:t>пограничные зоны между морскими и сухопутными державами </a:t>
            </a:r>
            <a:endParaRPr lang="en-US" altLang="zh-TW" sz="3600" b="1" dirty="0"/>
          </a:p>
          <a:p>
            <a:r>
              <a:rPr lang="en-US" altLang="zh-CN" sz="3600" b="1" dirty="0"/>
              <a:t>Inner Crescent</a:t>
            </a:r>
            <a:r>
              <a:rPr lang="ru-RU" altLang="zh-CN" sz="3600" b="1" dirty="0"/>
              <a:t> </a:t>
            </a:r>
            <a:r>
              <a:rPr lang="ru-RU" altLang="zh-CN" sz="3600" dirty="0"/>
              <a:t>внутренний полумесяц</a:t>
            </a:r>
            <a:endParaRPr lang="en-US" altLang="zh-CN" sz="3600" dirty="0"/>
          </a:p>
          <a:p>
            <a:r>
              <a:rPr lang="en-US" altLang="zh-CN" sz="3600" b="1" dirty="0"/>
              <a:t>Outer Crescent</a:t>
            </a:r>
            <a:r>
              <a:rPr lang="ru-RU" altLang="zh-CN" sz="3600" b="1" dirty="0"/>
              <a:t> </a:t>
            </a:r>
            <a:r>
              <a:rPr lang="ru-RU" altLang="zh-CN" sz="3600" dirty="0"/>
              <a:t>внешний полумесяц</a:t>
            </a:r>
          </a:p>
          <a:p>
            <a:r>
              <a:rPr lang="en-US" altLang="zh-CN" sz="3600" b="1" dirty="0"/>
              <a:t>Heartland</a:t>
            </a:r>
            <a:r>
              <a:rPr lang="ru-RU" altLang="zh-CN" sz="3600" b="1" dirty="0"/>
              <a:t> </a:t>
            </a:r>
            <a:r>
              <a:rPr lang="ru-RU" sz="3600" dirty="0"/>
              <a:t>ключевая географическая зона, центр власти</a:t>
            </a:r>
            <a:endParaRPr lang="en-US" altLang="zh-CN" sz="3600" b="1" dirty="0"/>
          </a:p>
          <a:p>
            <a:r>
              <a:rPr lang="en-US" altLang="zh-CN" sz="3600" b="1" dirty="0"/>
              <a:t>World Island</a:t>
            </a:r>
            <a:r>
              <a:rPr lang="ru-RU" altLang="zh-CN" sz="3600" b="1" dirty="0"/>
              <a:t> </a:t>
            </a:r>
            <a:r>
              <a:rPr lang="ru-RU" altLang="zh-CN" sz="3600" dirty="0"/>
              <a:t>Мировой Остров</a:t>
            </a:r>
            <a:r>
              <a:rPr lang="en-US" altLang="zh-CN" sz="3600" b="1" dirty="0"/>
              <a:t> </a:t>
            </a:r>
            <a:endParaRPr lang="en-US" altLang="zh-TW" sz="3600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27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Карта </a:t>
            </a:r>
            <a:r>
              <a:rPr lang="ru-RU" dirty="0" err="1"/>
              <a:t>Макиндера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1" y="1193762"/>
            <a:ext cx="10647947" cy="5252004"/>
          </a:xfrm>
        </p:spPr>
      </p:pic>
    </p:spTree>
    <p:extLst>
      <p:ext uri="{BB962C8B-B14F-4D97-AF65-F5344CB8AC3E}">
        <p14:creationId xmlns:p14="http://schemas.microsoft.com/office/powerpoint/2010/main" val="213979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/>
              <a:t>Закон </a:t>
            </a:r>
            <a:r>
              <a:rPr lang="ru-RU" dirty="0" err="1"/>
              <a:t>Макиндера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195481"/>
          </a:xfrm>
        </p:spPr>
        <p:txBody>
          <a:bodyPr>
            <a:norm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4400" b="1" dirty="0">
                <a:solidFill>
                  <a:srgbClr val="FFFF00"/>
                </a:solidFill>
              </a:rPr>
              <a:t>Кто контролирует Восточную Европу, тот контролирует </a:t>
            </a:r>
            <a:r>
              <a:rPr lang="ru-RU" sz="4400" b="1" dirty="0" err="1">
                <a:solidFill>
                  <a:srgbClr val="FFFF00"/>
                </a:solidFill>
              </a:rPr>
              <a:t>Хартлэнд</a:t>
            </a:r>
            <a:r>
              <a:rPr lang="ru-RU" sz="4400" b="1" dirty="0">
                <a:solidFill>
                  <a:srgbClr val="FFFF00"/>
                </a:solidFill>
              </a:rPr>
              <a:t>, кто контролирует </a:t>
            </a:r>
            <a:r>
              <a:rPr lang="ru-RU" sz="4400" b="1" dirty="0" err="1">
                <a:solidFill>
                  <a:srgbClr val="FFFF00"/>
                </a:solidFill>
              </a:rPr>
              <a:t>Хартлэнд</a:t>
            </a:r>
            <a:r>
              <a:rPr lang="ru-RU" sz="4400" b="1" dirty="0">
                <a:solidFill>
                  <a:srgbClr val="FFFF00"/>
                </a:solidFill>
              </a:rPr>
              <a:t>, тот контролирует мир. </a:t>
            </a:r>
          </a:p>
        </p:txBody>
      </p:sp>
    </p:spTree>
    <p:extLst>
      <p:ext uri="{BB962C8B-B14F-4D97-AF65-F5344CB8AC3E}">
        <p14:creationId xmlns:p14="http://schemas.microsoft.com/office/powerpoint/2010/main" val="765348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Битва за Евразию: окружение Евразии </a:t>
            </a:r>
            <a:r>
              <a:rPr lang="en-US" dirty="0"/>
              <a:t>(</a:t>
            </a:r>
            <a:r>
              <a:rPr lang="ru-RU" dirty="0"/>
              <a:t>стратегия анаконды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052637"/>
            <a:ext cx="10543257" cy="4544779"/>
          </a:xfrm>
        </p:spPr>
      </p:pic>
      <p:sp>
        <p:nvSpPr>
          <p:cNvPr id="5" name="TextBox 4"/>
          <p:cNvSpPr txBox="1"/>
          <p:nvPr/>
        </p:nvSpPr>
        <p:spPr>
          <a:xfrm>
            <a:off x="3573379" y="2671012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Sea Power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>
            <a:stCxn id="5" idx="3"/>
          </p:cNvCxnSpPr>
          <p:nvPr/>
        </p:nvCxnSpPr>
        <p:spPr>
          <a:xfrm>
            <a:off x="5317767" y="2901845"/>
            <a:ext cx="277498" cy="23033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1" idx="9"/>
          </p:cNvCxnSpPr>
          <p:nvPr/>
        </p:nvCxnSpPr>
        <p:spPr>
          <a:xfrm flipH="1" flipV="1">
            <a:off x="6953572" y="3272589"/>
            <a:ext cx="650386" cy="123925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4185455" y="2284236"/>
            <a:ext cx="5536234" cy="3544811"/>
          </a:xfrm>
          <a:custGeom>
            <a:avLst/>
            <a:gdLst>
              <a:gd name="connsiteX0" fmla="*/ 398577 w 5536234"/>
              <a:gd name="connsiteY0" fmla="*/ 843975 h 3544811"/>
              <a:gd name="connsiteX1" fmla="*/ 326387 w 5536234"/>
              <a:gd name="connsiteY1" fmla="*/ 1192890 h 3544811"/>
              <a:gd name="connsiteX2" fmla="*/ 13566 w 5536234"/>
              <a:gd name="connsiteY2" fmla="*/ 1866659 h 3544811"/>
              <a:gd name="connsiteX3" fmla="*/ 831713 w 5536234"/>
              <a:gd name="connsiteY3" fmla="*/ 2396048 h 3544811"/>
              <a:gd name="connsiteX4" fmla="*/ 1156566 w 5536234"/>
              <a:gd name="connsiteY4" fmla="*/ 3490922 h 3544811"/>
              <a:gd name="connsiteX5" fmla="*/ 2359724 w 5536234"/>
              <a:gd name="connsiteY5" fmla="*/ 3346543 h 3544811"/>
              <a:gd name="connsiteX6" fmla="*/ 2371756 w 5536234"/>
              <a:gd name="connsiteY6" fmla="*/ 3081848 h 3544811"/>
              <a:gd name="connsiteX7" fmla="*/ 2732703 w 5536234"/>
              <a:gd name="connsiteY7" fmla="*/ 1746343 h 3544811"/>
              <a:gd name="connsiteX8" fmla="*/ 3069587 w 5536234"/>
              <a:gd name="connsiteY8" fmla="*/ 2155417 h 3544811"/>
              <a:gd name="connsiteX9" fmla="*/ 3418503 w 5536234"/>
              <a:gd name="connsiteY9" fmla="*/ 2227606 h 3544811"/>
              <a:gd name="connsiteX10" fmla="*/ 3442566 w 5536234"/>
              <a:gd name="connsiteY10" fmla="*/ 2131353 h 3544811"/>
              <a:gd name="connsiteX11" fmla="*/ 3635071 w 5536234"/>
              <a:gd name="connsiteY11" fmla="*/ 1818532 h 3544811"/>
              <a:gd name="connsiteX12" fmla="*/ 3815545 w 5536234"/>
              <a:gd name="connsiteY12" fmla="*/ 2708869 h 3544811"/>
              <a:gd name="connsiteX13" fmla="*/ 4549471 w 5536234"/>
              <a:gd name="connsiteY13" fmla="*/ 2781059 h 3544811"/>
              <a:gd name="connsiteX14" fmla="*/ 4994640 w 5536234"/>
              <a:gd name="connsiteY14" fmla="*/ 2119322 h 3544811"/>
              <a:gd name="connsiteX15" fmla="*/ 5295429 w 5536234"/>
              <a:gd name="connsiteY15" fmla="*/ 1216953 h 3544811"/>
              <a:gd name="connsiteX16" fmla="*/ 5536061 w 5536234"/>
              <a:gd name="connsiteY16" fmla="*/ 218332 h 3544811"/>
              <a:gd name="connsiteX17" fmla="*/ 5331524 w 5536234"/>
              <a:gd name="connsiteY17" fmla="*/ 1764 h 3544811"/>
              <a:gd name="connsiteX18" fmla="*/ 5187145 w 5536234"/>
              <a:gd name="connsiteY18" fmla="*/ 110048 h 3544811"/>
              <a:gd name="connsiteX19" fmla="*/ 5187145 w 5536234"/>
              <a:gd name="connsiteY19" fmla="*/ 110048 h 354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36234" h="3544811">
                <a:moveTo>
                  <a:pt x="398577" y="843975"/>
                </a:moveTo>
                <a:cubicBezTo>
                  <a:pt x="394566" y="933209"/>
                  <a:pt x="390555" y="1022443"/>
                  <a:pt x="326387" y="1192890"/>
                </a:cubicBezTo>
                <a:cubicBezTo>
                  <a:pt x="262218" y="1363337"/>
                  <a:pt x="-70655" y="1666133"/>
                  <a:pt x="13566" y="1866659"/>
                </a:cubicBezTo>
                <a:cubicBezTo>
                  <a:pt x="97787" y="2067185"/>
                  <a:pt x="641213" y="2125338"/>
                  <a:pt x="831713" y="2396048"/>
                </a:cubicBezTo>
                <a:cubicBezTo>
                  <a:pt x="1022213" y="2666759"/>
                  <a:pt x="901898" y="3332506"/>
                  <a:pt x="1156566" y="3490922"/>
                </a:cubicBezTo>
                <a:cubicBezTo>
                  <a:pt x="1411234" y="3649338"/>
                  <a:pt x="2157192" y="3414722"/>
                  <a:pt x="2359724" y="3346543"/>
                </a:cubicBezTo>
                <a:cubicBezTo>
                  <a:pt x="2562256" y="3278364"/>
                  <a:pt x="2309593" y="3348548"/>
                  <a:pt x="2371756" y="3081848"/>
                </a:cubicBezTo>
                <a:cubicBezTo>
                  <a:pt x="2433919" y="2815148"/>
                  <a:pt x="2616398" y="1900748"/>
                  <a:pt x="2732703" y="1746343"/>
                </a:cubicBezTo>
                <a:cubicBezTo>
                  <a:pt x="2849008" y="1591938"/>
                  <a:pt x="2955287" y="2075207"/>
                  <a:pt x="3069587" y="2155417"/>
                </a:cubicBezTo>
                <a:cubicBezTo>
                  <a:pt x="3183887" y="2235628"/>
                  <a:pt x="3356340" y="2231617"/>
                  <a:pt x="3418503" y="2227606"/>
                </a:cubicBezTo>
                <a:cubicBezTo>
                  <a:pt x="3480666" y="2223595"/>
                  <a:pt x="3406471" y="2199532"/>
                  <a:pt x="3442566" y="2131353"/>
                </a:cubicBezTo>
                <a:cubicBezTo>
                  <a:pt x="3478661" y="2063174"/>
                  <a:pt x="3572908" y="1722279"/>
                  <a:pt x="3635071" y="1818532"/>
                </a:cubicBezTo>
                <a:cubicBezTo>
                  <a:pt x="3697234" y="1914785"/>
                  <a:pt x="3663145" y="2548448"/>
                  <a:pt x="3815545" y="2708869"/>
                </a:cubicBezTo>
                <a:cubicBezTo>
                  <a:pt x="3967945" y="2869290"/>
                  <a:pt x="4352955" y="2879317"/>
                  <a:pt x="4549471" y="2781059"/>
                </a:cubicBezTo>
                <a:cubicBezTo>
                  <a:pt x="4745987" y="2682801"/>
                  <a:pt x="4870314" y="2380006"/>
                  <a:pt x="4994640" y="2119322"/>
                </a:cubicBezTo>
                <a:cubicBezTo>
                  <a:pt x="5118966" y="1858638"/>
                  <a:pt x="5205192" y="1533785"/>
                  <a:pt x="5295429" y="1216953"/>
                </a:cubicBezTo>
                <a:cubicBezTo>
                  <a:pt x="5385666" y="900121"/>
                  <a:pt x="5530045" y="420863"/>
                  <a:pt x="5536061" y="218332"/>
                </a:cubicBezTo>
                <a:cubicBezTo>
                  <a:pt x="5542077" y="15801"/>
                  <a:pt x="5389677" y="19811"/>
                  <a:pt x="5331524" y="1764"/>
                </a:cubicBezTo>
                <a:cubicBezTo>
                  <a:pt x="5273371" y="-16283"/>
                  <a:pt x="5187145" y="110048"/>
                  <a:pt x="5187145" y="110048"/>
                </a:cubicBezTo>
                <a:lnTo>
                  <a:pt x="5187145" y="11004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9023684" y="3416968"/>
            <a:ext cx="180204" cy="90805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5917739" y="3908476"/>
            <a:ext cx="42314" cy="188048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5990609" y="3416968"/>
            <a:ext cx="795628" cy="90805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836695" y="3040344"/>
            <a:ext cx="45988" cy="57144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16335" y="2273387"/>
            <a:ext cx="1909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Land Power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11756" y="264694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Heartland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60041" y="5094115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Mackinder’s vision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34779" y="4168885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Mahan’s vision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V="1">
            <a:off x="2560117" y="3272589"/>
            <a:ext cx="2322566" cy="144379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9113786" y="3326065"/>
            <a:ext cx="1887349" cy="73057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8793294" y="4256030"/>
            <a:ext cx="2207841" cy="3215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392782" y="3556880"/>
            <a:ext cx="927934" cy="163249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1" idx="14"/>
          </p:cNvCxnSpPr>
          <p:nvPr/>
        </p:nvCxnSpPr>
        <p:spPr>
          <a:xfrm flipH="1" flipV="1">
            <a:off x="8200635" y="3487661"/>
            <a:ext cx="979460" cy="91589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829492" y="302650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Europe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08909" y="3204001"/>
            <a:ext cx="1021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Middle </a:t>
            </a:r>
          </a:p>
          <a:p>
            <a:r>
              <a:rPr lang="en-US" b="1" dirty="0">
                <a:solidFill>
                  <a:srgbClr val="FF0000"/>
                </a:solidFill>
              </a:rPr>
              <a:t>East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150658" y="3000919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Central Asia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42983" y="3684082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India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55673" y="326948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China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909489" y="2928239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Japan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2106" y="3132183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USA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791576" y="2441216"/>
            <a:ext cx="157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Great Britain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5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Концепт </a:t>
            </a:r>
            <a:r>
              <a:rPr lang="ru-RU" dirty="0" err="1"/>
              <a:t>Римланд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25" y="1232231"/>
            <a:ext cx="10768264" cy="5360070"/>
          </a:xfrm>
        </p:spPr>
      </p:pic>
    </p:spTree>
    <p:extLst>
      <p:ext uri="{BB962C8B-B14F-4D97-AF65-F5344CB8AC3E}">
        <p14:creationId xmlns:p14="http://schemas.microsoft.com/office/powerpoint/2010/main" val="873055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3155</TotalTime>
  <Words>1646</Words>
  <Application>Microsoft Macintosh PowerPoint</Application>
  <PresentationFormat>Widescreen</PresentationFormat>
  <Paragraphs>296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Ион</vt:lpstr>
      <vt:lpstr>ГЕОПОЛИТИКА </vt:lpstr>
      <vt:lpstr>Происхождение геополитики</vt:lpstr>
      <vt:lpstr>Часть 1. Рождение геополитики</vt:lpstr>
      <vt:lpstr>Радикальный дуализм – основа геополитической теории</vt:lpstr>
      <vt:lpstr>Основные геополитические термины </vt:lpstr>
      <vt:lpstr>Карта Макиндера</vt:lpstr>
      <vt:lpstr>Закон Макиндера </vt:lpstr>
      <vt:lpstr>Битва за Евразию: окружение Евразии (стратегия анаконды)</vt:lpstr>
      <vt:lpstr>Концепт Римланд</vt:lpstr>
      <vt:lpstr>Концепт Римланд подчеркивает внутренний полумесяц</vt:lpstr>
      <vt:lpstr>Англо-саксонское видение</vt:lpstr>
      <vt:lpstr>XX век: США как главная морская держава</vt:lpstr>
      <vt:lpstr>Часть 2. Сухопутная держава наносит ответный удар</vt:lpstr>
      <vt:lpstr>Германская школа: геополитический ответ Британии</vt:lpstr>
      <vt:lpstr>Глубокое понимание Сухопутной и Морской Державы</vt:lpstr>
      <vt:lpstr>Итоги Второй мировой войны</vt:lpstr>
      <vt:lpstr>Часть 3. Рождение неоевразийства</vt:lpstr>
      <vt:lpstr>Основание российской геополитической (евразийской) школы – исторический момент</vt:lpstr>
      <vt:lpstr>Российская геополитика как Сухопутная Держава и Хартленд</vt:lpstr>
      <vt:lpstr>Контрстратегия евразийской геополитики</vt:lpstr>
      <vt:lpstr>Многополярный проект</vt:lpstr>
      <vt:lpstr>Grossraum</vt:lpstr>
      <vt:lpstr>Морская Держава исключает Россию как независимый полюс (основная идея «Большой шахматной доски» Бжезинского).</vt:lpstr>
      <vt:lpstr>Утверждение России как полюса меняет всю картину.</vt:lpstr>
      <vt:lpstr>Контрстратегия евразийской геополитики</vt:lpstr>
      <vt:lpstr>Pluriversum</vt:lpstr>
      <vt:lpstr>Распределенный Хартленд</vt:lpstr>
      <vt:lpstr>Распределенный Хартленд</vt:lpstr>
      <vt:lpstr>Гептархия</vt:lpstr>
      <vt:lpstr>БРИКС</vt:lpstr>
      <vt:lpstr>Порядок Больших Держав (геополитика трампизма)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пользователь Microsoft Office</dc:creator>
  <cp:lastModifiedBy>Microsoft Office User</cp:lastModifiedBy>
  <cp:revision>146</cp:revision>
  <dcterms:created xsi:type="dcterms:W3CDTF">2018-11-22T12:16:04Z</dcterms:created>
  <dcterms:modified xsi:type="dcterms:W3CDTF">2025-02-15T12:23:54Z</dcterms:modified>
</cp:coreProperties>
</file>