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75" r:id="rId3"/>
    <p:sldId id="276" r:id="rId4"/>
    <p:sldId id="257" r:id="rId5"/>
    <p:sldId id="258" r:id="rId6"/>
    <p:sldId id="259" r:id="rId7"/>
    <p:sldId id="260" r:id="rId8"/>
    <p:sldId id="262" r:id="rId9"/>
    <p:sldId id="263" r:id="rId10"/>
    <p:sldId id="268" r:id="rId11"/>
    <p:sldId id="269" r:id="rId12"/>
    <p:sldId id="278" r:id="rId13"/>
    <p:sldId id="270" r:id="rId14"/>
    <p:sldId id="272" r:id="rId15"/>
    <p:sldId id="273" r:id="rId16"/>
    <p:sldId id="271" r:id="rId17"/>
    <p:sldId id="274" r:id="rId18"/>
    <p:sldId id="264" r:id="rId19"/>
    <p:sldId id="279" r:id="rId20"/>
    <p:sldId id="265" r:id="rId21"/>
    <p:sldId id="277" r:id="rId22"/>
    <p:sldId id="266" r:id="rId23"/>
    <p:sldId id="281" r:id="rId24"/>
    <p:sldId id="282" r:id="rId25"/>
    <p:sldId id="280" r:id="rId26"/>
    <p:sldId id="283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07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1560A2-82E7-6548-A988-F2784E3542F8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53C27-EFA1-A940-BE08-0D8FAB33F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254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9D04-4519-5E48-97BD-857096161E0E}" type="datetime1">
              <a:rPr lang="ru-RU" smtClean="0"/>
              <a:t>12.02.2025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ое 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329AF-F3D4-C94A-B6DC-A391A1C6E18E}" type="datetime1">
              <a:rPr lang="ru-RU" smtClean="0"/>
              <a:t>12.02.2025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1EC8-AED4-D94B-9902-DAAE3752CA22}" type="datetime1">
              <a:rPr lang="ru-RU" smtClean="0"/>
              <a:t>12.02.2025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63DF2-96D7-974D-9E4B-3EA743F57600}" type="datetime1">
              <a:rPr lang="ru-RU" smtClean="0"/>
              <a:t>12.02.2025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4FF00-0C33-1344-87E3-4A8D7B64883E}" type="datetime1">
              <a:rPr lang="ru-RU" smtClean="0"/>
              <a:t>12.02.2025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65F1-8032-0542-B3C6-98755D512A93}" type="datetime1">
              <a:rPr lang="ru-RU" smtClean="0"/>
              <a:t>12.02.2025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с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99EEA-6F45-A44E-B16B-2F1BC86AFA46}" type="datetime1">
              <a:rPr lang="ru-RU" smtClean="0"/>
              <a:t>12.02.2025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78D0-2B20-9349-9417-41C7319B4196}" type="datetime1">
              <a:rPr lang="ru-RU" smtClean="0"/>
              <a:t>12.02.2025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22B7-3318-3C43-8DDE-463357F944EF}" type="datetime1">
              <a:rPr lang="ru-RU" smtClean="0"/>
              <a:t>12.02.2025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7F90-EF58-F14B-89F8-44D400CDE2E6}" type="datetime1">
              <a:rPr lang="ru-RU" smtClean="0"/>
              <a:t>12.02.2025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20343-FCAE-EF46-AEAB-D78F93F3EDFA}" type="datetime1">
              <a:rPr lang="ru-RU" smtClean="0"/>
              <a:t>12.02.2025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58B1-7865-1E49-911F-C50940F91A29}" type="datetime1">
              <a:rPr lang="ru-RU" smtClean="0"/>
              <a:t>12.02.2025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D557-07B8-DB4B-8A39-603D15B911F9}" type="datetime1">
              <a:rPr lang="ru-RU" smtClean="0"/>
              <a:t>12.02.2025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9F6B4-E939-FB4D-83B5-73F03F8AFD12}" type="datetime1">
              <a:rPr lang="ru-RU" smtClean="0"/>
              <a:t>12.02.2025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E08A7-673A-3D48-86E7-93A425C5D871}" type="datetime1">
              <a:rPr lang="ru-RU" smtClean="0"/>
              <a:t>12.02.2025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08762-1752-CE4E-A4F8-532C2629E19D}" type="datetime1">
              <a:rPr lang="ru-RU" smtClean="0"/>
              <a:t>12.02.2025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64C2-5CEC-0F4E-B6BD-8F17F7B0518E}" type="datetime1">
              <a:rPr lang="ru-RU" smtClean="0"/>
              <a:t>12.02.2025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C1F6EC5-1BD6-5A4F-A5B8-1B6484833DD6}" type="datetime1">
              <a:rPr lang="ru-RU" smtClean="0"/>
              <a:t>12.02.2025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6312" y="1557998"/>
            <a:ext cx="10818275" cy="2659295"/>
          </a:xfrm>
        </p:spPr>
        <p:txBody>
          <a:bodyPr/>
          <a:lstStyle/>
          <a:p>
            <a:r>
              <a:rPr lang="ru-RU" sz="4400" dirty="0"/>
              <a:t>Теория Многополярного Мира</a:t>
            </a:r>
            <a:r>
              <a:rPr lang="en-US" sz="4400" dirty="0"/>
              <a:t> (</a:t>
            </a:r>
            <a:r>
              <a:rPr lang="ru-RU" sz="4400" dirty="0"/>
              <a:t>ТММ</a:t>
            </a:r>
            <a:r>
              <a:rPr lang="en-US" sz="4400" dirty="0"/>
              <a:t>)</a:t>
            </a:r>
            <a:br>
              <a:rPr lang="ru-RU" sz="4400" dirty="0"/>
            </a:br>
            <a:br>
              <a:rPr lang="ru-RU" sz="4400" dirty="0"/>
            </a:b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812335" y="597801"/>
            <a:ext cx="23942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Курс А.Г.Дугина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2B1A1C-C3B5-4843-AE74-66471C6A3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777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Реализм в МО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1611129"/>
            <a:ext cx="8946541" cy="4195481"/>
          </a:xfrm>
        </p:spPr>
        <p:txBody>
          <a:bodyPr/>
          <a:lstStyle/>
          <a:p>
            <a:r>
              <a:rPr lang="ru-RU" dirty="0"/>
              <a:t>Основные принципы</a:t>
            </a:r>
            <a:endParaRPr lang="en-US" dirty="0"/>
          </a:p>
          <a:p>
            <a:pPr lvl="1"/>
            <a:r>
              <a:rPr lang="ru-RU" dirty="0"/>
              <a:t>Абсолютный суверенитет</a:t>
            </a:r>
            <a:endParaRPr lang="en-US" dirty="0"/>
          </a:p>
          <a:p>
            <a:pPr lvl="1"/>
            <a:r>
              <a:rPr lang="ru-RU" dirty="0"/>
              <a:t>Хаос в МО</a:t>
            </a:r>
            <a:endParaRPr lang="en-US" dirty="0"/>
          </a:p>
          <a:p>
            <a:pPr lvl="1"/>
            <a:r>
              <a:rPr lang="ru-RU" dirty="0"/>
              <a:t>Национальные интересы дисконтируют все (рациональный расчет) -</a:t>
            </a:r>
            <a:endParaRPr lang="en-US" dirty="0"/>
          </a:p>
          <a:p>
            <a:pPr lvl="1"/>
            <a:r>
              <a:rPr lang="ru-RU" dirty="0"/>
              <a:t>Меркантилизм в международной торговле</a:t>
            </a:r>
            <a:endParaRPr lang="en-US" dirty="0"/>
          </a:p>
          <a:p>
            <a:pPr lvl="1"/>
            <a:r>
              <a:rPr lang="ru-RU" dirty="0"/>
              <a:t>Война возможна/мир возможен</a:t>
            </a:r>
            <a:endParaRPr lang="en-US" dirty="0"/>
          </a:p>
          <a:p>
            <a:pPr lvl="1"/>
            <a:r>
              <a:rPr lang="ru-RU" dirty="0"/>
              <a:t>Никакой </a:t>
            </a:r>
            <a:r>
              <a:rPr lang="ru-RU" dirty="0" err="1"/>
              <a:t>сверхнациональной</a:t>
            </a:r>
            <a:r>
              <a:rPr lang="ru-RU" dirty="0"/>
              <a:t> инстанции</a:t>
            </a:r>
            <a:endParaRPr lang="en-US" dirty="0"/>
          </a:p>
          <a:p>
            <a:pPr lvl="1"/>
            <a:r>
              <a:rPr lang="ru-RU" dirty="0"/>
              <a:t>Антропологический пессимизм в духе </a:t>
            </a:r>
            <a:r>
              <a:rPr lang="ru-RU" dirty="0" err="1"/>
              <a:t>Т.Гоббса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E9DA14-B42C-5849-BF98-A3258E0BF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06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837" y="270554"/>
            <a:ext cx="9404723" cy="1400530"/>
          </a:xfrm>
        </p:spPr>
        <p:txBody>
          <a:bodyPr/>
          <a:lstStyle/>
          <a:p>
            <a:r>
              <a:rPr lang="ru-RU" dirty="0"/>
              <a:t>Либерализм в МО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3470" y="1505974"/>
            <a:ext cx="10526053" cy="4660231"/>
          </a:xfrm>
        </p:spPr>
        <p:txBody>
          <a:bodyPr>
            <a:normAutofit/>
          </a:bodyPr>
          <a:lstStyle/>
          <a:p>
            <a:r>
              <a:rPr lang="ru-RU" dirty="0"/>
              <a:t>Основные принципы</a:t>
            </a:r>
            <a:endParaRPr lang="en-US" dirty="0"/>
          </a:p>
          <a:p>
            <a:pPr lvl="1"/>
            <a:r>
              <a:rPr lang="ru-RU" dirty="0"/>
              <a:t>Относительный суверенитет</a:t>
            </a:r>
            <a:endParaRPr lang="en-US" dirty="0"/>
          </a:p>
          <a:p>
            <a:pPr lvl="1"/>
            <a:r>
              <a:rPr lang="ru-RU" dirty="0"/>
              <a:t>От хаоса в МО к порядку в МО – к легальной </a:t>
            </a:r>
            <a:r>
              <a:rPr lang="ru-RU" dirty="0" err="1"/>
              <a:t>сверхнациональной</a:t>
            </a:r>
            <a:r>
              <a:rPr lang="ru-RU" dirty="0"/>
              <a:t> системе</a:t>
            </a:r>
            <a:endParaRPr lang="en-US" dirty="0"/>
          </a:p>
          <a:p>
            <a:pPr lvl="1"/>
            <a:r>
              <a:rPr lang="ru-RU" dirty="0"/>
              <a:t>Интернациональные интересы превалируют</a:t>
            </a:r>
            <a:endParaRPr lang="en-US" dirty="0"/>
          </a:p>
          <a:p>
            <a:pPr lvl="1"/>
            <a:r>
              <a:rPr lang="ru-RU" dirty="0"/>
              <a:t>Либерализм во внешней торговле </a:t>
            </a:r>
          </a:p>
          <a:p>
            <a:pPr lvl="1"/>
            <a:r>
              <a:rPr lang="ru-RU" dirty="0"/>
              <a:t>Всеобщий мир императив – война против врагов «открытого общества» - </a:t>
            </a:r>
            <a:r>
              <a:rPr lang="en-US" dirty="0"/>
              <a:t>Universal Peace is the imperative. </a:t>
            </a:r>
          </a:p>
          <a:p>
            <a:pPr lvl="1"/>
            <a:r>
              <a:rPr lang="ru-RU" dirty="0"/>
              <a:t>Мировое правительство, глобализация, пацифизм, интернационализм, гражданское общество, Единый Мир</a:t>
            </a:r>
            <a:endParaRPr lang="en-US" dirty="0"/>
          </a:p>
          <a:p>
            <a:pPr lvl="1"/>
            <a:r>
              <a:rPr lang="ru-RU" dirty="0"/>
              <a:t>Антропологический оптимизм, </a:t>
            </a:r>
            <a:r>
              <a:rPr lang="ru-RU" dirty="0" err="1"/>
              <a:t>прогрессизм</a:t>
            </a:r>
            <a:r>
              <a:rPr lang="ru-RU" dirty="0"/>
              <a:t> – </a:t>
            </a:r>
            <a:r>
              <a:rPr lang="ru-RU" dirty="0" err="1"/>
              <a:t>Дж.Локк</a:t>
            </a:r>
            <a:endParaRPr lang="en-US" dirty="0"/>
          </a:p>
          <a:p>
            <a:pPr lvl="1"/>
            <a:r>
              <a:rPr lang="ru-RU" dirty="0"/>
              <a:t>Образование</a:t>
            </a:r>
            <a:r>
              <a:rPr lang="en-US" dirty="0"/>
              <a:t>,</a:t>
            </a:r>
            <a:r>
              <a:rPr lang="ru-RU" dirty="0"/>
              <a:t> прогресс</a:t>
            </a:r>
            <a:endParaRPr lang="en-US" dirty="0"/>
          </a:p>
          <a:p>
            <a:pPr lvl="1"/>
            <a:r>
              <a:rPr lang="ru-RU" dirty="0"/>
              <a:t>Права человека – индивидуум как универсальная норма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287124-3BE1-0B4D-AA45-B0AFFD037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59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Основные дебаты в МО</a:t>
            </a:r>
            <a:br>
              <a:rPr lang="en-US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Реализм </a:t>
            </a:r>
            <a:r>
              <a:rPr lang="en-US" dirty="0"/>
              <a:t>vs </a:t>
            </a:r>
            <a:r>
              <a:rPr lang="ru-RU" dirty="0"/>
              <a:t>либерализм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79B742-1E47-3044-981E-FCB4352FC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689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9202628"/>
              </p:ext>
            </p:extLst>
          </p:nvPr>
        </p:nvGraphicFramePr>
        <p:xfrm>
          <a:off x="567489" y="90370"/>
          <a:ext cx="11057021" cy="6144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1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85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295">
                <a:tc>
                  <a:txBody>
                    <a:bodyPr/>
                    <a:lstStyle/>
                    <a:p>
                      <a:r>
                        <a:rPr lang="ru-RU" sz="2000" dirty="0"/>
                        <a:t>Реалисты / </a:t>
                      </a:r>
                      <a:r>
                        <a:rPr lang="en-US" sz="2000" dirty="0"/>
                        <a:t>Realists                                       vs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Либералы /</a:t>
                      </a:r>
                      <a:r>
                        <a:rPr lang="en-US" sz="2000" dirty="0"/>
                        <a:t>Liberals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552">
                <a:tc>
                  <a:txBody>
                    <a:bodyPr/>
                    <a:lstStyle/>
                    <a:p>
                      <a:pPr lvl="0"/>
                      <a:r>
                        <a:rPr lang="ru-RU" sz="1400" dirty="0"/>
                        <a:t>Абсолютный суверенитет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Относительный суверенитет</a:t>
                      </a:r>
                      <a:endParaRPr lang="en-US" sz="1400" dirty="0"/>
                    </a:p>
                    <a:p>
                      <a:pPr lvl="0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552"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Хаос в МО</a:t>
                      </a:r>
                      <a:endParaRPr lang="en-US" sz="1400" dirty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dirty="0"/>
                        <a:t>От хаоса в МО к порядку в МО</a:t>
                      </a:r>
                      <a:r>
                        <a:rPr lang="en-US" sz="1400" dirty="0"/>
                        <a:t> - </a:t>
                      </a:r>
                      <a:r>
                        <a:rPr lang="ru-RU" sz="1400" dirty="0"/>
                        <a:t>к легальной </a:t>
                      </a:r>
                      <a:r>
                        <a:rPr lang="ru-RU" sz="1400" dirty="0" err="1"/>
                        <a:t>сверхнациональной</a:t>
                      </a:r>
                      <a:r>
                        <a:rPr lang="ru-RU" sz="1400" dirty="0"/>
                        <a:t> системе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5839"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Национальные интересы дисконтируют все</a:t>
                      </a:r>
                      <a:endParaRPr lang="en-US" sz="1400" dirty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dirty="0"/>
                        <a:t>Интернациональные интересы превалируют</a:t>
                      </a:r>
                      <a:endParaRPr lang="en-US" sz="1400" dirty="0"/>
                    </a:p>
                    <a:p>
                      <a:endParaRPr lang="ru-RU" sz="1400" dirty="0"/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5839"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Меркантилизм в международной торговле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Либерализм во внешней торговле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9552">
                <a:tc>
                  <a:txBody>
                    <a:bodyPr/>
                    <a:lstStyle/>
                    <a:p>
                      <a:pPr lvl="0"/>
                      <a:r>
                        <a:rPr lang="ru-RU" sz="1400" dirty="0"/>
                        <a:t>Война возможна/мир возможен</a:t>
                      </a:r>
                      <a:endParaRPr lang="en-US" sz="1400" dirty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Всеобщий мир императив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9552"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Никакой </a:t>
                      </a:r>
                      <a:r>
                        <a:rPr lang="ru-RU" sz="1400" dirty="0" err="1"/>
                        <a:t>сверхнациональной</a:t>
                      </a:r>
                      <a:r>
                        <a:rPr lang="ru-RU" sz="1400" dirty="0"/>
                        <a:t> инстанции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Мировое правительство, глобализация, пацифизм, интернационализм, гражданское общество, Единый Мир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9335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Антропологический пессимизм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dirty="0"/>
                        <a:t>Антропологический оптимизм, </a:t>
                      </a:r>
                      <a:r>
                        <a:rPr lang="ru-RU" sz="1400" dirty="0" err="1"/>
                        <a:t>прогрессизм</a:t>
                      </a:r>
                      <a:r>
                        <a:rPr lang="ru-RU" sz="1400" dirty="0"/>
                        <a:t> </a:t>
                      </a:r>
                      <a:r>
                        <a:rPr lang="en-US" sz="1400" dirty="0"/>
                        <a:t>Anthropological optimism, progress</a:t>
                      </a:r>
                    </a:p>
                    <a:p>
                      <a:pPr lvl="0"/>
                      <a:r>
                        <a:rPr lang="ru-RU" sz="1400" dirty="0"/>
                        <a:t>Образование</a:t>
                      </a:r>
                      <a:r>
                        <a:rPr lang="en-US" sz="1400" dirty="0"/>
                        <a:t>,</a:t>
                      </a:r>
                      <a:r>
                        <a:rPr lang="ru-RU" sz="1400" dirty="0"/>
                        <a:t> прогресс</a:t>
                      </a:r>
                      <a:endParaRPr lang="en-US" sz="1400" dirty="0"/>
                    </a:p>
                    <a:p>
                      <a:pPr lvl="0"/>
                      <a:r>
                        <a:rPr lang="ru-RU" sz="1400" dirty="0"/>
                        <a:t>Права человека – индивидуум как универсальная норма</a:t>
                      </a:r>
                      <a:endParaRPr lang="en-US" sz="1400" dirty="0"/>
                    </a:p>
                    <a:p>
                      <a:pPr lvl="0"/>
                      <a:r>
                        <a:rPr lang="ru-RU" sz="1400" dirty="0"/>
                        <a:t>Дж. Локк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2571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179" y="1083637"/>
            <a:ext cx="9404723" cy="1400530"/>
          </a:xfrm>
        </p:spPr>
        <p:txBody>
          <a:bodyPr/>
          <a:lstStyle/>
          <a:p>
            <a:r>
              <a:rPr lang="ru-RU" sz="2400" dirty="0"/>
              <a:t>Английская школа - между реализмом и либерализмом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2155660"/>
            <a:ext cx="8946541" cy="4195481"/>
          </a:xfrm>
        </p:spPr>
        <p:txBody>
          <a:bodyPr/>
          <a:lstStyle/>
          <a:p>
            <a:r>
              <a:rPr lang="ru-RU" dirty="0"/>
              <a:t>Основное</a:t>
            </a:r>
            <a:endParaRPr lang="en-US" dirty="0"/>
          </a:p>
          <a:p>
            <a:pPr lvl="1"/>
            <a:r>
              <a:rPr lang="ru-RU" dirty="0"/>
              <a:t>Государства суверенны</a:t>
            </a:r>
            <a:endParaRPr lang="en-US" dirty="0"/>
          </a:p>
          <a:p>
            <a:pPr lvl="1"/>
            <a:r>
              <a:rPr lang="ru-RU" dirty="0"/>
              <a:t>Нет легитимной наднациональной инстанции </a:t>
            </a:r>
          </a:p>
          <a:p>
            <a:pPr lvl="1"/>
            <a:r>
              <a:rPr lang="ru-RU" dirty="0"/>
              <a:t>Хаос в МО организуется через клуб Государства составляют Интернациональные Системы (</a:t>
            </a:r>
            <a:r>
              <a:rPr lang="ru-RU" dirty="0" err="1"/>
              <a:t>Б.Бузан</a:t>
            </a:r>
            <a:r>
              <a:rPr lang="ru-RU" dirty="0"/>
              <a:t>)</a:t>
            </a:r>
            <a:endParaRPr lang="en-US" dirty="0"/>
          </a:p>
          <a:p>
            <a:pPr lvl="1"/>
            <a:r>
              <a:rPr lang="ru-RU" dirty="0"/>
              <a:t>Системы усовершенствуются и меняются через косвенную власть - </a:t>
            </a:r>
            <a:r>
              <a:rPr lang="en-US" dirty="0"/>
              <a:t>(</a:t>
            </a:r>
            <a:r>
              <a:rPr lang="en-US" dirty="0" err="1"/>
              <a:t>Potestas</a:t>
            </a:r>
            <a:r>
              <a:rPr lang="en-US" dirty="0"/>
              <a:t> </a:t>
            </a:r>
            <a:r>
              <a:rPr lang="en-US" dirty="0" err="1"/>
              <a:t>Indirecta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pPr lvl="1"/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27AC8A-1710-2442-9B43-2EF0DF40C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357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Марксизм в МО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467854"/>
            <a:ext cx="8946541" cy="4780546"/>
          </a:xfrm>
        </p:spPr>
        <p:txBody>
          <a:bodyPr>
            <a:normAutofit/>
          </a:bodyPr>
          <a:lstStyle/>
          <a:p>
            <a:r>
              <a:rPr lang="ru-RU" dirty="0"/>
              <a:t>Основное</a:t>
            </a:r>
            <a:endParaRPr lang="en-US" dirty="0"/>
          </a:p>
          <a:p>
            <a:pPr lvl="1"/>
            <a:r>
              <a:rPr lang="ru-RU" dirty="0"/>
              <a:t>Капиталистическая система глобальна</a:t>
            </a:r>
            <a:r>
              <a:rPr lang="ru-RU" b="1" dirty="0"/>
              <a:t>. </a:t>
            </a:r>
            <a:endParaRPr lang="en-US" dirty="0"/>
          </a:p>
          <a:p>
            <a:pPr lvl="1"/>
            <a:r>
              <a:rPr lang="ru-RU" dirty="0"/>
              <a:t>Национальные государства фикции. </a:t>
            </a:r>
            <a:endParaRPr lang="en-US" dirty="0"/>
          </a:p>
          <a:p>
            <a:pPr lvl="1"/>
            <a:r>
              <a:rPr lang="ru-RU" dirty="0"/>
              <a:t>Противоречия между капиталистическими странами меньше, чем классовые противоречия внутри. </a:t>
            </a:r>
            <a:endParaRPr lang="en-US" dirty="0"/>
          </a:p>
          <a:p>
            <a:pPr lvl="1"/>
            <a:r>
              <a:rPr lang="ru-RU" dirty="0"/>
              <a:t>Капиталистическая глобализация неотвратима. </a:t>
            </a:r>
          </a:p>
          <a:p>
            <a:pPr lvl="1"/>
            <a:r>
              <a:rPr lang="ru-RU" dirty="0"/>
              <a:t>Противоречия капиталистической системы будут нарастать. </a:t>
            </a:r>
            <a:r>
              <a:rPr lang="en-US" dirty="0"/>
              <a:t>The contradictions in capitalist system will grow. </a:t>
            </a:r>
          </a:p>
          <a:p>
            <a:pPr lvl="1"/>
            <a:r>
              <a:rPr lang="ru-RU" dirty="0"/>
              <a:t>Все народы имеют одинаковую историю смены политико-эконмических формаций. </a:t>
            </a:r>
          </a:p>
          <a:p>
            <a:pPr lvl="1"/>
            <a:r>
              <a:rPr lang="ru-RU" dirty="0"/>
              <a:t>Пролетариат только тогда осуществит всемирную революцию, когда капиталисты закончат объединять мир.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16601D-5467-D24D-BE27-11A9A98A7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021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err="1"/>
              <a:t>Постпозитивизм</a:t>
            </a:r>
            <a:br>
              <a:rPr lang="ru-RU" sz="2400" dirty="0"/>
            </a:br>
            <a:endParaRPr lang="en-US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359568"/>
            <a:ext cx="8946541" cy="4888831"/>
          </a:xfrm>
        </p:spPr>
        <p:txBody>
          <a:bodyPr>
            <a:normAutofit/>
          </a:bodyPr>
          <a:lstStyle/>
          <a:p>
            <a:r>
              <a:rPr lang="ru-RU" dirty="0"/>
              <a:t>Основное</a:t>
            </a:r>
            <a:endParaRPr lang="en-US" dirty="0"/>
          </a:p>
          <a:p>
            <a:pPr lvl="1"/>
            <a:r>
              <a:rPr lang="ru-RU" dirty="0"/>
              <a:t>Теоретическая поле МО искусственная конструкция. </a:t>
            </a:r>
            <a:endParaRPr lang="en-US" dirty="0"/>
          </a:p>
          <a:p>
            <a:pPr lvl="1"/>
            <a:r>
              <a:rPr lang="ru-RU" dirty="0"/>
              <a:t>МО не основывается на реальность, субъект Мо создается в ходе нарративов. </a:t>
            </a:r>
            <a:r>
              <a:rPr lang="en-US" dirty="0"/>
              <a:t>There is no independent reality of IR. </a:t>
            </a:r>
          </a:p>
          <a:p>
            <a:pPr lvl="1"/>
            <a:r>
              <a:rPr lang="ru-RU" dirty="0"/>
              <a:t>Все дискурсы пристрастны и являются манипуляциями. </a:t>
            </a:r>
            <a:endParaRPr lang="en-US" dirty="0"/>
          </a:p>
          <a:p>
            <a:pPr lvl="1"/>
            <a:r>
              <a:rPr lang="ru-RU" dirty="0"/>
              <a:t>МО отражают не реальность, а волю тех, кто ими занимается. </a:t>
            </a:r>
            <a:endParaRPr lang="en-US" dirty="0"/>
          </a:p>
          <a:p>
            <a:pPr lvl="1"/>
            <a:r>
              <a:rPr lang="ru-RU" dirty="0"/>
              <a:t>МО – это поле битвы за гегемонию. </a:t>
            </a:r>
            <a:endParaRPr lang="en-US" dirty="0"/>
          </a:p>
          <a:p>
            <a:pPr lvl="1"/>
            <a:r>
              <a:rPr lang="ru-RU" dirty="0"/>
              <a:t>Надо создать новую критическую теорию МО. </a:t>
            </a:r>
          </a:p>
          <a:p>
            <a:pPr lvl="1"/>
            <a:r>
              <a:rPr lang="ru-RU" dirty="0"/>
              <a:t>Критика позитивистских теорий МО. </a:t>
            </a:r>
            <a:endParaRPr lang="en-US" dirty="0"/>
          </a:p>
          <a:p>
            <a:pPr lvl="1"/>
            <a:r>
              <a:rPr lang="ru-RU" dirty="0"/>
              <a:t>Версии </a:t>
            </a:r>
            <a:r>
              <a:rPr lang="ru-RU" dirty="0" err="1"/>
              <a:t>постпозитивизма</a:t>
            </a:r>
            <a:r>
              <a:rPr lang="ru-RU" dirty="0"/>
              <a:t> в МО разнообразны.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C58B11-0B53-184F-A06D-2711872E0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993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err="1"/>
              <a:t>Постпозитивистские</a:t>
            </a:r>
            <a:r>
              <a:rPr lang="ru-RU" sz="2400" dirty="0"/>
              <a:t> версии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515980"/>
            <a:ext cx="8946541" cy="473242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Нормативизм</a:t>
            </a:r>
            <a:r>
              <a:rPr lang="ru-RU" dirty="0"/>
              <a:t> </a:t>
            </a:r>
            <a:r>
              <a:rPr lang="en-US" dirty="0"/>
              <a:t>(</a:t>
            </a:r>
            <a:r>
              <a:rPr lang="en-US" dirty="0" err="1"/>
              <a:t>C.Brown</a:t>
            </a:r>
            <a:r>
              <a:rPr lang="en-US" dirty="0"/>
              <a:t>, </a:t>
            </a:r>
            <a:r>
              <a:rPr lang="en-US" dirty="0" err="1"/>
              <a:t>M.Waltzer</a:t>
            </a:r>
            <a:r>
              <a:rPr lang="en-US" dirty="0"/>
              <a:t>)</a:t>
            </a:r>
          </a:p>
          <a:p>
            <a:pPr lvl="1"/>
            <a:r>
              <a:rPr lang="ru-RU" dirty="0"/>
              <a:t>Установленные норм аффектируют реальность. </a:t>
            </a:r>
          </a:p>
          <a:p>
            <a:r>
              <a:rPr lang="ru-RU" b="1" dirty="0"/>
              <a:t>Критическая теория </a:t>
            </a:r>
            <a:r>
              <a:rPr lang="en-US" dirty="0"/>
              <a:t>(</a:t>
            </a:r>
            <a:r>
              <a:rPr lang="en-US" dirty="0" err="1"/>
              <a:t>R.Cox,S.Gill,A.Linklater</a:t>
            </a:r>
            <a:r>
              <a:rPr lang="en-US" dirty="0"/>
              <a:t>)</a:t>
            </a:r>
          </a:p>
          <a:p>
            <a:pPr lvl="1"/>
            <a:r>
              <a:rPr lang="ru-RU" dirty="0"/>
              <a:t>Нео-</a:t>
            </a:r>
            <a:r>
              <a:rPr lang="ru-RU" dirty="0" err="1"/>
              <a:t>грамшистское</a:t>
            </a:r>
            <a:r>
              <a:rPr lang="ru-RU" dirty="0"/>
              <a:t> прочтение МО. </a:t>
            </a:r>
            <a:endParaRPr lang="en-US" dirty="0"/>
          </a:p>
          <a:p>
            <a:r>
              <a:rPr lang="ru-RU" b="1" dirty="0"/>
              <a:t>Постмодернистская теория</a:t>
            </a:r>
            <a:r>
              <a:rPr lang="ru-RU" dirty="0"/>
              <a:t>. </a:t>
            </a:r>
            <a:r>
              <a:rPr lang="en-US" dirty="0"/>
              <a:t>(</a:t>
            </a:r>
            <a:r>
              <a:rPr lang="en-US" dirty="0" err="1"/>
              <a:t>R.Ashley</a:t>
            </a:r>
            <a:r>
              <a:rPr lang="en-US" dirty="0"/>
              <a:t>, Der </a:t>
            </a:r>
            <a:r>
              <a:rPr lang="en-US" dirty="0" err="1"/>
              <a:t>Derian</a:t>
            </a:r>
            <a:r>
              <a:rPr lang="en-US" dirty="0"/>
              <a:t>)</a:t>
            </a:r>
          </a:p>
          <a:p>
            <a:pPr lvl="1"/>
            <a:r>
              <a:rPr lang="ru-RU" dirty="0"/>
              <a:t>МО есть текст, подлежащий деконструкции. </a:t>
            </a:r>
            <a:endParaRPr lang="en-US" dirty="0"/>
          </a:p>
          <a:p>
            <a:r>
              <a:rPr lang="ru-RU" b="1" dirty="0"/>
              <a:t>Феминистская теория</a:t>
            </a:r>
            <a:r>
              <a:rPr lang="ru-RU" dirty="0"/>
              <a:t>. </a:t>
            </a:r>
            <a:r>
              <a:rPr lang="en-US" dirty="0"/>
              <a:t>(</a:t>
            </a:r>
            <a:r>
              <a:rPr lang="en-US" dirty="0" err="1"/>
              <a:t>C.Enloe</a:t>
            </a:r>
            <a:r>
              <a:rPr lang="en-US" dirty="0"/>
              <a:t>, </a:t>
            </a:r>
            <a:r>
              <a:rPr lang="en-US" dirty="0" err="1"/>
              <a:t>A.Tickner,D.Harraway</a:t>
            </a:r>
            <a:r>
              <a:rPr lang="en-US" dirty="0"/>
              <a:t>)</a:t>
            </a:r>
          </a:p>
          <a:p>
            <a:pPr lvl="1"/>
            <a:r>
              <a:rPr lang="ru-RU" dirty="0"/>
              <a:t>МО надо переписать с позиции феминистской парадигмы.</a:t>
            </a:r>
            <a:endParaRPr lang="en-US" dirty="0"/>
          </a:p>
          <a:p>
            <a:r>
              <a:rPr lang="ru-RU" b="1" dirty="0"/>
              <a:t>Историческая социология</a:t>
            </a:r>
            <a:r>
              <a:rPr lang="ru-RU" dirty="0"/>
              <a:t>. </a:t>
            </a:r>
            <a:r>
              <a:rPr lang="en-US" dirty="0"/>
              <a:t>Historical sociology (S. </a:t>
            </a:r>
            <a:r>
              <a:rPr lang="en-US" dirty="0" err="1"/>
              <a:t>Hobden</a:t>
            </a:r>
            <a:r>
              <a:rPr lang="en-US" dirty="0"/>
              <a:t>, J. Hobson)</a:t>
            </a:r>
          </a:p>
          <a:p>
            <a:pPr lvl="1"/>
            <a:r>
              <a:rPr lang="ru-RU" dirty="0" err="1"/>
              <a:t>Провинциализация</a:t>
            </a:r>
            <a:r>
              <a:rPr lang="ru-RU" dirty="0"/>
              <a:t> Запада. </a:t>
            </a:r>
            <a:r>
              <a:rPr lang="ru-RU" dirty="0" err="1"/>
              <a:t>Антирасизм</a:t>
            </a:r>
            <a:r>
              <a:rPr lang="ru-RU" dirty="0"/>
              <a:t>. </a:t>
            </a:r>
            <a:r>
              <a:rPr lang="ru-RU" dirty="0" err="1"/>
              <a:t>Плюральность</a:t>
            </a:r>
            <a:r>
              <a:rPr lang="ru-RU" dirty="0"/>
              <a:t> цивилизаций. </a:t>
            </a:r>
            <a:endParaRPr lang="en-US" dirty="0"/>
          </a:p>
          <a:p>
            <a:r>
              <a:rPr lang="ru-RU" b="1" dirty="0"/>
              <a:t>Конструктивистская теория</a:t>
            </a:r>
            <a:r>
              <a:rPr lang="ru-RU" dirty="0"/>
              <a:t>. </a:t>
            </a:r>
            <a:endParaRPr lang="en-US" dirty="0"/>
          </a:p>
          <a:p>
            <a:pPr lvl="1"/>
            <a:r>
              <a:rPr lang="ru-RU" dirty="0"/>
              <a:t>Мир, который мы сами делаем. Мир полу-</a:t>
            </a:r>
            <a:r>
              <a:rPr lang="ru-RU" dirty="0" err="1"/>
              <a:t>субъектполуобъект</a:t>
            </a:r>
            <a:r>
              <a:rPr lang="ru-RU" dirty="0"/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97C3A0-1F61-1547-BD1C-D1412246B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3097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err="1"/>
              <a:t>Постпозитивистские</a:t>
            </a:r>
            <a:r>
              <a:rPr lang="ru-RU" sz="2400" dirty="0"/>
              <a:t> школы в МО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1549484"/>
            <a:ext cx="8946541" cy="4195481"/>
          </a:xfrm>
        </p:spPr>
        <p:txBody>
          <a:bodyPr>
            <a:normAutofit/>
          </a:bodyPr>
          <a:lstStyle/>
          <a:p>
            <a:r>
              <a:rPr lang="ru-RU" b="1" dirty="0" err="1"/>
              <a:t>Нормативистская</a:t>
            </a:r>
            <a:r>
              <a:rPr lang="ru-RU" dirty="0"/>
              <a:t> теория (Браун, </a:t>
            </a:r>
            <a:r>
              <a:rPr lang="ru-RU" dirty="0" err="1"/>
              <a:t>Уолтцер</a:t>
            </a:r>
            <a:r>
              <a:rPr lang="ru-RU" dirty="0"/>
              <a:t>)</a:t>
            </a:r>
            <a:endParaRPr lang="en-US" dirty="0"/>
          </a:p>
          <a:p>
            <a:r>
              <a:rPr lang="ru-RU" b="1" dirty="0"/>
              <a:t>Критическая</a:t>
            </a:r>
            <a:r>
              <a:rPr lang="ru-RU" dirty="0"/>
              <a:t> теория (Кокс, </a:t>
            </a:r>
            <a:r>
              <a:rPr lang="ru-RU" dirty="0" err="1"/>
              <a:t>Линклейтер</a:t>
            </a:r>
            <a:r>
              <a:rPr lang="ru-RU" dirty="0"/>
              <a:t>)</a:t>
            </a:r>
            <a:endParaRPr lang="en-US" dirty="0"/>
          </a:p>
          <a:p>
            <a:r>
              <a:rPr lang="ru-RU" b="1" dirty="0"/>
              <a:t>Постмодернистская</a:t>
            </a:r>
            <a:r>
              <a:rPr lang="ru-RU" dirty="0"/>
              <a:t> теория (Эшли, Дер </a:t>
            </a:r>
            <a:r>
              <a:rPr lang="ru-RU" dirty="0" err="1"/>
              <a:t>Дарьян</a:t>
            </a:r>
            <a:r>
              <a:rPr lang="ru-RU" dirty="0"/>
              <a:t>)</a:t>
            </a:r>
            <a:endParaRPr lang="en-US" dirty="0"/>
          </a:p>
          <a:p>
            <a:r>
              <a:rPr lang="ru-RU" b="1" dirty="0"/>
              <a:t>Феминистская</a:t>
            </a:r>
            <a:r>
              <a:rPr lang="ru-RU" dirty="0"/>
              <a:t> теория (</a:t>
            </a:r>
            <a:r>
              <a:rPr lang="ru-RU" dirty="0" err="1"/>
              <a:t>Энлое</a:t>
            </a:r>
            <a:r>
              <a:rPr lang="ru-RU" dirty="0"/>
              <a:t>, </a:t>
            </a:r>
            <a:r>
              <a:rPr lang="ru-RU" dirty="0" err="1"/>
              <a:t>Тикнер</a:t>
            </a:r>
            <a:r>
              <a:rPr lang="ru-RU" dirty="0"/>
              <a:t>, </a:t>
            </a:r>
            <a:r>
              <a:rPr lang="ru-RU" dirty="0" err="1"/>
              <a:t>Харруэй</a:t>
            </a:r>
            <a:r>
              <a:rPr lang="ru-RU" dirty="0"/>
              <a:t>)</a:t>
            </a:r>
            <a:endParaRPr lang="en-US" dirty="0"/>
          </a:p>
          <a:p>
            <a:r>
              <a:rPr lang="ru-RU" b="1" dirty="0"/>
              <a:t>Историческая</a:t>
            </a:r>
            <a:r>
              <a:rPr lang="ru-RU" dirty="0"/>
              <a:t> школа (С. </a:t>
            </a:r>
            <a:r>
              <a:rPr lang="ru-RU" dirty="0" err="1"/>
              <a:t>Хобден</a:t>
            </a:r>
            <a:r>
              <a:rPr lang="ru-RU" dirty="0"/>
              <a:t>, Дж. </a:t>
            </a:r>
            <a:r>
              <a:rPr lang="ru-RU" dirty="0" err="1"/>
              <a:t>Хобсон</a:t>
            </a:r>
            <a:r>
              <a:rPr lang="ru-RU" dirty="0"/>
              <a:t>)</a:t>
            </a:r>
            <a:endParaRPr lang="en-US" dirty="0"/>
          </a:p>
          <a:p>
            <a:r>
              <a:rPr lang="ru-RU" b="1" dirty="0"/>
              <a:t>Конструктивистская</a:t>
            </a:r>
            <a:r>
              <a:rPr lang="ru-RU" dirty="0"/>
              <a:t> теория (</a:t>
            </a:r>
            <a:r>
              <a:rPr lang="ru-RU" dirty="0" err="1"/>
              <a:t>Н.Онуф</a:t>
            </a:r>
            <a:r>
              <a:rPr lang="ru-RU" dirty="0"/>
              <a:t>, </a:t>
            </a:r>
            <a:r>
              <a:rPr lang="ru-RU" dirty="0" err="1"/>
              <a:t>Катценштайн</a:t>
            </a:r>
            <a:r>
              <a:rPr lang="ru-RU" dirty="0"/>
              <a:t>, </a:t>
            </a:r>
            <a:r>
              <a:rPr lang="ru-RU" dirty="0" err="1"/>
              <a:t>Вендт</a:t>
            </a:r>
            <a:r>
              <a:rPr lang="ru-RU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99FC21-23F1-5C48-BC18-5546D2D60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235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Основные дебаты в МО</a:t>
            </a:r>
            <a:br>
              <a:rPr lang="en-US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Позитивизм </a:t>
            </a:r>
            <a:r>
              <a:rPr lang="en-US" dirty="0"/>
              <a:t>vs </a:t>
            </a:r>
            <a:r>
              <a:rPr lang="ru-RU" dirty="0" err="1"/>
              <a:t>Постпозитивизм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79B742-1E47-3044-981E-FCB4352FC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879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8225" y="1360625"/>
            <a:ext cx="118837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ru-RU" sz="2000" b="1" dirty="0"/>
              <a:t>Лекция</a:t>
            </a:r>
            <a:r>
              <a:rPr lang="en-US" sz="2000" b="1" dirty="0"/>
              <a:t> 1</a:t>
            </a:r>
            <a:r>
              <a:rPr lang="ru-RU" sz="2000" b="1" dirty="0"/>
              <a:t>. </a:t>
            </a:r>
          </a:p>
          <a:p>
            <a:pPr hangingPunct="0"/>
            <a:endParaRPr lang="ru-RU" sz="3600" b="1" dirty="0"/>
          </a:p>
          <a:p>
            <a:pPr algn="ctr" hangingPunct="0"/>
            <a:r>
              <a:rPr lang="ru-RU" sz="4800" dirty="0"/>
              <a:t>Теории Международных Отношений </a:t>
            </a:r>
          </a:p>
          <a:p>
            <a:pPr algn="ctr" hangingPunct="0"/>
            <a:r>
              <a:rPr lang="ru-RU" sz="4800" dirty="0"/>
              <a:t>и </a:t>
            </a:r>
          </a:p>
          <a:p>
            <a:pPr algn="ctr" hangingPunct="0"/>
            <a:r>
              <a:rPr lang="ru-RU" sz="4800" dirty="0"/>
              <a:t>Теория Многополярного мира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0C2BEF-3946-F446-A4EA-6DB9C80F0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471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D89A03-F18F-DD49-B3F2-818E02B64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2543597-0C38-F241-90E9-F04D1F9CEF74}"/>
              </a:ext>
            </a:extLst>
          </p:cNvPr>
          <p:cNvSpPr txBox="1">
            <a:spLocks/>
          </p:cNvSpPr>
          <p:nvPr/>
        </p:nvSpPr>
        <p:spPr>
          <a:xfrm>
            <a:off x="1154955" y="1729444"/>
            <a:ext cx="10023328" cy="26592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400" dirty="0"/>
              <a:t>Теория Многополярного Мира (ТММ)</a:t>
            </a:r>
            <a:br>
              <a:rPr lang="ru-RU" sz="4400" dirty="0"/>
            </a:br>
            <a:br>
              <a:rPr lang="ru-RU" sz="4400" dirty="0"/>
            </a:b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255890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Версии ТММ</a:t>
            </a:r>
            <a:br>
              <a:rPr lang="ru-RU" sz="2400" dirty="0"/>
            </a:b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3861" y="1662500"/>
            <a:ext cx="10085245" cy="4871864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Русская школа </a:t>
            </a:r>
            <a:r>
              <a:rPr lang="ru-RU" dirty="0"/>
              <a:t>-- ТММ, Евразийство, Русский мир, 4ПТ</a:t>
            </a:r>
            <a:endParaRPr lang="en-US" dirty="0"/>
          </a:p>
          <a:p>
            <a:r>
              <a:rPr lang="ru-RU" b="1" dirty="0"/>
              <a:t>Китайские</a:t>
            </a:r>
            <a:r>
              <a:rPr lang="ru-RU" dirty="0"/>
              <a:t> школы</a:t>
            </a:r>
            <a:endParaRPr lang="en-US" dirty="0"/>
          </a:p>
          <a:p>
            <a:pPr lvl="1"/>
            <a:r>
              <a:rPr lang="ru-RU" dirty="0" err="1"/>
              <a:t>Тян</a:t>
            </a:r>
            <a:r>
              <a:rPr lang="ru-RU" dirty="0"/>
              <a:t> </a:t>
            </a:r>
            <a:r>
              <a:rPr lang="ru-RU" dirty="0" err="1"/>
              <a:t>Ся</a:t>
            </a:r>
            <a:r>
              <a:rPr lang="ru-RU" dirty="0"/>
              <a:t> – </a:t>
            </a:r>
            <a:r>
              <a:rPr lang="ru-RU" dirty="0" err="1"/>
              <a:t>Чао</a:t>
            </a:r>
            <a:r>
              <a:rPr lang="ru-RU" dirty="0"/>
              <a:t> </a:t>
            </a:r>
            <a:r>
              <a:rPr lang="ru-RU" dirty="0" err="1"/>
              <a:t>Тинян</a:t>
            </a:r>
            <a:r>
              <a:rPr lang="ru-RU" dirty="0"/>
              <a:t> </a:t>
            </a:r>
            <a:r>
              <a:rPr lang="en-US" dirty="0"/>
              <a:t>- </a:t>
            </a:r>
            <a:r>
              <a:rPr lang="zh-CN" altLang="en-US" dirty="0"/>
              <a:t>天下体系</a:t>
            </a:r>
            <a:endParaRPr lang="en-US" dirty="0"/>
          </a:p>
          <a:p>
            <a:pPr lvl="1"/>
            <a:r>
              <a:rPr lang="ru-RU" dirty="0"/>
              <a:t>Цин </a:t>
            </a:r>
            <a:r>
              <a:rPr lang="ru-RU" dirty="0" err="1"/>
              <a:t>Яцин</a:t>
            </a:r>
            <a:r>
              <a:rPr lang="ru-RU" dirty="0"/>
              <a:t> – И-</a:t>
            </a:r>
            <a:r>
              <a:rPr lang="ru-RU" dirty="0" err="1"/>
              <a:t>цзин</a:t>
            </a:r>
            <a:r>
              <a:rPr lang="ru-RU" dirty="0"/>
              <a:t> в МО</a:t>
            </a:r>
            <a:endParaRPr lang="en-US" altLang="zh-CN" dirty="0"/>
          </a:p>
          <a:p>
            <a:pPr lvl="1"/>
            <a:r>
              <a:rPr lang="ru-RU" dirty="0"/>
              <a:t>Ян </a:t>
            </a:r>
            <a:r>
              <a:rPr lang="ru-RU" dirty="0" err="1"/>
              <a:t>Сюэтон</a:t>
            </a:r>
            <a:r>
              <a:rPr lang="ru-RU" dirty="0"/>
              <a:t> – реализм </a:t>
            </a:r>
          </a:p>
          <a:p>
            <a:pPr lvl="1"/>
            <a:r>
              <a:rPr lang="ru-RU" dirty="0" err="1"/>
              <a:t>Чанг</a:t>
            </a:r>
            <a:r>
              <a:rPr lang="ru-RU" dirty="0"/>
              <a:t> </a:t>
            </a:r>
            <a:r>
              <a:rPr lang="ru-RU" dirty="0" err="1"/>
              <a:t>Вэйвэй</a:t>
            </a:r>
            <a:r>
              <a:rPr lang="ru-RU" dirty="0"/>
              <a:t> – Государства-Цивилизации</a:t>
            </a:r>
            <a:endParaRPr lang="en-US" dirty="0"/>
          </a:p>
          <a:p>
            <a:r>
              <a:rPr lang="ru-RU" b="1" dirty="0"/>
              <a:t>Индийские школы</a:t>
            </a:r>
          </a:p>
          <a:p>
            <a:pPr lvl="1"/>
            <a:r>
              <a:rPr lang="ru-RU" dirty="0" err="1"/>
              <a:t>Амитав</a:t>
            </a:r>
            <a:r>
              <a:rPr lang="ru-RU" dirty="0"/>
              <a:t> </a:t>
            </a:r>
            <a:r>
              <a:rPr lang="ru-RU" dirty="0" err="1"/>
              <a:t>Ачарья</a:t>
            </a:r>
            <a:r>
              <a:rPr lang="ru-RU" dirty="0"/>
              <a:t> - Конец американского миропорядка</a:t>
            </a:r>
          </a:p>
          <a:p>
            <a:pPr lvl="1"/>
            <a:r>
              <a:rPr lang="ru-RU" dirty="0" err="1"/>
              <a:t>Раджив</a:t>
            </a:r>
            <a:r>
              <a:rPr lang="ru-RU" dirty="0"/>
              <a:t> </a:t>
            </a:r>
            <a:r>
              <a:rPr lang="ru-RU" dirty="0" err="1"/>
              <a:t>Сикри</a:t>
            </a:r>
            <a:r>
              <a:rPr lang="ru-RU" dirty="0"/>
              <a:t> </a:t>
            </a:r>
          </a:p>
          <a:p>
            <a:pPr lvl="1"/>
            <a:r>
              <a:rPr lang="ru-RU" dirty="0" err="1">
                <a:sym typeface="Wingdings" pitchFamily="2" charset="2"/>
              </a:rPr>
              <a:t>Срирам</a:t>
            </a:r>
            <a:r>
              <a:rPr lang="ru-RU" dirty="0">
                <a:sym typeface="Wingdings" pitchFamily="2" charset="2"/>
              </a:rPr>
              <a:t> </a:t>
            </a:r>
            <a:r>
              <a:rPr lang="ru-RU" dirty="0" err="1">
                <a:sym typeface="Wingdings" pitchFamily="2" charset="2"/>
              </a:rPr>
              <a:t>Чаулья</a:t>
            </a:r>
            <a:endParaRPr lang="ru-RU" dirty="0">
              <a:sym typeface="Wingdings" pitchFamily="2" charset="2"/>
            </a:endParaRPr>
          </a:p>
          <a:p>
            <a:pPr lvl="1"/>
            <a:r>
              <a:rPr lang="ru-RU" dirty="0">
                <a:sym typeface="Wingdings" pitchFamily="2" charset="2"/>
              </a:rPr>
              <a:t> </a:t>
            </a:r>
            <a:r>
              <a:rPr lang="ru-RU" dirty="0" err="1">
                <a:sym typeface="Wingdings" pitchFamily="2" charset="2"/>
              </a:rPr>
              <a:t>Харш</a:t>
            </a:r>
            <a:r>
              <a:rPr lang="ru-RU" dirty="0">
                <a:sym typeface="Wingdings" pitchFamily="2" charset="2"/>
              </a:rPr>
              <a:t> </a:t>
            </a:r>
            <a:r>
              <a:rPr lang="ru-RU" dirty="0" err="1">
                <a:sym typeface="Wingdings" pitchFamily="2" charset="2"/>
              </a:rPr>
              <a:t>Пант</a:t>
            </a:r>
            <a:endParaRPr lang="ru-RU" dirty="0">
              <a:sym typeface="Wingdings" pitchFamily="2" charset="2"/>
            </a:endParaRPr>
          </a:p>
          <a:p>
            <a:pPr lvl="1"/>
            <a:r>
              <a:rPr lang="ru-RU" dirty="0" err="1">
                <a:sym typeface="Wingdings" pitchFamily="2" charset="2"/>
              </a:rPr>
              <a:t>Шривишанкар</a:t>
            </a:r>
            <a:r>
              <a:rPr lang="ru-RU" dirty="0">
                <a:sym typeface="Wingdings" pitchFamily="2" charset="2"/>
              </a:rPr>
              <a:t> </a:t>
            </a:r>
            <a:r>
              <a:rPr lang="ru-RU" dirty="0" err="1">
                <a:sym typeface="Wingdings" pitchFamily="2" charset="2"/>
              </a:rPr>
              <a:t>Менон</a:t>
            </a:r>
            <a:r>
              <a:rPr lang="ru-RU" dirty="0">
                <a:sym typeface="Wingdings" pitchFamily="2" charset="2"/>
              </a:rPr>
              <a:t> </a:t>
            </a:r>
          </a:p>
          <a:p>
            <a:pPr lvl="1"/>
            <a:r>
              <a:rPr lang="ru-RU" dirty="0">
                <a:sym typeface="Wingdings" pitchFamily="2" charset="2"/>
              </a:rPr>
              <a:t>Раджа </a:t>
            </a:r>
            <a:r>
              <a:rPr lang="ru-RU" dirty="0" err="1">
                <a:sym typeface="Wingdings" pitchFamily="2" charset="2"/>
              </a:rPr>
              <a:t>Махан</a:t>
            </a:r>
            <a:r>
              <a:rPr lang="ru-RU" dirty="0">
                <a:sym typeface="Wingdings" pitchFamily="2" charset="2"/>
              </a:rPr>
              <a:t>– Многополярность </a:t>
            </a:r>
            <a:r>
              <a:rPr lang="ru-RU" dirty="0" err="1">
                <a:sym typeface="Wingdings" pitchFamily="2" charset="2"/>
              </a:rPr>
              <a:t>Моди</a:t>
            </a:r>
            <a:endParaRPr lang="ru-RU" dirty="0">
              <a:sym typeface="Wingdings" pitchFamily="2" charset="2"/>
            </a:endParaRPr>
          </a:p>
          <a:p>
            <a:pPr lvl="1"/>
            <a:r>
              <a:rPr lang="ru-RU" dirty="0">
                <a:sym typeface="Wingdings" pitchFamily="2" charset="2"/>
              </a:rPr>
              <a:t> </a:t>
            </a:r>
            <a:r>
              <a:rPr lang="ru-RU" dirty="0" err="1">
                <a:sym typeface="Wingdings" pitchFamily="2" charset="2"/>
              </a:rPr>
              <a:t>Джаганнат</a:t>
            </a:r>
            <a:r>
              <a:rPr lang="ru-RU" dirty="0">
                <a:sym typeface="Wingdings" pitchFamily="2" charset="2"/>
              </a:rPr>
              <a:t> Панда </a:t>
            </a:r>
          </a:p>
          <a:p>
            <a:pPr lvl="1"/>
            <a:r>
              <a:rPr lang="ru-RU" dirty="0" err="1">
                <a:sym typeface="Wingdings" pitchFamily="2" charset="2"/>
              </a:rPr>
              <a:t>Манджит</a:t>
            </a:r>
            <a:r>
              <a:rPr lang="ru-RU" dirty="0">
                <a:sym typeface="Wingdings" pitchFamily="2" charset="2"/>
              </a:rPr>
              <a:t> </a:t>
            </a:r>
            <a:r>
              <a:rPr lang="ru-RU" dirty="0" err="1">
                <a:sym typeface="Wingdings" pitchFamily="2" charset="2"/>
              </a:rPr>
              <a:t>Пардеси</a:t>
            </a:r>
            <a:r>
              <a:rPr lang="ru-RU" dirty="0">
                <a:sym typeface="Wingdings" pitchFamily="2" charset="2"/>
              </a:rPr>
              <a:t> </a:t>
            </a:r>
            <a:r>
              <a:rPr lang="en-US" dirty="0">
                <a:sym typeface="Wingdings" pitchFamily="2" charset="2"/>
              </a:rPr>
              <a:t>- </a:t>
            </a:r>
            <a:r>
              <a:rPr lang="ru-RU" dirty="0">
                <a:sym typeface="Wingdings" pitchFamily="2" charset="2"/>
              </a:rPr>
              <a:t> Индия </a:t>
            </a:r>
            <a:r>
              <a:rPr lang="ru-RU" dirty="0" err="1">
                <a:sym typeface="Wingdings" pitchFamily="2" charset="2"/>
              </a:rPr>
              <a:t>Бхарат</a:t>
            </a:r>
            <a:r>
              <a:rPr lang="ru-RU" dirty="0">
                <a:sym typeface="Wingdings" pitchFamily="2" charset="2"/>
              </a:rPr>
              <a:t> как великая держава</a:t>
            </a:r>
            <a:endParaRPr lang="en-US" dirty="0"/>
          </a:p>
          <a:p>
            <a:pPr marL="400050"/>
            <a:r>
              <a:rPr lang="ru-RU" b="1" dirty="0"/>
              <a:t>Европейские</a:t>
            </a:r>
            <a:r>
              <a:rPr lang="ru-RU" dirty="0"/>
              <a:t> Новые правые (Ален де Бенуа) – </a:t>
            </a:r>
            <a:r>
              <a:rPr lang="ru-RU" dirty="0" err="1"/>
              <a:t>Плюриверсум</a:t>
            </a:r>
            <a:r>
              <a:rPr lang="ru-RU" dirty="0"/>
              <a:t> </a:t>
            </a:r>
          </a:p>
          <a:p>
            <a:pPr marL="400050"/>
            <a:r>
              <a:rPr lang="ru-RU" b="1" dirty="0"/>
              <a:t>Аргентина</a:t>
            </a:r>
            <a:r>
              <a:rPr lang="ru-RU" dirty="0"/>
              <a:t> -- Теория </a:t>
            </a:r>
            <a:r>
              <a:rPr lang="ru-RU" dirty="0" err="1"/>
              <a:t>фундационного</a:t>
            </a:r>
            <a:r>
              <a:rPr lang="ru-RU" dirty="0"/>
              <a:t> неподчинения) </a:t>
            </a:r>
            <a:r>
              <a:rPr lang="ru-RU" dirty="0" err="1"/>
              <a:t>Марсело</a:t>
            </a:r>
            <a:r>
              <a:rPr lang="ru-RU" dirty="0"/>
              <a:t> </a:t>
            </a:r>
            <a:r>
              <a:rPr lang="ru-RU" dirty="0" err="1"/>
              <a:t>Гуйо</a:t>
            </a:r>
            <a:r>
              <a:rPr lang="ru-RU" dirty="0"/>
              <a:t> </a:t>
            </a:r>
            <a:r>
              <a:rPr lang="ru-RU" dirty="0" err="1"/>
              <a:t>Амадео</a:t>
            </a:r>
            <a:endParaRPr lang="en-US" dirty="0"/>
          </a:p>
          <a:p>
            <a:r>
              <a:rPr lang="ru-RU" b="1" dirty="0"/>
              <a:t>Бразилия</a:t>
            </a:r>
            <a:r>
              <a:rPr lang="ru-RU" dirty="0"/>
              <a:t> </a:t>
            </a:r>
            <a:r>
              <a:rPr lang="ru-RU" dirty="0" err="1"/>
              <a:t>Меридианализм</a:t>
            </a:r>
            <a:r>
              <a:rPr lang="ru-RU" dirty="0"/>
              <a:t> – </a:t>
            </a:r>
            <a:r>
              <a:rPr lang="ru-RU" dirty="0" err="1"/>
              <a:t>А.Мартин</a:t>
            </a:r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D89A03-F18F-DD49-B3F2-818E02B64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9814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Предпосылки ТММ</a:t>
            </a:r>
            <a:br>
              <a:rPr lang="en-US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1775515"/>
            <a:ext cx="8946541" cy="4195481"/>
          </a:xfrm>
        </p:spPr>
        <p:txBody>
          <a:bodyPr>
            <a:normAutofit/>
          </a:bodyPr>
          <a:lstStyle/>
          <a:p>
            <a:r>
              <a:rPr lang="ru-RU" dirty="0"/>
              <a:t>Вико</a:t>
            </a:r>
            <a:r>
              <a:rPr lang="en-US" dirty="0"/>
              <a:t>  - </a:t>
            </a:r>
            <a:r>
              <a:rPr lang="ru-RU" dirty="0"/>
              <a:t>циклы</a:t>
            </a:r>
            <a:r>
              <a:rPr lang="en-US" dirty="0"/>
              <a:t> </a:t>
            </a:r>
            <a:endParaRPr lang="ru-RU" dirty="0"/>
          </a:p>
          <a:p>
            <a:r>
              <a:rPr lang="ru-RU" dirty="0"/>
              <a:t>Гердер народы как мысли Бога </a:t>
            </a:r>
            <a:endParaRPr lang="en-US" dirty="0"/>
          </a:p>
          <a:p>
            <a:r>
              <a:rPr lang="ru-RU" dirty="0"/>
              <a:t>Данилевский историко-культурные типы</a:t>
            </a:r>
            <a:endParaRPr lang="en-US" dirty="0"/>
          </a:p>
          <a:p>
            <a:r>
              <a:rPr lang="ru-RU" dirty="0"/>
              <a:t>Шпенглер</a:t>
            </a:r>
            <a:r>
              <a:rPr lang="en-US" dirty="0"/>
              <a:t> </a:t>
            </a:r>
            <a:r>
              <a:rPr lang="ru-RU" dirty="0"/>
              <a:t>– культуры и цивилизации</a:t>
            </a:r>
            <a:endParaRPr lang="en-US" dirty="0"/>
          </a:p>
          <a:p>
            <a:r>
              <a:rPr lang="ru-RU" dirty="0"/>
              <a:t>Фробениус – </a:t>
            </a:r>
            <a:r>
              <a:rPr lang="ru-RU" dirty="0" err="1"/>
              <a:t>пайдеума</a:t>
            </a:r>
            <a:r>
              <a:rPr lang="en-US" dirty="0"/>
              <a:t>. </a:t>
            </a:r>
          </a:p>
          <a:p>
            <a:r>
              <a:rPr lang="ru-RU" dirty="0"/>
              <a:t>Тойнби – множественность цивилизаций</a:t>
            </a:r>
            <a:r>
              <a:rPr lang="en-US" dirty="0"/>
              <a:t>. </a:t>
            </a:r>
          </a:p>
          <a:p>
            <a:r>
              <a:rPr lang="ru-RU" dirty="0" err="1"/>
              <a:t>Бродель</a:t>
            </a:r>
            <a:r>
              <a:rPr lang="ru-RU" dirty="0"/>
              <a:t> – цивилизации и большая длительность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79B742-1E47-3044-981E-FCB4352FC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02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Введение концепта ТММ</a:t>
            </a:r>
            <a:br>
              <a:rPr lang="en-US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1775515"/>
            <a:ext cx="8946541" cy="4195481"/>
          </a:xfrm>
        </p:spPr>
        <p:txBody>
          <a:bodyPr>
            <a:normAutofit/>
          </a:bodyPr>
          <a:lstStyle/>
          <a:p>
            <a:r>
              <a:rPr lang="ru-RU" sz="2400" dirty="0" err="1"/>
              <a:t>Хантингтон</a:t>
            </a:r>
            <a:r>
              <a:rPr lang="ru-RU" sz="2400" dirty="0"/>
              <a:t> столкновение цивилизаций</a:t>
            </a:r>
            <a:r>
              <a:rPr lang="en-US" sz="2400" dirty="0"/>
              <a:t>. </a:t>
            </a:r>
          </a:p>
          <a:p>
            <a:r>
              <a:rPr lang="ru-RU" sz="2400" dirty="0" err="1"/>
              <a:t>Постпозитивисты</a:t>
            </a:r>
            <a:r>
              <a:rPr lang="ru-RU" sz="2400" dirty="0"/>
              <a:t> – критическая теория, Историческая школа</a:t>
            </a:r>
            <a:r>
              <a:rPr lang="en-US" sz="2400" dirty="0"/>
              <a:t> (</a:t>
            </a:r>
            <a:r>
              <a:rPr lang="ru-RU" sz="2400" dirty="0" err="1"/>
              <a:t>С.Хобден</a:t>
            </a:r>
            <a:r>
              <a:rPr lang="en-US" sz="2400" dirty="0"/>
              <a:t>)</a:t>
            </a:r>
            <a:r>
              <a:rPr lang="ru-RU" sz="2400" dirty="0"/>
              <a:t>, </a:t>
            </a:r>
            <a:r>
              <a:rPr lang="ru-RU" sz="2400" dirty="0" err="1"/>
              <a:t>неограмшизм</a:t>
            </a:r>
            <a:r>
              <a:rPr lang="ru-RU" sz="2400" dirty="0"/>
              <a:t>, критика </a:t>
            </a:r>
            <a:r>
              <a:rPr lang="ru-RU" sz="2400" dirty="0" err="1"/>
              <a:t>евроцентризма</a:t>
            </a:r>
            <a:r>
              <a:rPr lang="ru-RU" sz="2400" dirty="0"/>
              <a:t> – Кокс. Евгений Максимович Примаков – Россия, Индия, Китай. </a:t>
            </a:r>
          </a:p>
          <a:p>
            <a:endParaRPr lang="en-GB" dirty="0"/>
          </a:p>
          <a:p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79B742-1E47-3044-981E-FCB4352FC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8619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Формулировка ТММ</a:t>
            </a:r>
            <a:br>
              <a:rPr lang="en-US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1775515"/>
            <a:ext cx="8946541" cy="419548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/>
              <a:t>Евразийская школа геополитики, Четвертая Политическая Теория главный </a:t>
            </a:r>
            <a:r>
              <a:rPr lang="ru-RU" dirty="0" err="1"/>
              <a:t>актор</a:t>
            </a:r>
            <a:r>
              <a:rPr lang="ru-RU" dirty="0"/>
              <a:t> </a:t>
            </a:r>
          </a:p>
          <a:p>
            <a:r>
              <a:rPr lang="ru-RU" b="1" dirty="0"/>
              <a:t>Цивилизация</a:t>
            </a:r>
            <a:r>
              <a:rPr lang="ru-RU" dirty="0"/>
              <a:t> / Государство-Цивилизация</a:t>
            </a:r>
            <a:r>
              <a:rPr lang="en-US" dirty="0"/>
              <a:t> </a:t>
            </a:r>
            <a:r>
              <a:rPr lang="ru-RU" dirty="0"/>
              <a:t>–</a:t>
            </a:r>
            <a:r>
              <a:rPr lang="en-US" dirty="0"/>
              <a:t>main actor</a:t>
            </a:r>
            <a:endParaRPr lang="ru-RU" dirty="0"/>
          </a:p>
          <a:p>
            <a:pPr lvl="0"/>
            <a:r>
              <a:rPr lang="ru-RU" b="1" dirty="0"/>
              <a:t>большие пространства </a:t>
            </a:r>
            <a:r>
              <a:rPr lang="ru-RU" dirty="0"/>
              <a:t>(</a:t>
            </a:r>
            <a:r>
              <a:rPr lang="ru-RU" dirty="0" err="1"/>
              <a:t>К.Шмитт</a:t>
            </a:r>
            <a:r>
              <a:rPr lang="ru-RU" dirty="0"/>
              <a:t>), </a:t>
            </a:r>
            <a:r>
              <a:rPr lang="ru-RU" dirty="0" err="1"/>
              <a:t>преконцепт</a:t>
            </a:r>
            <a:endParaRPr lang="ru-RU" dirty="0"/>
          </a:p>
          <a:p>
            <a:pPr lvl="0"/>
            <a:r>
              <a:rPr lang="ru-RU" b="1" dirty="0"/>
              <a:t>цивилизационный суверенитет</a:t>
            </a:r>
            <a:endParaRPr lang="en-US" dirty="0"/>
          </a:p>
          <a:p>
            <a:r>
              <a:rPr lang="ru-RU" b="1" dirty="0"/>
              <a:t>вызов </a:t>
            </a:r>
            <a:r>
              <a:rPr lang="ru-RU" b="1" dirty="0" err="1"/>
              <a:t>евроцентризму</a:t>
            </a:r>
            <a:r>
              <a:rPr lang="ru-RU" b="1" dirty="0"/>
              <a:t>, Модерну, Универсализму, Гегемонии</a:t>
            </a:r>
            <a:r>
              <a:rPr lang="en-US" dirty="0"/>
              <a:t>.</a:t>
            </a:r>
            <a:r>
              <a:rPr lang="ru-RU" dirty="0"/>
              <a:t> </a:t>
            </a:r>
            <a:endParaRPr lang="en-US" dirty="0"/>
          </a:p>
          <a:p>
            <a:r>
              <a:rPr lang="ru-RU" b="1" dirty="0"/>
              <a:t>Презумпция множественности цивилизаций</a:t>
            </a:r>
            <a:r>
              <a:rPr lang="en-US" dirty="0"/>
              <a:t>. </a:t>
            </a:r>
          </a:p>
          <a:p>
            <a:r>
              <a:rPr lang="ru-RU" b="1" dirty="0"/>
              <a:t>Презумпция антропологического плюрализма и позитивная оценка культурных различий</a:t>
            </a:r>
            <a:r>
              <a:rPr lang="en-US" dirty="0"/>
              <a:t>. </a:t>
            </a:r>
            <a:endParaRPr lang="ru-RU" dirty="0"/>
          </a:p>
          <a:p>
            <a:pPr lvl="0"/>
            <a:endParaRPr lang="ru-RU" dirty="0"/>
          </a:p>
          <a:p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79B742-1E47-3044-981E-FCB4352FC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9141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Основные дебаты в МО</a:t>
            </a:r>
            <a:br>
              <a:rPr lang="en-US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Универсализм (</a:t>
            </a:r>
            <a:r>
              <a:rPr lang="ru-RU" sz="2400" dirty="0" err="1"/>
              <a:t>евроцентризм</a:t>
            </a:r>
            <a:r>
              <a:rPr lang="ru-RU" sz="2400" dirty="0"/>
              <a:t>) </a:t>
            </a:r>
            <a:r>
              <a:rPr lang="en-US" sz="2400" dirty="0"/>
              <a:t>vs </a:t>
            </a:r>
            <a:r>
              <a:rPr lang="ru-RU" sz="2400" dirty="0"/>
              <a:t>Множественность цивилизаций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79B742-1E47-3044-981E-FCB4352FC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0126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ТММ и теории МО</a:t>
            </a:r>
            <a:br>
              <a:rPr lang="en-US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/>
              <a:t>ТММ и реализм (цивилизационный суверенитет). </a:t>
            </a:r>
          </a:p>
          <a:p>
            <a:pPr lvl="0"/>
            <a:r>
              <a:rPr lang="ru-RU" dirty="0"/>
              <a:t>ТММ и либерализм в МО (цивилизационный идеализм). </a:t>
            </a:r>
          </a:p>
          <a:p>
            <a:pPr lvl="0"/>
            <a:r>
              <a:rPr lang="ru-RU" dirty="0"/>
              <a:t>ТММ и марксизм в МО (</a:t>
            </a:r>
            <a:r>
              <a:rPr lang="ru-RU" dirty="0" err="1"/>
              <a:t>Полупериферия</a:t>
            </a:r>
            <a:r>
              <a:rPr lang="ru-RU" dirty="0"/>
              <a:t> как модель). </a:t>
            </a:r>
          </a:p>
          <a:p>
            <a:pPr lvl="0"/>
            <a:r>
              <a:rPr lang="ru-RU" dirty="0"/>
              <a:t>ТММ и Английская школа в МО (многополярный клуб). </a:t>
            </a:r>
          </a:p>
          <a:p>
            <a:pPr lvl="0"/>
            <a:r>
              <a:rPr lang="ru-RU" dirty="0"/>
              <a:t>ТММ и </a:t>
            </a:r>
            <a:r>
              <a:rPr lang="ru-RU" dirty="0" err="1"/>
              <a:t>постпозитивистские</a:t>
            </a:r>
            <a:r>
              <a:rPr lang="ru-RU" dirty="0"/>
              <a:t> теории МО: многополярная нормативность, многополярный конструктивизм, тексты и нарративы многополярности, многополярность и феминистские метафоры.</a:t>
            </a:r>
            <a:r>
              <a:rPr lang="en-US" dirty="0"/>
              <a:t> </a:t>
            </a:r>
            <a:endParaRPr lang="ru-RU" dirty="0"/>
          </a:p>
          <a:p>
            <a:pPr lvl="0"/>
            <a:r>
              <a:rPr lang="ru-RU" dirty="0"/>
              <a:t>ТММ </a:t>
            </a:r>
            <a:r>
              <a:rPr lang="ru-RU" i="1" dirty="0"/>
              <a:t>не </a:t>
            </a:r>
            <a:r>
              <a:rPr lang="ru-RU" dirty="0"/>
              <a:t>возврат к Вестфальской системе.</a:t>
            </a:r>
            <a:r>
              <a:rPr lang="en-US" dirty="0"/>
              <a:t> </a:t>
            </a:r>
          </a:p>
          <a:p>
            <a:pPr lvl="0"/>
            <a:r>
              <a:rPr lang="ru-RU" dirty="0"/>
              <a:t>ООН, </a:t>
            </a:r>
            <a:r>
              <a:rPr lang="ru-RU" dirty="0" err="1"/>
              <a:t>двухполярность</a:t>
            </a:r>
            <a:r>
              <a:rPr lang="ru-RU" dirty="0"/>
              <a:t>, </a:t>
            </a:r>
            <a:r>
              <a:rPr lang="ru-RU" dirty="0" err="1"/>
              <a:t>однополярность</a:t>
            </a:r>
            <a:r>
              <a:rPr lang="ru-RU" dirty="0"/>
              <a:t> и государства-нации преодолеваются</a:t>
            </a:r>
            <a:r>
              <a:rPr lang="ru-RU"/>
              <a:t>. </a:t>
            </a:r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79B742-1E47-3044-981E-FCB4352FC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553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729444"/>
            <a:ext cx="10023328" cy="2659295"/>
          </a:xfrm>
        </p:spPr>
        <p:txBody>
          <a:bodyPr/>
          <a:lstStyle/>
          <a:p>
            <a:r>
              <a:rPr lang="ru-RU" sz="4400" dirty="0"/>
              <a:t>Международные Отношения (МО)</a:t>
            </a:r>
            <a:br>
              <a:rPr lang="ru-RU" sz="4400" dirty="0"/>
            </a:br>
            <a:br>
              <a:rPr lang="ru-RU" sz="4400" dirty="0"/>
            </a:b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0725" y="5092715"/>
            <a:ext cx="8825658" cy="861420"/>
          </a:xfrm>
        </p:spPr>
        <p:txBody>
          <a:bodyPr/>
          <a:lstStyle/>
          <a:p>
            <a:r>
              <a:rPr lang="ru-RU" dirty="0"/>
              <a:t>Теории, парадигмы, концепты, Школы, дебаты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6FE8EB-7DBD-FD48-8AD8-C29C52479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784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МО современная дисциплина</a:t>
            </a:r>
            <a:br>
              <a:rPr lang="ru-RU" sz="2800" dirty="0"/>
            </a:br>
            <a:r>
              <a:rPr lang="ru-RU" sz="2800" dirty="0"/>
              <a:t>МО западная дисциплина</a:t>
            </a:r>
            <a:br>
              <a:rPr lang="ru-RU" sz="2800" dirty="0"/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1695" y="2209801"/>
            <a:ext cx="8946541" cy="4195481"/>
          </a:xfrm>
        </p:spPr>
        <p:txBody>
          <a:bodyPr/>
          <a:lstStyle/>
          <a:p>
            <a:pPr marL="0" indent="0">
              <a:buNone/>
            </a:pPr>
            <a:endParaRPr lang="ru-RU" sz="1600" dirty="0"/>
          </a:p>
          <a:p>
            <a:r>
              <a:rPr lang="ru-RU" dirty="0"/>
              <a:t>Наука не универсальна, но исторически, географически и этнически предопределена</a:t>
            </a:r>
            <a:endParaRPr lang="en-US" dirty="0"/>
          </a:p>
          <a:p>
            <a:r>
              <a:rPr lang="ru-RU" dirty="0"/>
              <a:t>МО отражает </a:t>
            </a:r>
            <a:r>
              <a:rPr lang="ru-RU" dirty="0" err="1"/>
              <a:t>евроцентризм</a:t>
            </a:r>
            <a:r>
              <a:rPr lang="ru-RU" dirty="0"/>
              <a:t>, западный </a:t>
            </a:r>
            <a:r>
              <a:rPr lang="ru-RU" dirty="0" err="1"/>
              <a:t>этноцентризм</a:t>
            </a:r>
            <a:endParaRPr lang="en-US" dirty="0"/>
          </a:p>
          <a:p>
            <a:r>
              <a:rPr lang="ru-RU" dirty="0"/>
              <a:t>МО не универсальна и отражает западную точку зрения</a:t>
            </a:r>
            <a:endParaRPr lang="en-US" dirty="0"/>
          </a:p>
          <a:p>
            <a:r>
              <a:rPr lang="ru-RU" dirty="0"/>
              <a:t>МО дисциплина эпохи Модерна</a:t>
            </a:r>
            <a:endParaRPr lang="en-US" dirty="0"/>
          </a:p>
          <a:p>
            <a:r>
              <a:rPr lang="ru-RU" dirty="0"/>
              <a:t>МО оперирует с современными национальными государствами и интернациональными системами после 1648 года – Вестфальская система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938704-A7C4-C74D-AB84-608248D9C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273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655" y="455026"/>
            <a:ext cx="9404723" cy="1400530"/>
          </a:xfrm>
        </p:spPr>
        <p:txBody>
          <a:bodyPr/>
          <a:lstStyle/>
          <a:p>
            <a:br>
              <a:rPr lang="ru-RU" sz="2000" dirty="0"/>
            </a:br>
            <a:r>
              <a:rPr lang="ru-RU" sz="2000" dirty="0"/>
              <a:t>МО как дисциплина сложилась в начале ХХ века в Англии и Швейцарии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148" y="2052918"/>
            <a:ext cx="9231706" cy="4195481"/>
          </a:xfrm>
        </p:spPr>
        <p:txBody>
          <a:bodyPr/>
          <a:lstStyle/>
          <a:p>
            <a:r>
              <a:rPr lang="ru-RU" dirty="0"/>
              <a:t>МО -- попытка </a:t>
            </a:r>
            <a:r>
              <a:rPr lang="ru-RU" dirty="0" err="1"/>
              <a:t>концептуализировать</a:t>
            </a:r>
            <a:r>
              <a:rPr lang="ru-RU" dirty="0"/>
              <a:t> международную политическую сцену </a:t>
            </a:r>
          </a:p>
          <a:p>
            <a:r>
              <a:rPr lang="ru-RU" dirty="0"/>
              <a:t>МО получила </a:t>
            </a:r>
            <a:r>
              <a:rPr lang="ru-RU" dirty="0" err="1"/>
              <a:t>институцианализацию</a:t>
            </a:r>
            <a:r>
              <a:rPr lang="ru-RU" dirty="0"/>
              <a:t> как академическая дисциплина на Западе и в подражании Западу в других зонах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C359E1-0112-9D4B-8B27-6AB0B033F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18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Субъект МО - Государство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1331259"/>
            <a:ext cx="10187006" cy="4946251"/>
          </a:xfrm>
        </p:spPr>
        <p:txBody>
          <a:bodyPr>
            <a:normAutofit/>
          </a:bodyPr>
          <a:lstStyle/>
          <a:p>
            <a:r>
              <a:rPr lang="ru-RU" dirty="0"/>
              <a:t>МО изучает отношения и взаимоотношения между Государствами</a:t>
            </a:r>
            <a:endParaRPr lang="en-US" dirty="0"/>
          </a:p>
          <a:p>
            <a:r>
              <a:rPr lang="ru-RU" dirty="0"/>
              <a:t>Отношения Государства к Государству фундамент МО </a:t>
            </a:r>
          </a:p>
          <a:p>
            <a:r>
              <a:rPr lang="ru-RU" dirty="0"/>
              <a:t>Под Государством понимается современное западное Государство – суверенное и секулярное</a:t>
            </a:r>
            <a:endParaRPr lang="en-US" dirty="0"/>
          </a:p>
          <a:p>
            <a:r>
              <a:rPr lang="ru-RU" dirty="0"/>
              <a:t>Государство отделено от религии, этноса, культуры, цивилизации</a:t>
            </a:r>
            <a:endParaRPr lang="en-US" dirty="0"/>
          </a:p>
          <a:p>
            <a:r>
              <a:rPr lang="ru-RU" dirty="0"/>
              <a:t>Государство – национальное: основано на индивидуальном гражданстве. Оно рационально, не имеет миссии, эгоистично, его национальные интересы подлежат квантификации и калькуляции </a:t>
            </a:r>
          </a:p>
          <a:p>
            <a:r>
              <a:rPr lang="ru-RU" dirty="0"/>
              <a:t>Современное Государство суверенно (выше его нет следующей инстанции)</a:t>
            </a:r>
            <a:endParaRPr lang="en-US" dirty="0"/>
          </a:p>
          <a:p>
            <a:r>
              <a:rPr lang="ru-RU" dirty="0"/>
              <a:t>Современное Государство противоположно Империи, религиозному Государству, архаическим общинам – все они причисляются к Пре-Модерну или к не-западным типам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20B44E-9942-A342-A34F-BC5D8CFC9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423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32244"/>
          </a:xfrm>
        </p:spPr>
        <p:txBody>
          <a:bodyPr/>
          <a:lstStyle/>
          <a:p>
            <a:r>
              <a:rPr lang="ru-RU" sz="2000" dirty="0"/>
              <a:t>Имплицитная иерархия в МО</a:t>
            </a:r>
            <a:br>
              <a:rPr lang="en-US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1331259"/>
            <a:ext cx="8946541" cy="4195481"/>
          </a:xfrm>
        </p:spPr>
        <p:txBody>
          <a:bodyPr>
            <a:normAutofit/>
          </a:bodyPr>
          <a:lstStyle/>
          <a:p>
            <a:r>
              <a:rPr lang="ru-RU" dirty="0"/>
              <a:t>МО по умолчанию считает, что любое Государство «западное», «современное» и «равное» и так к нему относится </a:t>
            </a:r>
          </a:p>
          <a:p>
            <a:r>
              <a:rPr lang="ru-RU" dirty="0"/>
              <a:t>Реальность иная, поэтому в МО существует не признаваемая прямо иерархия</a:t>
            </a:r>
            <a:endParaRPr lang="en-US" dirty="0"/>
          </a:p>
          <a:p>
            <a:r>
              <a:rPr lang="ru-RU" dirty="0"/>
              <a:t>Три мира </a:t>
            </a:r>
            <a:r>
              <a:rPr lang="en-US" dirty="0"/>
              <a:t>:</a:t>
            </a:r>
          </a:p>
          <a:p>
            <a:pPr lvl="1"/>
            <a:r>
              <a:rPr lang="ru-RU" b="1" dirty="0"/>
              <a:t>Первый мир </a:t>
            </a:r>
            <a:r>
              <a:rPr lang="ru-RU" dirty="0"/>
              <a:t>– </a:t>
            </a:r>
            <a:r>
              <a:rPr lang="ru-RU" b="1" dirty="0">
                <a:solidFill>
                  <a:srgbClr val="FF0000"/>
                </a:solidFill>
              </a:rPr>
              <a:t>центр</a:t>
            </a:r>
            <a:r>
              <a:rPr lang="ru-RU" dirty="0"/>
              <a:t> (ЕС, Америка, </a:t>
            </a:r>
            <a:r>
              <a:rPr lang="ru-RU" dirty="0" err="1"/>
              <a:t>незападные</a:t>
            </a:r>
            <a:r>
              <a:rPr lang="ru-RU" dirty="0"/>
              <a:t> либеральные демократии) = цивилизация (до </a:t>
            </a:r>
            <a:r>
              <a:rPr lang="en-US" dirty="0"/>
              <a:t>II</a:t>
            </a:r>
            <a:r>
              <a:rPr lang="ru-RU" dirty="0"/>
              <a:t> МВ «белые”</a:t>
            </a:r>
            <a:r>
              <a:rPr lang="en-US" dirty="0"/>
              <a:t>)</a:t>
            </a:r>
            <a:br>
              <a:rPr lang="ru-RU" dirty="0"/>
            </a:br>
            <a:r>
              <a:rPr lang="ru-RU" b="1" dirty="0"/>
              <a:t>Второй мир </a:t>
            </a:r>
            <a:r>
              <a:rPr lang="ru-RU" dirty="0"/>
              <a:t>– </a:t>
            </a:r>
            <a:r>
              <a:rPr lang="ru-RU" b="1" dirty="0" err="1">
                <a:solidFill>
                  <a:srgbClr val="FF0000"/>
                </a:solidFill>
              </a:rPr>
              <a:t>полупериферия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(БРИКС) = развивающиеся страны, «варварство» (до </a:t>
            </a:r>
            <a:r>
              <a:rPr lang="en-US" dirty="0"/>
              <a:t>II </a:t>
            </a:r>
            <a:r>
              <a:rPr lang="ru-RU" dirty="0"/>
              <a:t>МВ «желтые») </a:t>
            </a:r>
          </a:p>
          <a:p>
            <a:pPr lvl="1"/>
            <a:r>
              <a:rPr lang="ru-RU" b="1" dirty="0"/>
              <a:t>Третий мир </a:t>
            </a:r>
            <a:r>
              <a:rPr lang="ru-RU" dirty="0"/>
              <a:t>– </a:t>
            </a:r>
            <a:r>
              <a:rPr lang="ru-RU" b="1" dirty="0">
                <a:solidFill>
                  <a:srgbClr val="FF0000"/>
                </a:solidFill>
              </a:rPr>
              <a:t>периферия</a:t>
            </a:r>
            <a:r>
              <a:rPr lang="ru-RU" dirty="0"/>
              <a:t> = «дикость», отстающие страны и народы (до </a:t>
            </a:r>
            <a:r>
              <a:rPr lang="en-US" dirty="0"/>
              <a:t>II</a:t>
            </a:r>
            <a:r>
              <a:rPr lang="ru-RU" dirty="0"/>
              <a:t>МВ «черные»).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76E2FF-E726-E240-95CB-71539DAF5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018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Теории и школы МО 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467854"/>
            <a:ext cx="10442577" cy="4780546"/>
          </a:xfrm>
        </p:spPr>
        <p:txBody>
          <a:bodyPr>
            <a:normAutofit lnSpcReduction="10000"/>
          </a:bodyPr>
          <a:lstStyle/>
          <a:p>
            <a:pPr lvl="1"/>
            <a:r>
              <a:rPr lang="ru-RU" sz="2000" b="1" dirty="0"/>
              <a:t>Позитивистские </a:t>
            </a:r>
          </a:p>
          <a:p>
            <a:pPr lvl="1"/>
            <a:r>
              <a:rPr lang="ru-RU" dirty="0"/>
              <a:t>Субъект-объектная онтология/гносеология </a:t>
            </a:r>
          </a:p>
          <a:p>
            <a:pPr lvl="1"/>
            <a:r>
              <a:rPr lang="ru-RU" dirty="0"/>
              <a:t>Вера в объективную материальную реальность</a:t>
            </a:r>
            <a:endParaRPr lang="en-US" dirty="0"/>
          </a:p>
          <a:p>
            <a:pPr lvl="1"/>
            <a:r>
              <a:rPr lang="ru-RU" sz="2000" b="1" dirty="0"/>
              <a:t>Пост-позитивистские </a:t>
            </a:r>
          </a:p>
          <a:p>
            <a:pPr lvl="2"/>
            <a:r>
              <a:rPr lang="ru-RU" dirty="0"/>
              <a:t>Парадигма Постмодерна Деконструкция </a:t>
            </a:r>
          </a:p>
          <a:p>
            <a:pPr lvl="2"/>
            <a:r>
              <a:rPr lang="ru-RU" dirty="0"/>
              <a:t>Неверие в объективную материальную реальность</a:t>
            </a:r>
            <a:endParaRPr lang="en-US" dirty="0"/>
          </a:p>
          <a:p>
            <a:pPr lvl="2"/>
            <a:r>
              <a:rPr lang="ru-RU" dirty="0"/>
              <a:t>Вызов статус </a:t>
            </a:r>
            <a:r>
              <a:rPr lang="ru-RU" dirty="0" err="1"/>
              <a:t>кво</a:t>
            </a:r>
            <a:r>
              <a:rPr lang="ru-RU" dirty="0"/>
              <a:t> современной науки</a:t>
            </a:r>
            <a:endParaRPr lang="en-US" dirty="0"/>
          </a:p>
          <a:p>
            <a:pPr lvl="2"/>
            <a:r>
              <a:rPr lang="ru-RU" dirty="0"/>
              <a:t>Вызов существующему миропорядку</a:t>
            </a:r>
            <a:endParaRPr lang="en-US" dirty="0"/>
          </a:p>
          <a:p>
            <a:pPr lvl="1"/>
            <a:r>
              <a:rPr lang="ru-RU" sz="2000" b="1" dirty="0"/>
              <a:t>Многополярные </a:t>
            </a:r>
            <a:r>
              <a:rPr lang="en-US" sz="2000" b="1" dirty="0"/>
              <a:t>Multipolar school</a:t>
            </a:r>
            <a:endParaRPr lang="en-US" sz="2000" dirty="0"/>
          </a:p>
          <a:p>
            <a:pPr lvl="2"/>
            <a:r>
              <a:rPr lang="ru-RU" dirty="0"/>
              <a:t>Вызов </a:t>
            </a:r>
            <a:r>
              <a:rPr lang="ru-RU" dirty="0" err="1"/>
              <a:t>евроцентризму</a:t>
            </a:r>
            <a:r>
              <a:rPr lang="ru-RU" dirty="0"/>
              <a:t>, Модерну, Универсализму, Гегемонии</a:t>
            </a:r>
            <a:endParaRPr lang="en-US" dirty="0"/>
          </a:p>
          <a:p>
            <a:pPr lvl="2"/>
            <a:r>
              <a:rPr lang="ru-RU" dirty="0"/>
              <a:t>Презумпция множественности цивилизаций</a:t>
            </a:r>
            <a:endParaRPr lang="en-US" dirty="0"/>
          </a:p>
          <a:p>
            <a:pPr lvl="2"/>
            <a:r>
              <a:rPr lang="ru-RU" dirty="0"/>
              <a:t>Презумпция антропологического плюрализма и позитивная оценка культурных различий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43796E-0041-6C45-8A6B-3B1B44969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055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Позитивистские теории в МО</a:t>
            </a:r>
            <a:br>
              <a:rPr lang="en-US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ru-RU" sz="2400" dirty="0"/>
              <a:t>2 главные школы </a:t>
            </a:r>
            <a:r>
              <a:rPr lang="en-US" sz="2400" dirty="0"/>
              <a:t>2 main schools</a:t>
            </a:r>
          </a:p>
          <a:p>
            <a:pPr lvl="2"/>
            <a:r>
              <a:rPr lang="ru-RU" sz="2000" b="1" dirty="0"/>
              <a:t>Реализм в МО </a:t>
            </a:r>
            <a:r>
              <a:rPr lang="ru-RU" sz="2000" dirty="0"/>
              <a:t>– </a:t>
            </a:r>
            <a:r>
              <a:rPr lang="ru-RU" sz="2000" dirty="0" err="1"/>
              <a:t>Моргентау</a:t>
            </a:r>
            <a:r>
              <a:rPr lang="ru-RU" sz="2000" dirty="0"/>
              <a:t>, </a:t>
            </a:r>
            <a:r>
              <a:rPr lang="ru-RU" sz="2000" dirty="0" err="1"/>
              <a:t>Карр</a:t>
            </a:r>
            <a:r>
              <a:rPr lang="ru-RU" sz="2000" dirty="0"/>
              <a:t> – </a:t>
            </a:r>
          </a:p>
          <a:p>
            <a:pPr lvl="2"/>
            <a:r>
              <a:rPr lang="ru-RU" sz="2000" b="1" dirty="0"/>
              <a:t>Либерализм в МО </a:t>
            </a:r>
            <a:r>
              <a:rPr lang="ru-RU" sz="2000" dirty="0"/>
              <a:t>(</a:t>
            </a:r>
            <a:r>
              <a:rPr lang="ru-RU" sz="2000" dirty="0" err="1"/>
              <a:t>Кобден</a:t>
            </a:r>
            <a:r>
              <a:rPr lang="ru-RU" sz="2000" dirty="0"/>
              <a:t>, </a:t>
            </a:r>
            <a:r>
              <a:rPr lang="ru-RU" sz="2000" dirty="0" err="1"/>
              <a:t>Анджэл</a:t>
            </a:r>
            <a:r>
              <a:rPr lang="ru-RU" sz="2000" dirty="0"/>
              <a:t>, Вильсон, Циммерн,) --</a:t>
            </a:r>
            <a:endParaRPr lang="en-US" sz="2000" dirty="0"/>
          </a:p>
          <a:p>
            <a:pPr lvl="3"/>
            <a:r>
              <a:rPr lang="ru-RU" sz="1800" b="1" dirty="0"/>
              <a:t>Другие школы </a:t>
            </a:r>
            <a:r>
              <a:rPr lang="ru-RU" sz="1800" dirty="0"/>
              <a:t>- </a:t>
            </a:r>
            <a:r>
              <a:rPr lang="en-US" sz="1800" dirty="0"/>
              <a:t>Other schools</a:t>
            </a:r>
          </a:p>
          <a:p>
            <a:pPr lvl="4"/>
            <a:r>
              <a:rPr lang="ru-RU" sz="1800" b="1" dirty="0"/>
              <a:t>Английская школа МО </a:t>
            </a:r>
            <a:r>
              <a:rPr lang="ru-RU" sz="1800" dirty="0"/>
              <a:t>(</a:t>
            </a:r>
            <a:r>
              <a:rPr lang="ru-RU" sz="1800" dirty="0" err="1"/>
              <a:t>Г.Булл</a:t>
            </a:r>
            <a:r>
              <a:rPr lang="ru-RU" sz="1800" dirty="0"/>
              <a:t>, </a:t>
            </a:r>
            <a:r>
              <a:rPr lang="ru-RU" sz="1800" dirty="0" err="1"/>
              <a:t>Дж.Бертон</a:t>
            </a:r>
            <a:r>
              <a:rPr lang="ru-RU" sz="1800" dirty="0"/>
              <a:t>, </a:t>
            </a:r>
            <a:r>
              <a:rPr lang="ru-RU" sz="1800" dirty="0" err="1"/>
              <a:t>М.Уайт</a:t>
            </a:r>
            <a:r>
              <a:rPr lang="ru-RU" sz="1800" dirty="0"/>
              <a:t>, </a:t>
            </a:r>
            <a:r>
              <a:rPr lang="ru-RU" sz="1800" dirty="0" err="1"/>
              <a:t>Б.Бузан</a:t>
            </a:r>
            <a:r>
              <a:rPr lang="ru-RU" sz="1800" dirty="0"/>
              <a:t>, </a:t>
            </a:r>
            <a:r>
              <a:rPr lang="ru-RU" sz="1800" dirty="0" err="1"/>
              <a:t>Р.Литтл</a:t>
            </a:r>
            <a:r>
              <a:rPr lang="ru-RU" sz="1800" dirty="0"/>
              <a:t>) </a:t>
            </a:r>
          </a:p>
          <a:p>
            <a:pPr lvl="4"/>
            <a:r>
              <a:rPr lang="ru-RU" sz="1800" b="1" dirty="0"/>
              <a:t>Марксизм в МО </a:t>
            </a:r>
            <a:r>
              <a:rPr lang="ru-RU" sz="1800" dirty="0"/>
              <a:t>(</a:t>
            </a:r>
            <a:r>
              <a:rPr lang="ru-RU" sz="1800" dirty="0" err="1"/>
              <a:t>Э.Валлерстайн</a:t>
            </a:r>
            <a:r>
              <a:rPr lang="ru-RU" sz="1800" dirty="0"/>
              <a:t>)</a:t>
            </a:r>
            <a:endParaRPr lang="en-US" sz="1800" dirty="0"/>
          </a:p>
          <a:p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A7EDF9-55D2-B14D-BF61-369EF0E06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854" y="91682"/>
            <a:ext cx="1319658" cy="10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6578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456</TotalTime>
  <Words>1348</Words>
  <Application>Microsoft Macintosh PowerPoint</Application>
  <PresentationFormat>Widescreen</PresentationFormat>
  <Paragraphs>193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Century Gothic</vt:lpstr>
      <vt:lpstr>Wingdings 3</vt:lpstr>
      <vt:lpstr>Ион</vt:lpstr>
      <vt:lpstr>Теория Многополярного Мира (ТММ)  </vt:lpstr>
      <vt:lpstr>PowerPoint Presentation</vt:lpstr>
      <vt:lpstr>Международные Отношения (МО)  </vt:lpstr>
      <vt:lpstr>МО современная дисциплина МО западная дисциплина </vt:lpstr>
      <vt:lpstr> МО как дисциплина сложилась в начале ХХ века в Англии и Швейцарии </vt:lpstr>
      <vt:lpstr>Субъект МО - Государство </vt:lpstr>
      <vt:lpstr>Имплицитная иерархия в МО </vt:lpstr>
      <vt:lpstr>Теории и школы МО  </vt:lpstr>
      <vt:lpstr>Позитивистские теории в МО </vt:lpstr>
      <vt:lpstr>Реализм в МО </vt:lpstr>
      <vt:lpstr>Либерализм в МО </vt:lpstr>
      <vt:lpstr>Основные дебаты в МО </vt:lpstr>
      <vt:lpstr>PowerPoint Presentation</vt:lpstr>
      <vt:lpstr>Английская школа - между реализмом и либерализмом </vt:lpstr>
      <vt:lpstr>Марксизм в МО </vt:lpstr>
      <vt:lpstr>Постпозитивизм </vt:lpstr>
      <vt:lpstr>Постпозитивистские версии </vt:lpstr>
      <vt:lpstr>Постпозитивистские школы в МО </vt:lpstr>
      <vt:lpstr>Основные дебаты в МО </vt:lpstr>
      <vt:lpstr>PowerPoint Presentation</vt:lpstr>
      <vt:lpstr>Версии ТММ  </vt:lpstr>
      <vt:lpstr>Предпосылки ТММ </vt:lpstr>
      <vt:lpstr>Введение концепта ТММ </vt:lpstr>
      <vt:lpstr>Формулировка ТММ </vt:lpstr>
      <vt:lpstr>Основные дебаты в МО </vt:lpstr>
      <vt:lpstr>ТММ и теории МО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Relations</dc:title>
  <dc:creator>пользователь Microsoft Office</dc:creator>
  <cp:lastModifiedBy>Microsoft Office User</cp:lastModifiedBy>
  <cp:revision>110</cp:revision>
  <dcterms:created xsi:type="dcterms:W3CDTF">2018-11-22T12:16:04Z</dcterms:created>
  <dcterms:modified xsi:type="dcterms:W3CDTF">2025-02-12T10:09:17Z</dcterms:modified>
</cp:coreProperties>
</file>