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3" r:id="rId4"/>
    <p:sldId id="273" r:id="rId5"/>
    <p:sldId id="274" r:id="rId6"/>
    <p:sldId id="275" r:id="rId7"/>
    <p:sldId id="276" r:id="rId8"/>
    <p:sldId id="277" r:id="rId9"/>
    <p:sldId id="283" r:id="rId10"/>
    <p:sldId id="282" r:id="rId11"/>
    <p:sldId id="278" r:id="rId12"/>
    <p:sldId id="279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87"/>
    <p:restoredTop sz="93209"/>
  </p:normalViewPr>
  <p:slideViewPr>
    <p:cSldViewPr snapToGrid="0" snapToObjects="1">
      <p:cViewPr varScale="1">
        <p:scale>
          <a:sx n="131" d="100"/>
          <a:sy n="131" d="100"/>
        </p:scale>
        <p:origin x="13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20.10.19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52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20.10.19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31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20.10.19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21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20.10.19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20.10.19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29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20.10.19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91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20.10.19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1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20.10.19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54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20.10.19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5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20.10.19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84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20.10.19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21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7C804-C0F9-124C-8224-4D7821FD3D0A}" type="datetimeFigureOut">
              <a:rPr lang="ru-RU" smtClean="0"/>
              <a:t>20.10.19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81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0923" y="664111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2615" y="5658678"/>
            <a:ext cx="6239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Десакрализация</a:t>
            </a:r>
            <a:r>
              <a:rPr lang="en-US" sz="3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 |</a:t>
            </a:r>
            <a:r>
              <a:rPr lang="ru-RU" sz="3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 Ресакрализация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167566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7218440" y="3362980"/>
            <a:ext cx="280467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Антропология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375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-559906" y="350148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9363" y="5376932"/>
            <a:ext cx="1487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Этосы</a:t>
            </a:r>
            <a:endParaRPr lang="ru-RU" sz="4000" b="1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79" y="491007"/>
            <a:ext cx="4964837" cy="49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4911" y="631365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50148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5860" y="2712339"/>
            <a:ext cx="40968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Праксис и драма.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Мимесис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как дистанция</a:t>
            </a:r>
          </a:p>
        </p:txBody>
      </p:sp>
    </p:spTree>
    <p:extLst>
      <p:ext uri="{BB962C8B-B14F-4D97-AF65-F5344CB8AC3E}">
        <p14:creationId xmlns:p14="http://schemas.microsoft.com/office/powerpoint/2010/main" val="74542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4366" y="573292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50148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4722" y="1896731"/>
            <a:ext cx="4797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Три типа мимесиса: 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0586" y="2962427"/>
            <a:ext cx="4968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Онтологический мимесис </a:t>
            </a:r>
          </a:p>
          <a:p>
            <a:pPr marL="571500" indent="-571500">
              <a:buFont typeface="Arial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Догматический мимесис </a:t>
            </a:r>
          </a:p>
          <a:p>
            <a:pPr marL="571500" indent="-571500">
              <a:buFont typeface="Arial" charset="0"/>
              <a:buChar char="•"/>
            </a:pPr>
            <a:r>
              <a:rPr lang="ru-RU" sz="2400" b="1" dirty="0">
                <a:solidFill>
                  <a:schemeClr val="bg1"/>
                </a:solidFill>
              </a:rPr>
              <a:t>Этико-профетический мимесис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51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2460" y="573292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50148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2238" y="1896731"/>
            <a:ext cx="47220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Театр есть действие,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драма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9866" y="3220170"/>
            <a:ext cx="686316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Действие есть высшая форма бытия.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Действителен только Бог, Ум.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Мир есть возможность, приводимая в действие.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Театральное действие самое философичное.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Поэт – тот, кто творит миф, а следовательно,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действительность.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Действительность есть проекция мифа, миф в действии.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3373" y="806986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21573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5409" y="5638800"/>
            <a:ext cx="1313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FFFF"/>
                </a:solidFill>
                <a:latin typeface="Secession Normal" pitchFamily="2" charset="0"/>
              </a:rPr>
              <a:t>часть </a:t>
            </a:r>
            <a:r>
              <a:rPr lang="en-US" sz="4000" dirty="0">
                <a:solidFill>
                  <a:srgbClr val="FFFFFF"/>
                </a:solidFill>
                <a:latin typeface="Secession Normal" pitchFamily="2" charset="0"/>
              </a:rPr>
              <a:t>I</a:t>
            </a:r>
            <a:endParaRPr lang="ru-RU" sz="4000" dirty="0">
              <a:solidFill>
                <a:srgbClr val="FFFFFF"/>
              </a:solidFill>
              <a:latin typeface="Secession Norm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4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6818" y="622058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50148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8896" y="2712339"/>
            <a:ext cx="458330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Мимесис (</a:t>
            </a:r>
            <a:r>
              <a:rPr lang="en-US" sz="4000" b="1" dirty="0" smtClean="0">
                <a:solidFill>
                  <a:schemeClr val="bg1"/>
                </a:solidFill>
              </a:rPr>
              <a:t>μίμησις</a:t>
            </a:r>
            <a:r>
              <a:rPr lang="ru-RU" sz="4000" b="1" dirty="0" smtClean="0">
                <a:solidFill>
                  <a:schemeClr val="bg1"/>
                </a:solidFill>
              </a:rPr>
              <a:t>)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Метафизика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театрального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д</a:t>
            </a:r>
            <a:r>
              <a:rPr lang="en-US" sz="4000" b="1" dirty="0" smtClean="0">
                <a:solidFill>
                  <a:schemeClr val="bg1"/>
                </a:solidFill>
              </a:rPr>
              <a:t>ействи</a:t>
            </a:r>
            <a:r>
              <a:rPr lang="ru-RU" sz="4000" b="1" dirty="0" smtClean="0">
                <a:solidFill>
                  <a:schemeClr val="bg1"/>
                </a:solidFill>
              </a:rPr>
              <a:t>я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/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5955" y="1841258"/>
            <a:ext cx="2478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Лекция 3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619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4367" y="631365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50148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0904" y="2712339"/>
            <a:ext cx="65392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Трагедия есть </a:t>
            </a:r>
            <a:r>
              <a:rPr lang="ru-RU" sz="4000" b="1" dirty="0" smtClean="0">
                <a:solidFill>
                  <a:schemeClr val="bg1"/>
                </a:solidFill>
              </a:rPr>
              <a:t>подражание -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мимесис (</a:t>
            </a:r>
            <a:r>
              <a:rPr lang="en-US" sz="4000" b="1" dirty="0" smtClean="0">
                <a:solidFill>
                  <a:schemeClr val="bg1"/>
                </a:solidFill>
              </a:rPr>
              <a:t>μίμησις</a:t>
            </a:r>
            <a:r>
              <a:rPr lang="ru-RU" sz="4000" b="1" dirty="0" smtClean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4367" y="631365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50148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7011" y="2712339"/>
            <a:ext cx="64270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Трагедия есть </a:t>
            </a:r>
            <a:r>
              <a:rPr lang="ru-RU" sz="4000" b="1" dirty="0" smtClean="0">
                <a:solidFill>
                  <a:schemeClr val="bg1"/>
                </a:solidFill>
              </a:rPr>
              <a:t>подражание.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Чему?</a:t>
            </a:r>
          </a:p>
        </p:txBody>
      </p:sp>
    </p:spTree>
    <p:extLst>
      <p:ext uri="{BB962C8B-B14F-4D97-AF65-F5344CB8AC3E}">
        <p14:creationId xmlns:p14="http://schemas.microsoft.com/office/powerpoint/2010/main" val="364228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6001" y="631365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50148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8125" y="2712339"/>
            <a:ext cx="69448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Трагедия есть </a:t>
            </a:r>
            <a:r>
              <a:rPr lang="ru-RU" sz="4000" b="1" dirty="0" smtClean="0">
                <a:solidFill>
                  <a:schemeClr val="bg1"/>
                </a:solidFill>
              </a:rPr>
              <a:t>подражание не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не людям, но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действию (</a:t>
            </a:r>
            <a:r>
              <a:rPr lang="ru-RU" sz="4000" b="1" u="sng" dirty="0" smtClean="0">
                <a:solidFill>
                  <a:schemeClr val="bg1"/>
                </a:solidFill>
              </a:rPr>
              <a:t>π</a:t>
            </a:r>
            <a:r>
              <a:rPr lang="ru-RU" sz="4000" b="1" u="sng" dirty="0" err="1" smtClean="0">
                <a:solidFill>
                  <a:schemeClr val="bg1"/>
                </a:solidFill>
              </a:rPr>
              <a:t>ράξεων</a:t>
            </a:r>
            <a:r>
              <a:rPr lang="ru-RU" sz="4000" b="1" u="sng" dirty="0" smtClean="0">
                <a:solidFill>
                  <a:schemeClr val="bg1"/>
                </a:solidFill>
              </a:rPr>
              <a:t>)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8777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6273" y="631365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50148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4972" y="1856305"/>
            <a:ext cx="5962786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Иерархия слоев Трагедии</a:t>
            </a:r>
          </a:p>
          <a:p>
            <a:pPr marL="571500" indent="-571500">
              <a:buFont typeface="Arial" charset="0"/>
              <a:buChar char="•"/>
            </a:pPr>
            <a:r>
              <a:rPr lang="ru-RU" sz="3200" dirty="0">
                <a:solidFill>
                  <a:schemeClr val="bg1"/>
                </a:solidFill>
              </a:rPr>
              <a:t>Мифос </a:t>
            </a:r>
            <a:r>
              <a:rPr lang="ru-RU" sz="3200" b="1" dirty="0">
                <a:solidFill>
                  <a:schemeClr val="bg1"/>
                </a:solidFill>
              </a:rPr>
              <a:t>ὁ μῦθος</a:t>
            </a:r>
            <a:endParaRPr lang="ru-RU" sz="3200" dirty="0">
              <a:solidFill>
                <a:schemeClr val="bg1"/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ru-RU" sz="3200" dirty="0">
                <a:solidFill>
                  <a:schemeClr val="bg1"/>
                </a:solidFill>
              </a:rPr>
              <a:t>Этэ </a:t>
            </a:r>
            <a:r>
              <a:rPr lang="ru-RU" sz="3200" b="1" dirty="0" smtClean="0">
                <a:solidFill>
                  <a:schemeClr val="bg1"/>
                </a:solidFill>
              </a:rPr>
              <a:t>ἤθη, </a:t>
            </a:r>
            <a:r>
              <a:rPr lang="ru-RU" sz="3200" b="1" dirty="0">
                <a:solidFill>
                  <a:schemeClr val="bg1"/>
                </a:solidFill>
              </a:rPr>
              <a:t>ἦθος</a:t>
            </a:r>
            <a:endParaRPr lang="ru-RU" sz="3200" dirty="0">
              <a:solidFill>
                <a:schemeClr val="bg1"/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ru-RU" sz="3200" dirty="0">
                <a:solidFill>
                  <a:schemeClr val="bg1"/>
                </a:solidFill>
              </a:rPr>
              <a:t>Дианоя </a:t>
            </a:r>
            <a:r>
              <a:rPr lang="ru-RU" sz="3200" b="1" dirty="0">
                <a:solidFill>
                  <a:schemeClr val="bg1"/>
                </a:solidFill>
              </a:rPr>
              <a:t>διάνοια</a:t>
            </a:r>
            <a:endParaRPr lang="ru-RU" sz="3200" dirty="0">
              <a:solidFill>
                <a:schemeClr val="bg1"/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ru-RU" sz="3200" dirty="0">
                <a:solidFill>
                  <a:schemeClr val="bg1"/>
                </a:solidFill>
              </a:rPr>
              <a:t>Лексис </a:t>
            </a:r>
            <a:r>
              <a:rPr lang="ru-RU" sz="3200" b="1" dirty="0">
                <a:solidFill>
                  <a:schemeClr val="bg1"/>
                </a:solidFill>
              </a:rPr>
              <a:t>λέξις</a:t>
            </a:r>
            <a:endParaRPr lang="ru-RU" sz="3200" dirty="0">
              <a:solidFill>
                <a:schemeClr val="bg1"/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ru-RU" sz="3200" dirty="0">
                <a:solidFill>
                  <a:schemeClr val="bg1"/>
                </a:solidFill>
              </a:rPr>
              <a:t>Мелос </a:t>
            </a:r>
            <a:r>
              <a:rPr lang="ru-RU" sz="3200" b="1" dirty="0">
                <a:solidFill>
                  <a:schemeClr val="bg1"/>
                </a:solidFill>
              </a:rPr>
              <a:t>μελοπ</a:t>
            </a:r>
            <a:r>
              <a:rPr lang="ru-RU" sz="3200" b="1" dirty="0" err="1">
                <a:solidFill>
                  <a:schemeClr val="bg1"/>
                </a:solidFill>
              </a:rPr>
              <a:t>οιί</a:t>
            </a:r>
            <a:r>
              <a:rPr lang="ru-RU" sz="3200" b="1" dirty="0">
                <a:solidFill>
                  <a:schemeClr val="bg1"/>
                </a:solidFill>
              </a:rPr>
              <a:t>α</a:t>
            </a:r>
            <a:endParaRPr lang="ru-RU" sz="3200" dirty="0">
              <a:solidFill>
                <a:schemeClr val="bg1"/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ru-RU" sz="3200" dirty="0">
                <a:solidFill>
                  <a:schemeClr val="bg1"/>
                </a:solidFill>
              </a:rPr>
              <a:t>О</a:t>
            </a:r>
            <a:r>
              <a:rPr lang="ru-RU" sz="3200" dirty="0" smtClean="0">
                <a:solidFill>
                  <a:schemeClr val="bg1"/>
                </a:solidFill>
              </a:rPr>
              <a:t>пс </a:t>
            </a:r>
            <a:r>
              <a:rPr lang="ru-RU" sz="3200" b="1" dirty="0">
                <a:solidFill>
                  <a:schemeClr val="bg1"/>
                </a:solidFill>
              </a:rPr>
              <a:t>ὄψις</a:t>
            </a:r>
            <a:endParaRPr lang="ru-RU" sz="3200" dirty="0">
              <a:solidFill>
                <a:schemeClr val="bg1"/>
              </a:solidFill>
            </a:endParaRPr>
          </a:p>
          <a:p>
            <a:pPr algn="ctr"/>
            <a:endParaRPr lang="ru-RU" sz="4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0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5728" y="617319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50148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101" y="1940758"/>
            <a:ext cx="614379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Начало и душа трагедии 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есть миф. 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</a:rPr>
              <a:t>ἀρχὴ μὲν οὖν κα</a:t>
            </a:r>
            <a:r>
              <a:rPr lang="ru-RU" sz="4000" dirty="0" err="1">
                <a:solidFill>
                  <a:schemeClr val="bg1"/>
                </a:solidFill>
              </a:rPr>
              <a:t>ὶ</a:t>
            </a:r>
            <a:r>
              <a:rPr lang="ru-RU" sz="4000" dirty="0">
                <a:solidFill>
                  <a:schemeClr val="bg1"/>
                </a:solidFill>
              </a:rPr>
              <a:t> οἷον ψυχὴ 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ὁ </a:t>
            </a:r>
            <a:r>
              <a:rPr lang="ru-RU" sz="4000" dirty="0">
                <a:solidFill>
                  <a:schemeClr val="bg1"/>
                </a:solidFill>
              </a:rPr>
              <a:t>μῦθος τῆς τρα</a:t>
            </a:r>
            <a:r>
              <a:rPr lang="ru-RU" sz="4000" dirty="0" err="1">
                <a:solidFill>
                  <a:schemeClr val="bg1"/>
                </a:solidFill>
              </a:rPr>
              <a:t>γῳδί</a:t>
            </a:r>
            <a:r>
              <a:rPr lang="ru-RU" sz="4000" dirty="0">
                <a:solidFill>
                  <a:schemeClr val="bg1"/>
                </a:solidFill>
              </a:rPr>
              <a:t>α</a:t>
            </a:r>
            <a:r>
              <a:rPr lang="ru-RU" sz="4000" dirty="0" err="1">
                <a:solidFill>
                  <a:schemeClr val="bg1"/>
                </a:solidFill>
              </a:rPr>
              <a:t>ς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endParaRPr lang="ru-RU" sz="4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2460" y="573292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501480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20" y="1782192"/>
            <a:ext cx="7468313" cy="42080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24702" y="5538323"/>
            <a:ext cx="1282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миф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186</Words>
  <Application>Microsoft Macintosh PowerPoint</Application>
  <PresentationFormat>On-screen Show (4:3)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Avenir Heavy</vt:lpstr>
      <vt:lpstr>Calibri</vt:lpstr>
      <vt:lpstr>Secession Normal</vt:lpstr>
      <vt:lpstr>Arial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macuser</dc:creator>
  <cp:lastModifiedBy>Microsoft Office User</cp:lastModifiedBy>
  <cp:revision>21</cp:revision>
  <dcterms:created xsi:type="dcterms:W3CDTF">2019-10-03T09:47:02Z</dcterms:created>
  <dcterms:modified xsi:type="dcterms:W3CDTF">2019-10-20T12:39:37Z</dcterms:modified>
</cp:coreProperties>
</file>